
<file path=[Content_Types].xml><?xml version="1.0" encoding="utf-8"?>
<Types xmlns="http://schemas.openxmlformats.org/package/2006/content-types">
  <Default Extension="emf" ContentType="image/x-emf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3"/>
  </p:notesMasterIdLst>
  <p:sldIdLst>
    <p:sldId id="1385" r:id="rId2"/>
    <p:sldId id="315" r:id="rId3"/>
    <p:sldId id="1380" r:id="rId4"/>
    <p:sldId id="1371" r:id="rId5"/>
    <p:sldId id="1389" r:id="rId6"/>
    <p:sldId id="1390" r:id="rId7"/>
    <p:sldId id="1373" r:id="rId8"/>
    <p:sldId id="1388" r:id="rId9"/>
    <p:sldId id="1381" r:id="rId10"/>
    <p:sldId id="1387" r:id="rId11"/>
    <p:sldId id="276" r:id="rId12"/>
  </p:sldIdLst>
  <p:sldSz cx="12192000" cy="6858000"/>
  <p:notesSz cx="6858000" cy="9144000"/>
  <p:defaultTextStyle>
    <a:defPPr lvl="0">
      <a:defRPr lang="en-US"/>
    </a:defPPr>
    <a:lvl1pPr marL="0" lv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876" y="10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FAAB2D-483E-49A6-91CF-D3C3C0BD500D}" type="datetimeFigureOut">
              <a:rPr lang="en-US" smtClean="0"/>
              <a:pPr/>
              <a:t>1/27/2026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2C8E4D-0F7E-43AB-989A-5195DF4CEC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780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2C8E4D-0F7E-43AB-989A-5195DF4CEC67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1480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 b="0"/>
            </a:lvl1pPr>
          </a:lstStyle>
          <a:p>
            <a:r>
              <a:rPr lang="id-ID" dirty="0"/>
              <a:t>JUDUL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d-ID" dirty="0"/>
              <a:t>SUB JUDUL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91626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dirty="0"/>
              <a:t>JUDUL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id-ID" dirty="0"/>
              <a:t>SUB JUDUL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61400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800" b="0" cap="all"/>
            </a:lvl1pPr>
          </a:lstStyle>
          <a:p>
            <a:r>
              <a:rPr lang="id-ID" dirty="0"/>
              <a:t>JUDUL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3733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d-ID" dirty="0"/>
              <a:t>SUB JUDUL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6751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dirty="0"/>
              <a:t>JUDUL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09600" y="1200151"/>
            <a:ext cx="5384800" cy="3394075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id-ID" dirty="0"/>
              <a:t>SUB JUDUL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97600" y="1200151"/>
            <a:ext cx="5384800" cy="3394075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id-ID" dirty="0"/>
              <a:t>SUB JUDUL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6331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274639"/>
            <a:ext cx="3374165" cy="1143000"/>
          </a:xfrm>
        </p:spPr>
        <p:txBody>
          <a:bodyPr/>
          <a:lstStyle>
            <a:lvl1pPr>
              <a:defRPr b="0"/>
            </a:lvl1pPr>
          </a:lstStyle>
          <a:p>
            <a:r>
              <a:rPr lang="id-ID" dirty="0"/>
              <a:t>JUDUL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3200" b="0" baseline="0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id-ID" dirty="0"/>
              <a:t>SUB JUDUL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3200" b="0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id-ID" dirty="0"/>
              <a:t>SUB JUDUL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9973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dirty="0"/>
              <a:t>JUDUL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392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7006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2" y="273049"/>
            <a:ext cx="4011084" cy="1162051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id-ID" dirty="0"/>
              <a:t>JUDUL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5853113"/>
          </a:xfrm>
        </p:spPr>
        <p:txBody>
          <a:bodyPr/>
          <a:lstStyle>
            <a:lvl1pPr marL="0" indent="0">
              <a:buNone/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>
            <a:normAutofit/>
          </a:bodyPr>
          <a:lstStyle>
            <a:lvl1pPr marL="0" indent="0">
              <a:buNone/>
              <a:defRPr sz="26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22867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667" b="0"/>
            </a:lvl1pPr>
          </a:lstStyle>
          <a:p>
            <a:r>
              <a:rPr lang="id-ID" dirty="0"/>
              <a:t>JUDUL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id-ID" dirty="0"/>
              <a:t>KETERANGAN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8891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347017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d-ID" dirty="0"/>
              <a:t>JUDUL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d-ID" dirty="0"/>
              <a:t>SUB JUDUL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91358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</p:sldLayoutIdLst>
  <p:txStyles>
    <p:titleStyle>
      <a:lvl1pPr algn="ctr" defTabSz="1219170" rtl="0" eaLnBrk="1" latinLnBrk="0" hangingPunct="1">
        <a:spcBef>
          <a:spcPct val="0"/>
        </a:spcBef>
        <a:buNone/>
        <a:defRPr sz="4800" b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 txBox="1">
            <a:spLocks/>
          </p:cNvSpPr>
          <p:nvPr/>
        </p:nvSpPr>
        <p:spPr>
          <a:xfrm>
            <a:off x="4127383" y="3429000"/>
            <a:ext cx="7682179" cy="730529"/>
          </a:xfrm>
          <a:prstGeom prst="rect">
            <a:avLst/>
          </a:prstGeom>
        </p:spPr>
        <p:txBody>
          <a:bodyPr vert="horz" lIns="121920" tIns="60960" rIns="121920" bIns="60960" rtlCol="0" anchor="b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ID" sz="3733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yriad Pro" pitchFamily="34" charset="0"/>
                <a:ea typeface="+mn-ea"/>
                <a:cs typeface="+mn-cs"/>
              </a:rPr>
              <a:t> </a:t>
            </a:r>
            <a:endParaRPr kumimoji="0" lang="id-ID" sz="3733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yriad Pro" pitchFamily="34" charset="0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37AE102-6381-5CC5-934E-A3CA7A8E550C}"/>
              </a:ext>
            </a:extLst>
          </p:cNvPr>
          <p:cNvSpPr txBox="1"/>
          <p:nvPr/>
        </p:nvSpPr>
        <p:spPr>
          <a:xfrm>
            <a:off x="6833190" y="4063214"/>
            <a:ext cx="36665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yriad Pro"/>
                <a:ea typeface="+mn-ea"/>
                <a:cs typeface="+mn-cs"/>
              </a:rPr>
              <a:t>Patron’s </a:t>
            </a: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yriad Pro"/>
                <a:ea typeface="+mn-ea"/>
                <a:cs typeface="+mn-cs"/>
              </a:rPr>
              <a:t>Meeting  28 January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yriad Pro"/>
                <a:ea typeface="+mn-ea"/>
                <a:cs typeface="+mn-cs"/>
              </a:rPr>
              <a:t>2026</a:t>
            </a:r>
            <a:endParaRPr kumimoji="0" lang="en-ID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yriad Pro"/>
              <a:ea typeface="+mn-ea"/>
              <a:cs typeface="+mn-cs"/>
            </a:endParaRPr>
          </a:p>
        </p:txBody>
      </p:sp>
      <p:sp>
        <p:nvSpPr>
          <p:cNvPr id="2" name="TextBox 7">
            <a:extLst>
              <a:ext uri="{FF2B5EF4-FFF2-40B4-BE49-F238E27FC236}">
                <a16:creationId xmlns:a16="http://schemas.microsoft.com/office/drawing/2014/main" id="{24274D48-280E-F194-CCA5-B37DCA016257}"/>
              </a:ext>
            </a:extLst>
          </p:cNvPr>
          <p:cNvSpPr txBox="1"/>
          <p:nvPr/>
        </p:nvSpPr>
        <p:spPr>
          <a:xfrm>
            <a:off x="2328530" y="2598003"/>
            <a:ext cx="7534939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 lvl="0">
              <a:defRPr lang="en-US"/>
            </a:defPPr>
            <a:lvl1pPr marL="0" lv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lvl="1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lvl="2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lvl="3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lvl="4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lvl="5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lvl="6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lvl="8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defRPr/>
            </a:pPr>
            <a:r>
              <a:rPr lang="en-US" sz="2400" dirty="0">
                <a:solidFill>
                  <a:schemeClr val="bg2"/>
                </a:solidFill>
              </a:rPr>
              <a:t>Cash Flow December 2025 and Budget Projection for January – June 2026.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Myriad Pro"/>
                <a:ea typeface="+mn-ea"/>
                <a:cs typeface="+mn-cs"/>
              </a:rPr>
              <a:t> </a:t>
            </a:r>
            <a:endParaRPr kumimoji="0" lang="en-ID" sz="2400" b="0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Myriad Pr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527122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5952AB-FAE9-A88D-5368-4ECFA6C6AD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BD23BA-F669-5DF2-3ACC-CFCD8CA57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7756" y="78658"/>
            <a:ext cx="8475406" cy="688258"/>
          </a:xfrm>
        </p:spPr>
        <p:txBody>
          <a:bodyPr>
            <a:normAutofit/>
          </a:bodyPr>
          <a:lstStyle/>
          <a:p>
            <a:pPr algn="l"/>
            <a:r>
              <a:rPr lang="en-US" sz="2400" b="1" dirty="0"/>
              <a:t>6</a:t>
            </a:r>
            <a:r>
              <a:rPr lang="en-US" sz="3600" dirty="0"/>
              <a:t>. </a:t>
            </a:r>
            <a:r>
              <a:rPr lang="en-US" sz="2500" b="1" dirty="0">
                <a:solidFill>
                  <a:prstClr val="black"/>
                </a:solidFill>
              </a:rPr>
              <a:t>Cashflow Projection January-June 2026</a:t>
            </a:r>
            <a:r>
              <a:rPr lang="en-ID" sz="2500" b="1" dirty="0">
                <a:solidFill>
                  <a:prstClr val="black"/>
                </a:solidFill>
              </a:rPr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6528C09-D23D-B1DF-1B87-8E5DCD5C9A5E}"/>
              </a:ext>
            </a:extLst>
          </p:cNvPr>
          <p:cNvSpPr txBox="1"/>
          <p:nvPr/>
        </p:nvSpPr>
        <p:spPr>
          <a:xfrm>
            <a:off x="4018804" y="643805"/>
            <a:ext cx="126950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b="1" dirty="0">
                <a:solidFill>
                  <a:prstClr val="black"/>
                </a:solidFill>
                <a:latin typeface="Calibri" panose="020F0502020204030204"/>
              </a:rPr>
              <a:t>1 EUR= 19.000 IDR</a:t>
            </a:r>
            <a:endParaRPr lang="en-ID" sz="1000" b="1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57F4644-9852-5B3E-F9B5-11D0469F2A34}"/>
              </a:ext>
            </a:extLst>
          </p:cNvPr>
          <p:cNvSpPr/>
          <p:nvPr/>
        </p:nvSpPr>
        <p:spPr>
          <a:xfrm>
            <a:off x="706054" y="934063"/>
            <a:ext cx="4375355" cy="5083277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AF4A55E-7FF7-244D-B93D-F4455B90CE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755" y="934063"/>
            <a:ext cx="4363653" cy="508327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38FC08C-3DC8-20D1-D07F-F826231163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57980" y="934062"/>
            <a:ext cx="4975860" cy="5083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53087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031307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D8583A-CE2C-1B33-16D4-CB6343C60D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  <a:endParaRPr lang="en-ID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8A62E0E-F309-D928-CFB8-A3FAA34C2938}"/>
              </a:ext>
            </a:extLst>
          </p:cNvPr>
          <p:cNvSpPr>
            <a:spLocks noGrp="1"/>
          </p:cNvSpPr>
          <p:nvPr/>
        </p:nvSpPr>
        <p:spPr>
          <a:xfrm>
            <a:off x="609600" y="1631135"/>
            <a:ext cx="10972800" cy="359573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457189" indent="-457189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7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90575" indent="-380990" algn="l" defTabSz="121917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523962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133547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74313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1800" dirty="0"/>
          </a:p>
          <a:p>
            <a:pPr marL="342900" indent="-342900">
              <a:buAutoNum type="arabicPeriod"/>
            </a:pPr>
            <a:r>
              <a:rPr lang="en-US" sz="1800" dirty="0">
                <a:latin typeface="Calibri"/>
                <a:ea typeface="Calibri"/>
                <a:cs typeface="Calibri"/>
              </a:rPr>
              <a:t>Actual Expenditure January-December 2025</a:t>
            </a:r>
          </a:p>
          <a:p>
            <a:pPr marL="342900" indent="-342900">
              <a:buAutoNum type="arabicPeriod"/>
            </a:pPr>
            <a:r>
              <a:rPr lang="en-US" sz="1800" dirty="0">
                <a:latin typeface="Calibri"/>
                <a:ea typeface="Calibri"/>
                <a:cs typeface="Calibri"/>
              </a:rPr>
              <a:t>Budget Allocation By Funder January - June 2026.</a:t>
            </a:r>
          </a:p>
          <a:p>
            <a:pPr marL="342900" indent="-342900">
              <a:buAutoNum type="arabicPeriod"/>
            </a:pPr>
            <a:r>
              <a:rPr lang="en-US" sz="1800" dirty="0">
                <a:latin typeface="Calibri"/>
                <a:ea typeface="Calibri"/>
                <a:cs typeface="Calibri"/>
              </a:rPr>
              <a:t>Budget Allocation Based on Strategic Programs</a:t>
            </a:r>
          </a:p>
          <a:p>
            <a:pPr marL="342900" indent="-342900">
              <a:buFont typeface="Arial" pitchFamily="34" charset="0"/>
              <a:buAutoNum type="arabicPeriod"/>
            </a:pPr>
            <a:r>
              <a:rPr lang="en-US" sz="1800" dirty="0">
                <a:latin typeface="Calibri"/>
                <a:ea typeface="Calibri"/>
                <a:cs typeface="Calibri"/>
              </a:rPr>
              <a:t>Budget Allocation By Department</a:t>
            </a:r>
          </a:p>
          <a:p>
            <a:pPr marL="342900" indent="-342900">
              <a:buAutoNum type="arabicPeriod"/>
            </a:pPr>
            <a:r>
              <a:rPr lang="en-US" sz="1800" dirty="0">
                <a:latin typeface="Calibri"/>
                <a:ea typeface="Calibri"/>
                <a:cs typeface="Calibri"/>
              </a:rPr>
              <a:t>Expenditure Projection  January – June 2026</a:t>
            </a:r>
          </a:p>
          <a:p>
            <a:pPr marL="342900" indent="-342900">
              <a:buAutoNum type="arabicPeriod"/>
            </a:pPr>
            <a:r>
              <a:rPr lang="en-US" sz="1800" dirty="0">
                <a:latin typeface="Calibri"/>
                <a:ea typeface="Calibri"/>
                <a:cs typeface="Calibri"/>
              </a:rPr>
              <a:t>Cashflow Projection January - June 2026</a:t>
            </a:r>
          </a:p>
          <a:p>
            <a:pPr marL="0" indent="0">
              <a:buNone/>
            </a:pPr>
            <a:endParaRPr lang="en-US" sz="1800" dirty="0">
              <a:latin typeface="Calibri"/>
              <a:ea typeface="Calibri"/>
              <a:cs typeface="Calibri"/>
            </a:endParaRPr>
          </a:p>
          <a:p>
            <a:pPr marL="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8801705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4BC2AB-B0C4-5B6C-740F-5CF5C2E20E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3655E238-3CEF-834F-0176-ABCF54CABD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0103" y="245142"/>
            <a:ext cx="10736827" cy="688922"/>
          </a:xfrm>
        </p:spPr>
        <p:txBody>
          <a:bodyPr>
            <a:noAutofit/>
          </a:bodyPr>
          <a:lstStyle/>
          <a:p>
            <a:pPr marR="0" lvl="0" algn="l" defTabSz="121917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br>
              <a:rPr lang="en-US" sz="3600" dirty="0"/>
            </a:br>
            <a:r>
              <a:rPr lang="en-US" sz="2500" b="1" dirty="0"/>
              <a:t>1</a:t>
            </a:r>
            <a:r>
              <a:rPr lang="en-US" sz="2800" b="1" dirty="0"/>
              <a:t>. </a:t>
            </a:r>
            <a:r>
              <a:rPr kumimoji="0" lang="en-US" sz="2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yriad Pro"/>
                <a:ea typeface="+mn-ea"/>
                <a:cs typeface="+mn-cs"/>
              </a:rPr>
              <a:t>Actual Expenditure January - December 2025</a:t>
            </a:r>
            <a:br>
              <a:rPr kumimoji="0" lang="en-US" sz="2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yriad Pro"/>
                <a:ea typeface="+mn-ea"/>
                <a:cs typeface="+mn-cs"/>
              </a:rPr>
            </a:br>
            <a:r>
              <a:rPr lang="en-ID" sz="2500" b="1" dirty="0">
                <a:latin typeface="Calibri" panose="020F0502020204030204" pitchFamily="34" charset="0"/>
                <a:ea typeface="Aptos" panose="020B0004020202020204" pitchFamily="34" charset="0"/>
              </a:rPr>
              <a:t> </a:t>
            </a:r>
            <a:b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endParaRPr lang="en-ID" sz="28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D145E0F-6022-DB10-A400-0FAFD0F69028}"/>
              </a:ext>
            </a:extLst>
          </p:cNvPr>
          <p:cNvSpPr txBox="1"/>
          <p:nvPr/>
        </p:nvSpPr>
        <p:spPr>
          <a:xfrm>
            <a:off x="5456905" y="914400"/>
            <a:ext cx="6518786" cy="51398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400" dirty="0"/>
              <a:t>2025 budget </a:t>
            </a:r>
            <a:r>
              <a:rPr lang="id-ID" sz="1400" dirty="0"/>
              <a:t>needed</a:t>
            </a:r>
            <a:r>
              <a:rPr lang="en-US" sz="1400" dirty="0"/>
              <a:t>:</a:t>
            </a:r>
            <a:r>
              <a:rPr lang="id-ID" sz="1400" dirty="0"/>
              <a:t> </a:t>
            </a:r>
            <a:r>
              <a:rPr lang="en-US" sz="1400" b="1" dirty="0"/>
              <a:t>€ 2,109,543 </a:t>
            </a:r>
            <a:r>
              <a:rPr lang="en-US" sz="1400" dirty="0"/>
              <a:t>for Hutan Harapan </a:t>
            </a:r>
            <a:r>
              <a:rPr lang="id-ID" sz="1400" dirty="0"/>
              <a:t>(A)</a:t>
            </a:r>
            <a:endParaRPr lang="en-US" sz="14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400" dirty="0"/>
              <a:t>We had a carry-over budget of </a:t>
            </a:r>
            <a:r>
              <a:rPr lang="en-US" sz="1400" b="1" dirty="0"/>
              <a:t>€ 558,229</a:t>
            </a:r>
            <a:r>
              <a:rPr lang="id-ID" sz="1400" b="1" dirty="0"/>
              <a:t> </a:t>
            </a:r>
            <a:r>
              <a:rPr lang="en-US" sz="1400" b="1" dirty="0"/>
              <a:t> </a:t>
            </a:r>
            <a:r>
              <a:rPr lang="en-US" sz="1400" dirty="0"/>
              <a:t>from 2024</a:t>
            </a:r>
            <a:r>
              <a:rPr lang="id-ID" sz="1400" dirty="0"/>
              <a:t> (B1)</a:t>
            </a:r>
            <a:r>
              <a:rPr lang="en-US" sz="1400" dirty="0"/>
              <a:t>, plus </a:t>
            </a:r>
            <a:r>
              <a:rPr lang="en-US" sz="1400" b="1" dirty="0"/>
              <a:t>€ 1,419,609 </a:t>
            </a:r>
            <a:r>
              <a:rPr lang="en-US" sz="1400" dirty="0"/>
              <a:t>committed by donors for 2025.</a:t>
            </a:r>
            <a:r>
              <a:rPr lang="id-ID" sz="1400" dirty="0"/>
              <a:t>(B2)</a:t>
            </a:r>
            <a:r>
              <a:rPr lang="en-US" sz="1400" dirty="0"/>
              <a:t>, Total (B3) </a:t>
            </a:r>
            <a:r>
              <a:rPr lang="en-US" sz="1400" b="1" dirty="0"/>
              <a:t>€</a:t>
            </a:r>
            <a:r>
              <a:rPr lang="en-US" sz="1400" dirty="0"/>
              <a:t> </a:t>
            </a:r>
            <a:r>
              <a:rPr lang="en-US" sz="1400" b="1" dirty="0"/>
              <a:t>1,977,838</a:t>
            </a:r>
            <a:r>
              <a:rPr lang="en-US" sz="1400" dirty="0"/>
              <a:t> budget available in 2025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400" dirty="0"/>
              <a:t>Burn rate until December 2025 is </a:t>
            </a:r>
            <a:r>
              <a:rPr lang="en-US" sz="1400" b="1" dirty="0"/>
              <a:t>€ 1,665,208 </a:t>
            </a:r>
            <a:r>
              <a:rPr lang="id-ID" sz="1400" dirty="0"/>
              <a:t>(B3-C2)</a:t>
            </a:r>
            <a:r>
              <a:rPr lang="en-US" sz="1400" dirty="0"/>
              <a:t>, which is 85% of the available budget.</a:t>
            </a:r>
            <a:endParaRPr lang="en-US" sz="1400" dirty="0">
              <a:solidFill>
                <a:prstClr val="black"/>
              </a:solidFill>
              <a:latin typeface="Calibri" panose="020F0502020204030204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400" dirty="0"/>
              <a:t>the budget carried over into 2026 (D2) </a:t>
            </a:r>
            <a:r>
              <a:rPr lang="en-US" sz="1400" b="1" dirty="0"/>
              <a:t>€</a:t>
            </a:r>
            <a:r>
              <a:rPr lang="en-US" sz="1400" dirty="0"/>
              <a:t> </a:t>
            </a:r>
            <a:r>
              <a:rPr lang="en-US" sz="1400" b="1" dirty="0"/>
              <a:t>312,630</a:t>
            </a:r>
            <a:r>
              <a:rPr lang="en-US" sz="1400" dirty="0"/>
              <a:t> consisting of: 	</a:t>
            </a:r>
          </a:p>
          <a:p>
            <a:r>
              <a:rPr lang="en-US" sz="1400" dirty="0"/>
              <a:t>	1. KFW-2025 			€   25,870</a:t>
            </a:r>
          </a:p>
          <a:p>
            <a:r>
              <a:rPr lang="en-US" sz="1400" dirty="0"/>
              <a:t>	2. BLI SIA-2025 Main Funding		€     8,022</a:t>
            </a:r>
          </a:p>
          <a:p>
            <a:r>
              <a:rPr lang="en-US" sz="1400" dirty="0"/>
              <a:t>	3. BLI SIA-Land &amp; Building Tax		€     2,436</a:t>
            </a:r>
          </a:p>
          <a:p>
            <a:r>
              <a:rPr lang="en-US" sz="1400" dirty="0"/>
              <a:t>	4. RSPB IEF-</a:t>
            </a:r>
            <a:r>
              <a:rPr lang="en-US" sz="1400" dirty="0" err="1"/>
              <a:t>Trustfund</a:t>
            </a:r>
            <a:r>
              <a:rPr lang="en-US" sz="1400" dirty="0"/>
              <a:t>			€     3,337</a:t>
            </a:r>
          </a:p>
          <a:p>
            <a:r>
              <a:rPr lang="en-US" sz="1400" dirty="0"/>
              <a:t>	5. RSPB-Support 2025-2026		€     5,846</a:t>
            </a:r>
          </a:p>
          <a:p>
            <a:r>
              <a:rPr lang="en-US" sz="1400" dirty="0"/>
              <a:t>	6. RSPB-Land &amp; Building Tax		€     5,156</a:t>
            </a:r>
          </a:p>
          <a:p>
            <a:r>
              <a:rPr lang="en-US" sz="1400" dirty="0"/>
              <a:t>	7. Nabu Support 2025-2026 		€     1,679</a:t>
            </a:r>
          </a:p>
          <a:p>
            <a:r>
              <a:rPr lang="en-US" sz="1400" dirty="0"/>
              <a:t>	8. </a:t>
            </a:r>
            <a:r>
              <a:rPr lang="en-US" sz="1400" dirty="0" err="1"/>
              <a:t>Franklinia</a:t>
            </a:r>
            <a:r>
              <a:rPr lang="en-US" sz="1400" dirty="0"/>
              <a:t> 2025-2026			€     2,757</a:t>
            </a:r>
          </a:p>
          <a:p>
            <a:r>
              <a:rPr lang="en-US" sz="1400" dirty="0"/>
              <a:t>	9. BMW-Pirelli 2025			€   35,564</a:t>
            </a:r>
          </a:p>
          <a:p>
            <a:r>
              <a:rPr lang="en-US" sz="1400" dirty="0"/>
              <a:t>	10. Jindi				€   27,751</a:t>
            </a:r>
          </a:p>
          <a:p>
            <a:r>
              <a:rPr lang="en-US" sz="1400" dirty="0"/>
              <a:t>	11. PBI- PT MBJ 2025			€   92,529</a:t>
            </a:r>
          </a:p>
          <a:p>
            <a:r>
              <a:rPr lang="en-US" sz="1400" dirty="0"/>
              <a:t>	12. April 2025			€ 102,185</a:t>
            </a:r>
          </a:p>
          <a:p>
            <a:r>
              <a:rPr lang="en-US" sz="1400" dirty="0"/>
              <a:t>	</a:t>
            </a:r>
          </a:p>
          <a:p>
            <a:endParaRPr lang="en-US" sz="1600" dirty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sz="1600" dirty="0">
              <a:solidFill>
                <a:prstClr val="black"/>
              </a:solidFill>
              <a:latin typeface="Calibri" panose="020F0502020204030204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sz="16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ADD3214-FC7C-D976-0D70-1CAF2E31318C}"/>
              </a:ext>
            </a:extLst>
          </p:cNvPr>
          <p:cNvSpPr txBox="1"/>
          <p:nvPr/>
        </p:nvSpPr>
        <p:spPr>
          <a:xfrm>
            <a:off x="3920064" y="668179"/>
            <a:ext cx="126950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b="1" dirty="0">
                <a:solidFill>
                  <a:prstClr val="black"/>
                </a:solidFill>
                <a:latin typeface="Calibri" panose="020F0502020204030204"/>
              </a:rPr>
              <a:t>1 EUR= 19.000 IDR</a:t>
            </a:r>
            <a:endParaRPr lang="en-ID" sz="1000" b="1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92201AA-BBCB-1A0C-FABA-B02C37F1E75A}"/>
              </a:ext>
            </a:extLst>
          </p:cNvPr>
          <p:cNvSpPr/>
          <p:nvPr/>
        </p:nvSpPr>
        <p:spPr>
          <a:xfrm>
            <a:off x="706054" y="934063"/>
            <a:ext cx="4375355" cy="5083277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C18305E-DDF6-DBEB-7243-BAADD81513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9063" y="934062"/>
            <a:ext cx="4352345" cy="5083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65695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B18948-0B89-F85B-E6DE-570FFAC372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E4262C-082E-66F3-15BB-568C9F5D9D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274639"/>
            <a:ext cx="9877425" cy="1143000"/>
          </a:xfrm>
        </p:spPr>
        <p:txBody>
          <a:bodyPr>
            <a:normAutofit/>
          </a:bodyPr>
          <a:lstStyle/>
          <a:p>
            <a:pPr algn="l"/>
            <a:r>
              <a:rPr lang="en-ID" sz="3200" dirty="0">
                <a:latin typeface="Calibri" panose="020F0502020204030204" pitchFamily="34" charset="0"/>
                <a:ea typeface="Aptos" panose="020B0004020202020204" pitchFamily="34" charset="0"/>
              </a:rPr>
              <a:t> </a:t>
            </a:r>
            <a:r>
              <a:rPr lang="en-US" sz="2800" b="1" dirty="0">
                <a:latin typeface="Calibri" panose="020F0502020204030204" pitchFamily="34" charset="0"/>
                <a:ea typeface="Aptos" panose="020B0004020202020204" pitchFamily="34" charset="0"/>
              </a:rPr>
              <a:t>2</a:t>
            </a:r>
            <a:r>
              <a:rPr lang="en-US" sz="2800" b="1" dirty="0"/>
              <a:t>.</a:t>
            </a:r>
            <a:r>
              <a:rPr lang="en-US" sz="2500" b="1" dirty="0"/>
              <a:t>Budget Allocation by Funder: January - June 2026.</a:t>
            </a:r>
            <a:br>
              <a:rPr lang="en-US" sz="2500" b="1" dirty="0"/>
            </a:br>
            <a:endParaRPr lang="en-ID" sz="2500" dirty="0"/>
          </a:p>
        </p:txBody>
      </p:sp>
      <p:sp>
        <p:nvSpPr>
          <p:cNvPr id="3" name="Kotak Teks 4">
            <a:extLst>
              <a:ext uri="{FF2B5EF4-FFF2-40B4-BE49-F238E27FC236}">
                <a16:creationId xmlns:a16="http://schemas.microsoft.com/office/drawing/2014/main" id="{B086E721-403C-9AB5-9BBA-5A4A408F00F1}"/>
              </a:ext>
            </a:extLst>
          </p:cNvPr>
          <p:cNvSpPr txBox="1"/>
          <p:nvPr/>
        </p:nvSpPr>
        <p:spPr>
          <a:xfrm>
            <a:off x="573791" y="869903"/>
            <a:ext cx="919947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defTabSz="457200">
              <a:buFont typeface="Wingdings" panose="05000000000000000000" pitchFamily="2" charset="2"/>
              <a:buChar char="§"/>
            </a:pPr>
            <a:r>
              <a:rPr lang="en-US" sz="1200" dirty="0"/>
              <a:t>Funds carried over from 2025 to 2026 is. </a:t>
            </a:r>
            <a:r>
              <a:rPr lang="en-US" sz="1200" b="1" dirty="0"/>
              <a:t>€ 312,630 </a:t>
            </a:r>
            <a:r>
              <a:rPr lang="en-US" sz="1200" dirty="0"/>
              <a:t>,of which </a:t>
            </a:r>
            <a:r>
              <a:rPr lang="en-US" sz="1200" b="1" dirty="0"/>
              <a:t>€</a:t>
            </a:r>
            <a:r>
              <a:rPr lang="en-US" sz="1200" dirty="0"/>
              <a:t> </a:t>
            </a:r>
            <a:r>
              <a:rPr lang="en-US" sz="1200" b="1" dirty="0"/>
              <a:t>255,547</a:t>
            </a:r>
            <a:r>
              <a:rPr lang="id-ID" sz="1200" b="1" dirty="0"/>
              <a:t> </a:t>
            </a:r>
            <a:r>
              <a:rPr lang="en-US" sz="1200" dirty="0"/>
              <a:t>is already committed for staff cost, operational costs, supplies &amp; Capex. the remaining balance of </a:t>
            </a:r>
            <a:r>
              <a:rPr lang="en-US" sz="1200" b="1" dirty="0"/>
              <a:t>€ 57,083</a:t>
            </a:r>
            <a:r>
              <a:rPr lang="en-US" sz="1200" dirty="0"/>
              <a:t> is yet to be allocated, consisting of: </a:t>
            </a:r>
            <a:r>
              <a:rPr lang="en-US" sz="1200" b="1" dirty="0"/>
              <a:t>1. PBI-MBJ € 51,237, 2. APRIL € 5,846 </a:t>
            </a:r>
            <a:endParaRPr lang="en-ID" sz="12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457200"/>
            <a:endParaRPr lang="en-US" sz="1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457200"/>
            <a:endParaRPr lang="en-US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6725595-9500-BDEB-EC61-7BD3232E3946}"/>
              </a:ext>
            </a:extLst>
          </p:cNvPr>
          <p:cNvSpPr txBox="1"/>
          <p:nvPr/>
        </p:nvSpPr>
        <p:spPr>
          <a:xfrm>
            <a:off x="10348709" y="952845"/>
            <a:ext cx="126950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b="1" dirty="0">
                <a:solidFill>
                  <a:prstClr val="black"/>
                </a:solidFill>
                <a:latin typeface="Calibri" panose="020F0502020204030204"/>
              </a:rPr>
              <a:t>1 EUR= 19.000 IDR</a:t>
            </a:r>
            <a:endParaRPr lang="en-ID" sz="1000" b="1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2F7FE93-77B5-1134-025E-9093FB9105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99" y="1331568"/>
            <a:ext cx="7443020" cy="465652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BE42735-DCA7-73EF-7748-4679B5CE6B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95690" y="1331568"/>
            <a:ext cx="3996310" cy="4656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53920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2C8481-F457-ED79-AEE2-C216F63CE0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CFF862-398A-6E9D-1C20-612D77871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274639"/>
            <a:ext cx="9877425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ID" sz="3200" dirty="0">
                <a:latin typeface="Calibri" panose="020F0502020204030204" pitchFamily="34" charset="0"/>
                <a:ea typeface="Aptos" panose="020B0004020202020204" pitchFamily="34" charset="0"/>
              </a:rPr>
              <a:t> </a:t>
            </a:r>
            <a:r>
              <a:rPr lang="en-US" sz="2800" b="1" dirty="0"/>
              <a:t>3.Budget Allocation Based on Strategic Programs</a:t>
            </a:r>
            <a:br>
              <a:rPr lang="en-US" dirty="0"/>
            </a:br>
            <a:br>
              <a:rPr lang="en-US" sz="2800" b="1" dirty="0"/>
            </a:br>
            <a:endParaRPr lang="en-ID" sz="2800" dirty="0"/>
          </a:p>
        </p:txBody>
      </p:sp>
      <p:sp>
        <p:nvSpPr>
          <p:cNvPr id="3" name="Kotak Teks 4">
            <a:extLst>
              <a:ext uri="{FF2B5EF4-FFF2-40B4-BE49-F238E27FC236}">
                <a16:creationId xmlns:a16="http://schemas.microsoft.com/office/drawing/2014/main" id="{21FE7137-D4BC-3739-79DE-A127AF684E1C}"/>
              </a:ext>
            </a:extLst>
          </p:cNvPr>
          <p:cNvSpPr txBox="1"/>
          <p:nvPr/>
        </p:nvSpPr>
        <p:spPr>
          <a:xfrm>
            <a:off x="541292" y="839123"/>
            <a:ext cx="9271302" cy="984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defTabSz="457200"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Strategic Programs January - June 2026 </a:t>
            </a:r>
            <a:r>
              <a:rPr lang="en-US" sz="2000" b="1" dirty="0"/>
              <a:t>€ </a:t>
            </a:r>
            <a:r>
              <a:rPr lang="en-US" sz="20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sz="2000" b="1" dirty="0"/>
              <a:t>,</a:t>
            </a:r>
            <a:r>
              <a:rPr lang="en-US" sz="20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068,154</a:t>
            </a:r>
            <a:endParaRPr lang="en-ID" sz="2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457200"/>
            <a:endParaRPr lang="en-US" sz="20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457200"/>
            <a:endParaRPr lang="en-US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9E6993-5272-01E3-EB8D-70F8BBCCA111}"/>
              </a:ext>
            </a:extLst>
          </p:cNvPr>
          <p:cNvSpPr txBox="1"/>
          <p:nvPr/>
        </p:nvSpPr>
        <p:spPr>
          <a:xfrm>
            <a:off x="10348709" y="952845"/>
            <a:ext cx="126950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b="1" dirty="0">
                <a:solidFill>
                  <a:prstClr val="black"/>
                </a:solidFill>
                <a:latin typeface="Calibri" panose="020F0502020204030204"/>
              </a:rPr>
              <a:t>1 EUR= 19.000 IDR</a:t>
            </a:r>
            <a:endParaRPr lang="en-ID" sz="1000" b="1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AFA94CD-6383-DC7F-6462-5B3D04F8EE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99" y="1317523"/>
            <a:ext cx="7187995" cy="470135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7459EAC-AD04-6745-054E-79239C6E14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04035" y="1317523"/>
            <a:ext cx="4089642" cy="47013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02875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2C9EC2-E77D-ABB7-07A5-704BE94B32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83EBE3-B19D-7261-5EF3-CD0F46AE63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274639"/>
            <a:ext cx="9877425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ID" sz="3200" dirty="0">
                <a:latin typeface="Calibri" panose="020F0502020204030204" pitchFamily="34" charset="0"/>
                <a:ea typeface="Aptos" panose="020B0004020202020204" pitchFamily="34" charset="0"/>
              </a:rPr>
              <a:t> </a:t>
            </a:r>
            <a:r>
              <a:rPr lang="en-US" sz="2800" b="1" dirty="0">
                <a:latin typeface="Calibri" panose="020F0502020204030204" pitchFamily="34" charset="0"/>
                <a:ea typeface="Aptos" panose="020B0004020202020204" pitchFamily="34" charset="0"/>
              </a:rPr>
              <a:t>4</a:t>
            </a:r>
            <a:r>
              <a:rPr lang="en-US" sz="2800" b="1" dirty="0"/>
              <a:t>.Budget Allocation By Department</a:t>
            </a:r>
            <a:br>
              <a:rPr lang="en-US" dirty="0"/>
            </a:br>
            <a:br>
              <a:rPr lang="en-US" sz="2800" b="1" dirty="0"/>
            </a:br>
            <a:endParaRPr lang="en-ID" sz="2800" dirty="0"/>
          </a:p>
        </p:txBody>
      </p:sp>
      <p:sp>
        <p:nvSpPr>
          <p:cNvPr id="3" name="Kotak Teks 4">
            <a:extLst>
              <a:ext uri="{FF2B5EF4-FFF2-40B4-BE49-F238E27FC236}">
                <a16:creationId xmlns:a16="http://schemas.microsoft.com/office/drawing/2014/main" id="{E7C8C1D7-C2AD-E38C-9666-19661E88A9D5}"/>
              </a:ext>
            </a:extLst>
          </p:cNvPr>
          <p:cNvSpPr txBox="1"/>
          <p:nvPr/>
        </p:nvSpPr>
        <p:spPr>
          <a:xfrm>
            <a:off x="573791" y="789492"/>
            <a:ext cx="10116876" cy="984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defTabSz="457200">
              <a:buFont typeface="Wingdings" panose="05000000000000000000" pitchFamily="2" charset="2"/>
              <a:buChar char="§"/>
            </a:pPr>
            <a:r>
              <a:rPr lang="en-US" sz="2000" dirty="0"/>
              <a:t>Departmental budget breakdown and utilization allocation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/>
              <a:t>€</a:t>
            </a:r>
            <a:r>
              <a:rPr lang="en-US" sz="20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1,068,154</a:t>
            </a:r>
            <a:endParaRPr lang="en-ID" sz="2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457200"/>
            <a:endParaRPr lang="en-US" sz="20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457200"/>
            <a:endParaRPr lang="en-US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C19D1EF-5B68-8F9D-0C31-682319758A01}"/>
              </a:ext>
            </a:extLst>
          </p:cNvPr>
          <p:cNvSpPr txBox="1"/>
          <p:nvPr/>
        </p:nvSpPr>
        <p:spPr>
          <a:xfrm>
            <a:off x="10348709" y="952845"/>
            <a:ext cx="126950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b="1" dirty="0">
                <a:solidFill>
                  <a:prstClr val="black"/>
                </a:solidFill>
                <a:latin typeface="Calibri" panose="020F0502020204030204"/>
              </a:rPr>
              <a:t>1 EUR= 19.000 IDR</a:t>
            </a:r>
            <a:endParaRPr lang="en-ID" sz="1000" b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277B3A7-BBD6-3BB4-F252-9EE025F55D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8258" y="1331562"/>
            <a:ext cx="6774426" cy="468731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1918B86-6AC1-368D-08EE-7125496106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66588" y="1331561"/>
            <a:ext cx="4582668" cy="4687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4197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D59631-D9FC-BFD1-6F75-D791FBBF65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2A5EB-FF37-4DE1-6443-6DDF619975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196645"/>
            <a:ext cx="10314040" cy="649494"/>
          </a:xfrm>
        </p:spPr>
        <p:txBody>
          <a:bodyPr>
            <a:normAutofit fontScale="90000"/>
          </a:bodyPr>
          <a:lstStyle/>
          <a:p>
            <a:pPr algn="l"/>
            <a:r>
              <a:rPr lang="en-ID" sz="3200" dirty="0">
                <a:latin typeface="Calibri" panose="020F0502020204030204" pitchFamily="34" charset="0"/>
                <a:ea typeface="Aptos" panose="020B0004020202020204" pitchFamily="34" charset="0"/>
              </a:rPr>
              <a:t> </a:t>
            </a:r>
            <a:r>
              <a:rPr lang="en-US" sz="2800" b="1" dirty="0">
                <a:latin typeface="Calibri" panose="020F0502020204030204" pitchFamily="34" charset="0"/>
                <a:ea typeface="Aptos" panose="020B0004020202020204" pitchFamily="34" charset="0"/>
              </a:rPr>
              <a:t>5</a:t>
            </a:r>
            <a:r>
              <a:rPr lang="en-US" sz="2800" b="1" dirty="0"/>
              <a:t>. </a:t>
            </a:r>
            <a:r>
              <a:rPr lang="en-US" sz="2800" b="1" dirty="0">
                <a:solidFill>
                  <a:prstClr val="black"/>
                </a:solidFill>
              </a:rPr>
              <a:t>Expenditure Projection January – June 2026</a:t>
            </a:r>
            <a:br>
              <a:rPr lang="en-US" sz="3200" b="1" dirty="0"/>
            </a:br>
            <a:endParaRPr lang="en-ID" sz="32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D9FC65E-2DBB-C9B0-AD59-0AAFF68F63A8}"/>
              </a:ext>
            </a:extLst>
          </p:cNvPr>
          <p:cNvSpPr txBox="1"/>
          <p:nvPr/>
        </p:nvSpPr>
        <p:spPr>
          <a:xfrm>
            <a:off x="3981648" y="687842"/>
            <a:ext cx="1280741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b="1" dirty="0">
                <a:solidFill>
                  <a:prstClr val="black"/>
                </a:solidFill>
                <a:latin typeface="Calibri" panose="020F0502020204030204"/>
              </a:rPr>
              <a:t>1 EUR= 19.000 IDR</a:t>
            </a:r>
            <a:endParaRPr lang="en-ID" sz="1000" b="1" dirty="0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63D1AC7C-2E83-36D6-1E3E-E50CE36F5B75}"/>
              </a:ext>
            </a:extLst>
          </p:cNvPr>
          <p:cNvSpPr/>
          <p:nvPr/>
        </p:nvSpPr>
        <p:spPr>
          <a:xfrm>
            <a:off x="6027779" y="1092358"/>
            <a:ext cx="5439962" cy="255454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>
            <a:defPPr lvl="0">
              <a:defRPr lang="en-US"/>
            </a:defPPr>
            <a:lvl1pPr marL="0" lv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lvl="1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lvl="2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lvl="3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lvl="4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lvl="5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lvl="6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lvl="8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1600" dirty="0"/>
              <a:t>Total expected budget/expenditure for  six months (Jan-June 2026)  for staff cost, operational costs, supplies and capital expenditure is </a:t>
            </a:r>
            <a:r>
              <a:rPr lang="en-US" sz="1600" b="1" dirty="0"/>
              <a:t>€ 1,068,154</a:t>
            </a:r>
            <a:r>
              <a:rPr lang="en-US" sz="1600" dirty="0"/>
              <a:t>. Financing available to cover the costs is  </a:t>
            </a:r>
            <a:r>
              <a:rPr lang="en-US" sz="1600" b="1" dirty="0"/>
              <a:t>€ 1,125,237. </a:t>
            </a:r>
            <a:r>
              <a:rPr lang="en-US" sz="1600" dirty="0"/>
              <a:t>Remaining balance end of June </a:t>
            </a:r>
            <a:r>
              <a:rPr lang="en-US" sz="1600" b="1" dirty="0"/>
              <a:t>€ 57,083.</a:t>
            </a:r>
            <a:r>
              <a:rPr lang="en-US" sz="1600" dirty="0"/>
              <a:t> </a:t>
            </a:r>
          </a:p>
          <a:p>
            <a:endParaRPr lang="en-US" sz="1600" dirty="0"/>
          </a:p>
          <a:p>
            <a:endParaRPr lang="en-US" sz="1600" dirty="0"/>
          </a:p>
          <a:p>
            <a:endParaRPr lang="en-US" sz="1600" dirty="0"/>
          </a:p>
          <a:p>
            <a:endParaRPr lang="en-US" sz="1600" dirty="0"/>
          </a:p>
          <a:p>
            <a:endParaRPr lang="en-US" sz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8678BBF-C890-DB6C-19D2-086BF5325BC6}"/>
              </a:ext>
            </a:extLst>
          </p:cNvPr>
          <p:cNvSpPr/>
          <p:nvPr/>
        </p:nvSpPr>
        <p:spPr>
          <a:xfrm>
            <a:off x="706054" y="934063"/>
            <a:ext cx="4375355" cy="5083277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BA04A4C5-706D-96FB-3A30-55258F0E58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891561"/>
              </p:ext>
            </p:extLst>
          </p:nvPr>
        </p:nvGraphicFramePr>
        <p:xfrm>
          <a:off x="724259" y="934063"/>
          <a:ext cx="4357150" cy="5083285"/>
        </p:xfrm>
        <a:graphic>
          <a:graphicData uri="http://schemas.openxmlformats.org/drawingml/2006/table">
            <a:tbl>
              <a:tblPr/>
              <a:tblGrid>
                <a:gridCol w="503795">
                  <a:extLst>
                    <a:ext uri="{9D8B030D-6E8A-4147-A177-3AD203B41FA5}">
                      <a16:colId xmlns:a16="http://schemas.microsoft.com/office/drawing/2014/main" val="4018767918"/>
                    </a:ext>
                  </a:extLst>
                </a:gridCol>
                <a:gridCol w="2709603">
                  <a:extLst>
                    <a:ext uri="{9D8B030D-6E8A-4147-A177-3AD203B41FA5}">
                      <a16:colId xmlns:a16="http://schemas.microsoft.com/office/drawing/2014/main" val="931852053"/>
                    </a:ext>
                  </a:extLst>
                </a:gridCol>
                <a:gridCol w="1143752">
                  <a:extLst>
                    <a:ext uri="{9D8B030D-6E8A-4147-A177-3AD203B41FA5}">
                      <a16:colId xmlns:a16="http://schemas.microsoft.com/office/drawing/2014/main" val="3094179881"/>
                    </a:ext>
                  </a:extLst>
                </a:gridCol>
              </a:tblGrid>
              <a:tr h="355855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ID" sz="11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No.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ID" sz="11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Description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ID" sz="11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Year 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36579"/>
                  </a:ext>
                </a:extLst>
              </a:tr>
              <a:tr h="228579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ID" sz="11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ID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n-ID" sz="11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5982722"/>
                  </a:ext>
                </a:extLst>
              </a:tr>
              <a:tr h="249359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ID" sz="11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A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D" sz="11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Budget January - June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D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        1,068.154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1286584"/>
                  </a:ext>
                </a:extLst>
              </a:tr>
              <a:tr h="249359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ID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1145365"/>
                  </a:ext>
                </a:extLst>
              </a:tr>
              <a:tr h="249359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ID" sz="11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B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D" sz="11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Funding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7743741"/>
                  </a:ext>
                </a:extLst>
              </a:tr>
              <a:tr h="24935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   1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Carry over from previous year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D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            312,630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3741107"/>
                  </a:ext>
                </a:extLst>
              </a:tr>
              <a:tr h="24935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   2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Funds Comitment 2026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D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            812,607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0830395"/>
                  </a:ext>
                </a:extLst>
              </a:tr>
              <a:tr h="24935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a. Funds Receved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D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            812,607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5517437"/>
                  </a:ext>
                </a:extLst>
              </a:tr>
              <a:tr h="24935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b. Outstanding Funds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                            -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6086583"/>
                  </a:ext>
                </a:extLst>
              </a:tr>
              <a:tr h="24935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   3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D" sz="11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Funds (January-June)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D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        1,125.237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4837500"/>
                  </a:ext>
                </a:extLst>
              </a:tr>
              <a:tr h="249359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ID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8599868"/>
                  </a:ext>
                </a:extLst>
              </a:tr>
              <a:tr h="249359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ID" sz="11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C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D" sz="11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Budget vs Expenditure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66622506"/>
                  </a:ext>
                </a:extLst>
              </a:tr>
              <a:tr h="24935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   1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Actual expenditure year to date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D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        1,068.154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0191527"/>
                  </a:ext>
                </a:extLst>
              </a:tr>
              <a:tr h="24935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a. Staff  Cost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D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            470,789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4830020"/>
                  </a:ext>
                </a:extLst>
              </a:tr>
              <a:tr h="24935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b. Operational Cost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D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            408,598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430224"/>
                  </a:ext>
                </a:extLst>
              </a:tr>
              <a:tr h="24935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c. Supplies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               73.691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2434937"/>
                  </a:ext>
                </a:extLst>
              </a:tr>
              <a:tr h="24935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c. Capital expenditure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D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            115,076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9646770"/>
                  </a:ext>
                </a:extLst>
              </a:tr>
              <a:tr h="249359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ID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8428426"/>
                  </a:ext>
                </a:extLst>
              </a:tr>
              <a:tr h="249359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ID" sz="11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D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D" sz="11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Balance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37732038"/>
                  </a:ext>
                </a:extLst>
              </a:tr>
              <a:tr h="25974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   1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Fund balance by end of june (B3-C1)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D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               57,083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61489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8502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8B75A8-63FE-128F-A058-28C18D09FF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8809A6-153F-888F-6889-E1C73E9B2D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7756" y="78658"/>
            <a:ext cx="8475406" cy="688258"/>
          </a:xfrm>
        </p:spPr>
        <p:txBody>
          <a:bodyPr>
            <a:normAutofit/>
          </a:bodyPr>
          <a:lstStyle/>
          <a:p>
            <a:pPr algn="l"/>
            <a:r>
              <a:rPr lang="en-US" sz="2500" b="1" dirty="0"/>
              <a:t>6</a:t>
            </a:r>
            <a:r>
              <a:rPr lang="en-US" sz="2500" dirty="0"/>
              <a:t>. </a:t>
            </a:r>
            <a:r>
              <a:rPr lang="en-US" sz="2500" b="1" dirty="0">
                <a:solidFill>
                  <a:prstClr val="black"/>
                </a:solidFill>
              </a:rPr>
              <a:t>Cashflow Projection January-June 2026</a:t>
            </a:r>
            <a:r>
              <a:rPr lang="en-ID" sz="2500" b="1" dirty="0">
                <a:solidFill>
                  <a:prstClr val="black"/>
                </a:solidFill>
              </a:rPr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037901F-1B20-E8D7-0EF7-B1A61BE330ED}"/>
              </a:ext>
            </a:extLst>
          </p:cNvPr>
          <p:cNvSpPr txBox="1"/>
          <p:nvPr/>
        </p:nvSpPr>
        <p:spPr>
          <a:xfrm>
            <a:off x="10648337" y="801328"/>
            <a:ext cx="126950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b="1" dirty="0">
                <a:solidFill>
                  <a:prstClr val="black"/>
                </a:solidFill>
                <a:latin typeface="Calibri" panose="020F0502020204030204"/>
              </a:rPr>
              <a:t>1 EUR= 19.000 IDR</a:t>
            </a:r>
            <a:endParaRPr lang="en-ID" sz="1000" b="1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C1E3C91-D4F6-92AC-EE21-893CE75C8D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4370" y="571500"/>
            <a:ext cx="10843260" cy="571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17081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F57523-D744-B217-761F-E98242116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7756" y="78658"/>
            <a:ext cx="8475406" cy="688258"/>
          </a:xfrm>
        </p:spPr>
        <p:txBody>
          <a:bodyPr>
            <a:normAutofit/>
          </a:bodyPr>
          <a:lstStyle/>
          <a:p>
            <a:pPr algn="l"/>
            <a:r>
              <a:rPr lang="en-US" sz="2400" b="1" dirty="0"/>
              <a:t>6</a:t>
            </a:r>
            <a:r>
              <a:rPr lang="en-US" sz="3600" dirty="0"/>
              <a:t>. </a:t>
            </a:r>
            <a:r>
              <a:rPr lang="en-US" sz="2500" b="1" dirty="0">
                <a:solidFill>
                  <a:prstClr val="black"/>
                </a:solidFill>
              </a:rPr>
              <a:t>Cashflow Projection January-June 2026</a:t>
            </a:r>
            <a:r>
              <a:rPr lang="en-ID" sz="2500" b="1" dirty="0">
                <a:solidFill>
                  <a:prstClr val="black"/>
                </a:solidFill>
              </a:rPr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F24B660-26E0-D968-8901-C2DE8D7A2091}"/>
              </a:ext>
            </a:extLst>
          </p:cNvPr>
          <p:cNvSpPr txBox="1"/>
          <p:nvPr/>
        </p:nvSpPr>
        <p:spPr>
          <a:xfrm>
            <a:off x="10644763" y="810956"/>
            <a:ext cx="126950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b="1" dirty="0">
                <a:solidFill>
                  <a:prstClr val="black"/>
                </a:solidFill>
                <a:latin typeface="Calibri" panose="020F0502020204030204"/>
              </a:rPr>
              <a:t>1 EUR= 19.000 IDR</a:t>
            </a:r>
            <a:endParaRPr lang="en-ID" sz="1000" b="1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EBFF02D-1BB5-6595-8EA6-E21F62D726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4370" y="1037673"/>
            <a:ext cx="10843260" cy="4891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94513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2">
      <a:majorFont>
        <a:latin typeface="Myriad Pro"/>
        <a:ea typeface=""/>
        <a:cs typeface=""/>
      </a:majorFont>
      <a:minorFont>
        <a:latin typeface="Myriad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8723</TotalTime>
  <Words>635</Words>
  <Application>Microsoft Office PowerPoint</Application>
  <PresentationFormat>Widescreen</PresentationFormat>
  <Paragraphs>109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Aptos Narrow</vt:lpstr>
      <vt:lpstr>Arial</vt:lpstr>
      <vt:lpstr>Calibri</vt:lpstr>
      <vt:lpstr>Myriad Pro</vt:lpstr>
      <vt:lpstr>Wingdings</vt:lpstr>
      <vt:lpstr>Office Theme</vt:lpstr>
      <vt:lpstr>PowerPoint Presentation</vt:lpstr>
      <vt:lpstr>Outline</vt:lpstr>
      <vt:lpstr> 1. Actual Expenditure January - December 2025   </vt:lpstr>
      <vt:lpstr> 2.Budget Allocation by Funder: January - June 2026. </vt:lpstr>
      <vt:lpstr> 3.Budget Allocation Based on Strategic Programs  </vt:lpstr>
      <vt:lpstr> 4.Budget Allocation By Department  </vt:lpstr>
      <vt:lpstr> 5. Expenditure Projection January – June 2026 </vt:lpstr>
      <vt:lpstr>6. Cashflow Projection January-June 2026 </vt:lpstr>
      <vt:lpstr>6. Cashflow Projection January-June 2026 </vt:lpstr>
      <vt:lpstr>6. Cashflow Projection January-June 2026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Corporate business report</dc:title>
  <dc:creator>Windows10</dc:creator>
  <cp:lastModifiedBy>Thomas A  Walsh</cp:lastModifiedBy>
  <cp:revision>122</cp:revision>
  <dcterms:modified xsi:type="dcterms:W3CDTF">2026-01-27T09:01:15Z</dcterms:modified>
</cp:coreProperties>
</file>