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9"/>
  </p:notesMasterIdLst>
  <p:sldIdLst>
    <p:sldId id="256" r:id="rId4"/>
    <p:sldId id="551" r:id="rId5"/>
    <p:sldId id="423" r:id="rId6"/>
    <p:sldId id="265" r:id="rId7"/>
    <p:sldId id="513" r:id="rId8"/>
    <p:sldId id="555" r:id="rId9"/>
    <p:sldId id="548" r:id="rId10"/>
    <p:sldId id="558" r:id="rId11"/>
    <p:sldId id="557" r:id="rId12"/>
    <p:sldId id="506" r:id="rId13"/>
    <p:sldId id="328" r:id="rId14"/>
    <p:sldId id="260" r:id="rId15"/>
    <p:sldId id="556" r:id="rId16"/>
    <p:sldId id="549" r:id="rId17"/>
    <p:sldId id="258" r:id="rId1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88095" autoAdjust="0"/>
  </p:normalViewPr>
  <p:slideViewPr>
    <p:cSldViewPr>
      <p:cViewPr varScale="1">
        <p:scale>
          <a:sx n="124" d="100"/>
          <a:sy n="124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6D3D9-6CB6-47A3-95CC-D2B82ACD5CF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5D1F-1F76-42BF-BCBD-B69D783FC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id-ID" sz="1200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D5D1F-1F76-42BF-BCBD-B69D783FCC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1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SUB 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66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21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5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76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09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530624" cy="85725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7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38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243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56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SUB 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07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30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69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06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2530624" cy="857250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4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088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636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463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dirty="0"/>
              <a:t>KETERANGAN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8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2530624" cy="857250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8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86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dirty="0"/>
              <a:t>KETERANGAN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6026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 hidden="1">
            <a:extLst>
              <a:ext uri="{FF2B5EF4-FFF2-40B4-BE49-F238E27FC236}">
                <a16:creationId xmlns:a16="http://schemas.microsoft.com/office/drawing/2014/main" id="{8941D151-CD75-4D9B-8E33-592EAAC87D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192" y="1192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4098" name="Object 3" hidden="1">
                        <a:extLst>
                          <a:ext uri="{FF2B5EF4-FFF2-40B4-BE49-F238E27FC236}">
                            <a16:creationId xmlns:a16="http://schemas.microsoft.com/office/drawing/2014/main" id="{8941D151-CD75-4D9B-8E33-592EAAC87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CC682B98-DA92-4B51-9F38-5C1EE1E93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26027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altLang="en-US"/>
              <a:t>JUDUL</a:t>
            </a:r>
            <a:endParaRPr lang="en-GB" altLang="en-US"/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9800DA01-E5AD-4CB2-B39E-B434AE1B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altLang="en-US"/>
              <a:t>SUB JUDUL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99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321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21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" pitchFamily="34" charset="0"/>
        </a:defRPr>
      </a:lvl2pPr>
      <a:lvl3pPr algn="ctr" defTabSz="91321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" pitchFamily="34" charset="0"/>
        </a:defRPr>
      </a:lvl3pPr>
      <a:lvl4pPr algn="ctr" defTabSz="91321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" pitchFamily="34" charset="0"/>
        </a:defRPr>
      </a:lvl4pPr>
      <a:lvl5pPr algn="ctr" defTabSz="91321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" pitchFamily="34" charset="0"/>
        </a:defRPr>
      </a:lvl5pPr>
      <a:lvl6pPr marL="342900" algn="ctr" defTabSz="91321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" pitchFamily="34" charset="0"/>
        </a:defRPr>
      </a:lvl6pPr>
      <a:lvl7pPr marL="685800" algn="ctr" defTabSz="91321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" pitchFamily="34" charset="0"/>
        </a:defRPr>
      </a:lvl7pPr>
      <a:lvl8pPr marL="1028700" algn="ctr" defTabSz="91321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" pitchFamily="34" charset="0"/>
        </a:defRPr>
      </a:lvl8pPr>
      <a:lvl9pPr marL="1371600" algn="ctr" defTabSz="91321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yriad Pro" pitchFamily="34" charset="0"/>
        </a:defRPr>
      </a:lvl9pPr>
    </p:titleStyle>
    <p:bodyStyle>
      <a:lvl1pPr marL="341710" indent="-3417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1pPr>
      <a:lvl2pPr marL="741760" indent="-28456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6026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5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15566"/>
            <a:ext cx="7772400" cy="1021556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Myriad Pro" pitchFamily="34" charset="0"/>
              </a:rPr>
              <a:t>community livelihood development</a:t>
            </a:r>
            <a:endParaRPr lang="en-GB" sz="4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9872" y="2846339"/>
            <a:ext cx="5472608" cy="37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Myriad Pro" pitchFamily="34" charset="0"/>
              </a:rPr>
              <a:t>Patron’s Meeting 5-6 November  </a:t>
            </a:r>
            <a:r>
              <a:rPr lang="id-ID" sz="1200" b="1" dirty="0">
                <a:solidFill>
                  <a:schemeClr val="bg1"/>
                </a:solidFill>
                <a:latin typeface="Myriad Pro" pitchFamily="34" charset="0"/>
              </a:rPr>
              <a:t>202</a:t>
            </a:r>
            <a:r>
              <a:rPr lang="en-US" sz="12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id-ID" sz="1200" b="1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2313" y="1937122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7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B63197-E6FA-CF89-BF6B-5371E354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25E95-EA7E-F735-F61D-C99F26D5F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3058" y="-13"/>
            <a:ext cx="3620942" cy="5143498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Gambar 5">
            <a:extLst>
              <a:ext uri="{FF2B5EF4-FFF2-40B4-BE49-F238E27FC236}">
                <a16:creationId xmlns:a16="http://schemas.microsoft.com/office/drawing/2014/main" id="{0473FC43-C88D-3A4B-471B-25E3F747F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r="36018"/>
          <a:stretch>
            <a:fillRect/>
          </a:stretch>
        </p:blipFill>
        <p:spPr>
          <a:xfrm>
            <a:off x="2339520" y="13"/>
            <a:ext cx="3724717" cy="51434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51435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51435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25C74993-4A5F-5937-187E-6B879F12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510778"/>
            <a:ext cx="2103378" cy="99417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unit/Cooperative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650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1567455"/>
            <a:ext cx="21259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B1BF624-7248-51C9-1F87-0064BB6EAFA3}"/>
              </a:ext>
            </a:extLst>
          </p:cNvPr>
          <p:cNvSpPr txBox="1"/>
          <p:nvPr/>
        </p:nvSpPr>
        <p:spPr>
          <a:xfrm>
            <a:off x="336042" y="1693628"/>
            <a:ext cx="2103378" cy="2939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Berkah </a:t>
            </a:r>
            <a:r>
              <a:rPr lang="en-US" sz="1400" b="1" dirty="0" err="1"/>
              <a:t>Kunangan</a:t>
            </a:r>
            <a:r>
              <a:rPr lang="en-US" sz="1400" b="1" dirty="0"/>
              <a:t> </a:t>
            </a:r>
            <a:r>
              <a:rPr lang="en-US" sz="1400" b="1" dirty="0" err="1"/>
              <a:t>Mandiri</a:t>
            </a:r>
            <a:r>
              <a:rPr lang="en-US" sz="1400" b="1" dirty="0"/>
              <a:t> Cooperative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Cooperative is managed by the members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30 farmers are member of the cooperative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On average 2.5 tons  per month are sold to  PT. </a:t>
            </a:r>
            <a:r>
              <a:rPr lang="en-US" sz="1400" dirty="0" err="1"/>
              <a:t>HokTong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482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331AD-2C27-737F-2685-07A5B7C330AD}"/>
              </a:ext>
            </a:extLst>
          </p:cNvPr>
          <p:cNvSpPr txBox="1"/>
          <p:nvPr/>
        </p:nvSpPr>
        <p:spPr>
          <a:xfrm>
            <a:off x="755576" y="195486"/>
            <a:ext cx="5472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Rubber Supply Chain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DA1B5-66C1-32A4-882D-DCB3AD861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" r="-1"/>
          <a:stretch/>
        </p:blipFill>
        <p:spPr>
          <a:xfrm>
            <a:off x="595030" y="1326654"/>
            <a:ext cx="8009417" cy="147078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EC49D74-64DD-6A46-ABCF-666C1AA79473}"/>
              </a:ext>
            </a:extLst>
          </p:cNvPr>
          <p:cNvGrpSpPr/>
          <p:nvPr/>
        </p:nvGrpSpPr>
        <p:grpSpPr>
          <a:xfrm>
            <a:off x="971600" y="843558"/>
            <a:ext cx="6364323" cy="429086"/>
            <a:chOff x="719573" y="873876"/>
            <a:chExt cx="6364323" cy="4290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D9C0A3-ED53-D77D-8D5A-6F081A10F61B}"/>
                </a:ext>
              </a:extLst>
            </p:cNvPr>
            <p:cNvSpPr txBox="1"/>
            <p:nvPr/>
          </p:nvSpPr>
          <p:spPr>
            <a:xfrm>
              <a:off x="719573" y="898270"/>
              <a:ext cx="108012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Farmers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29701B-86E3-E6CD-E307-06F652D9C2C6}"/>
                </a:ext>
              </a:extLst>
            </p:cNvPr>
            <p:cNvSpPr txBox="1"/>
            <p:nvPr/>
          </p:nvSpPr>
          <p:spPr>
            <a:xfrm>
              <a:off x="3099263" y="873876"/>
              <a:ext cx="172819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Cooperative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7CE47F-1FAF-B1BF-3001-80473DF754B4}"/>
                </a:ext>
              </a:extLst>
            </p:cNvPr>
            <p:cNvSpPr txBox="1"/>
            <p:nvPr/>
          </p:nvSpPr>
          <p:spPr>
            <a:xfrm>
              <a:off x="5355704" y="933630"/>
              <a:ext cx="172819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PT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HokTong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2C7B21C-56A8-3674-B66B-D74D64B839FB}"/>
                </a:ext>
              </a:extLst>
            </p:cNvPr>
            <p:cNvSpPr/>
            <p:nvPr/>
          </p:nvSpPr>
          <p:spPr>
            <a:xfrm>
              <a:off x="1957822" y="983865"/>
              <a:ext cx="93610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669CD245-57C3-CE4E-A309-C3FE83AF8EDA}"/>
                </a:ext>
              </a:extLst>
            </p:cNvPr>
            <p:cNvSpPr/>
            <p:nvPr/>
          </p:nvSpPr>
          <p:spPr>
            <a:xfrm>
              <a:off x="4932040" y="983865"/>
              <a:ext cx="423664" cy="1552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F39911C-BB7B-661E-F390-EC569291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797441"/>
            <a:ext cx="1977720" cy="1646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F925B8-2285-6200-28A0-B3DE10C22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851451"/>
            <a:ext cx="2520280" cy="15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8983" y="976882"/>
            <a:ext cx="1069467" cy="1069467"/>
            <a:chOff x="0" y="0"/>
            <a:chExt cx="812800" cy="812800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67907" y="976881"/>
            <a:ext cx="1069467" cy="1069467"/>
            <a:chOff x="0" y="0"/>
            <a:chExt cx="812800" cy="812800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64422" y="977818"/>
            <a:ext cx="1069467" cy="1069467"/>
            <a:chOff x="0" y="0"/>
            <a:chExt cx="812800" cy="812800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73346" y="976881"/>
            <a:ext cx="1069467" cy="1069467"/>
            <a:chOff x="0" y="0"/>
            <a:chExt cx="812800" cy="812800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04246" y="971102"/>
            <a:ext cx="1069467" cy="1069467"/>
            <a:chOff x="0" y="0"/>
            <a:chExt cx="812800" cy="812800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170282" y="1198816"/>
            <a:ext cx="646867" cy="646867"/>
          </a:xfrm>
          <a:custGeom>
            <a:avLst/>
            <a:gdLst/>
            <a:ahLst/>
            <a:cxnLst/>
            <a:rect l="l" t="t" r="r" b="b"/>
            <a:pathLst>
              <a:path w="1293733" h="1293733">
                <a:moveTo>
                  <a:pt x="0" y="0"/>
                </a:moveTo>
                <a:lnTo>
                  <a:pt x="1293733" y="0"/>
                </a:lnTo>
                <a:lnTo>
                  <a:pt x="1293733" y="1293733"/>
                </a:lnTo>
                <a:lnTo>
                  <a:pt x="0" y="129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97084" y="260442"/>
            <a:ext cx="5672808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18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Farmers’ Training Dashboard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7138" y="3408637"/>
            <a:ext cx="1175219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Target: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75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Farmers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828"/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  <a:sym typeface="Poppi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Conducted 4 times a year </a:t>
            </a:r>
            <a:r>
              <a:rPr lang="en-US" sz="1100" dirty="0">
                <a:solidFill>
                  <a:srgbClr val="292828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with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the same participants.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7139" y="2200615"/>
            <a:ext cx="1175219" cy="94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6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Good Agricultural Practices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(GAP) Training</a:t>
            </a:r>
            <a:endParaRPr kumimoji="0" lang="en-US" sz="1336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486982" y="3406765"/>
            <a:ext cx="1200441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Target: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60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Farmers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828"/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  <a:sym typeface="Poppi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Conducted 4 times a year </a:t>
            </a:r>
            <a:r>
              <a:rPr lang="en-US" sz="1100" dirty="0">
                <a:solidFill>
                  <a:srgbClr val="292828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with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the same participants.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06232" y="2169746"/>
            <a:ext cx="1175219" cy="120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6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Clean and Healthy Living </a:t>
            </a:r>
            <a:r>
              <a:rPr kumimoji="0" lang="en-US" sz="1336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Behaviour</a:t>
            </a:r>
            <a:r>
              <a:rPr kumimoji="0" lang="en-US" sz="1336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Training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7936" y="3406765"/>
            <a:ext cx="1200441" cy="130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Target: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60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Women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828"/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  <a:sym typeface="Poppi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Conducted 4 times a year </a:t>
            </a:r>
            <a:r>
              <a:rPr lang="en-US" sz="1100" dirty="0">
                <a:solidFill>
                  <a:srgbClr val="292828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with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the same participants.</a:t>
            </a:r>
          </a:p>
          <a:p>
            <a:pPr marL="0" marR="0" lvl="0" indent="0" algn="ctr" defTabSz="914400" rtl="0" eaLnBrk="1" fontAlgn="auto" latinLnBrk="0" hangingPunct="1">
              <a:lnSpc>
                <a:spcPts val="9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3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58062" y="2193256"/>
            <a:ext cx="1302946" cy="961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6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Women’s Reproductive Health Training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92702" y="3406765"/>
            <a:ext cx="1200441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Target: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30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Women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828"/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  <a:sym typeface="Poppi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Conducted 4 times a year for the same participant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67056" y="2219521"/>
            <a:ext cx="1175219" cy="71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6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Financial and Adm Training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06751" y="3406765"/>
            <a:ext cx="1200441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292828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C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onducted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3 times for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828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Poppins"/>
              </a:rPr>
              <a:t> farmers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04246" y="2219521"/>
            <a:ext cx="1302946" cy="718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6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Cattle farm Management Training</a:t>
            </a:r>
          </a:p>
        </p:txBody>
      </p:sp>
      <p:sp>
        <p:nvSpPr>
          <p:cNvPr id="29" name="Freeform 29"/>
          <p:cNvSpPr/>
          <p:nvPr/>
        </p:nvSpPr>
        <p:spPr>
          <a:xfrm>
            <a:off x="2686621" y="1215982"/>
            <a:ext cx="646867" cy="646867"/>
          </a:xfrm>
          <a:custGeom>
            <a:avLst/>
            <a:gdLst/>
            <a:ahLst/>
            <a:cxnLst/>
            <a:rect l="l" t="t" r="r" b="b"/>
            <a:pathLst>
              <a:path w="1293733" h="1293733">
                <a:moveTo>
                  <a:pt x="0" y="0"/>
                </a:moveTo>
                <a:lnTo>
                  <a:pt x="1293733" y="0"/>
                </a:lnTo>
                <a:lnTo>
                  <a:pt x="1293733" y="1293733"/>
                </a:lnTo>
                <a:lnTo>
                  <a:pt x="0" y="129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069238" y="1198816"/>
            <a:ext cx="646867" cy="646867"/>
          </a:xfrm>
          <a:custGeom>
            <a:avLst/>
            <a:gdLst/>
            <a:ahLst/>
            <a:cxnLst/>
            <a:rect l="l" t="t" r="r" b="b"/>
            <a:pathLst>
              <a:path w="1293733" h="1293733">
                <a:moveTo>
                  <a:pt x="0" y="0"/>
                </a:moveTo>
                <a:lnTo>
                  <a:pt x="1293732" y="0"/>
                </a:lnTo>
                <a:lnTo>
                  <a:pt x="1293732" y="1293733"/>
                </a:lnTo>
                <a:lnTo>
                  <a:pt x="0" y="129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5578162" y="1276105"/>
            <a:ext cx="646867" cy="646867"/>
          </a:xfrm>
          <a:custGeom>
            <a:avLst/>
            <a:gdLst/>
            <a:ahLst/>
            <a:cxnLst/>
            <a:rect l="l" t="t" r="r" b="b"/>
            <a:pathLst>
              <a:path w="1293733" h="1293733">
                <a:moveTo>
                  <a:pt x="0" y="0"/>
                </a:moveTo>
                <a:lnTo>
                  <a:pt x="1293733" y="0"/>
                </a:lnTo>
                <a:lnTo>
                  <a:pt x="1293733" y="1293733"/>
                </a:lnTo>
                <a:lnTo>
                  <a:pt x="0" y="129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7015545" y="1276104"/>
            <a:ext cx="646867" cy="646867"/>
          </a:xfrm>
          <a:custGeom>
            <a:avLst/>
            <a:gdLst/>
            <a:ahLst/>
            <a:cxnLst/>
            <a:rect l="l" t="t" r="r" b="b"/>
            <a:pathLst>
              <a:path w="1293733" h="1293733">
                <a:moveTo>
                  <a:pt x="0" y="0"/>
                </a:moveTo>
                <a:lnTo>
                  <a:pt x="1293733" y="0"/>
                </a:lnTo>
                <a:lnTo>
                  <a:pt x="1293733" y="1293733"/>
                </a:lnTo>
                <a:lnTo>
                  <a:pt x="0" y="1293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7690-A3B5-33BC-F1E9-68E26F10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48" y="118340"/>
            <a:ext cx="5842992" cy="857250"/>
          </a:xfrm>
        </p:spPr>
        <p:txBody>
          <a:bodyPr>
            <a:normAutofit/>
          </a:bodyPr>
          <a:lstStyle/>
          <a:p>
            <a:pPr algn="l"/>
            <a:r>
              <a:rPr lang="en-ID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Networking with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C81D9-65C2-960D-8DC2-06F3303FA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57" y="771550"/>
            <a:ext cx="3866964" cy="3672407"/>
          </a:xfrm>
        </p:spPr>
        <p:txBody>
          <a:bodyPr>
            <a:no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a joint plan for Community Empowerment activities with PT MBJ along the coal road.</a:t>
            </a:r>
          </a:p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plan with Cappa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Keadilan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Ecologi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promote village agreements and cooperation through business development in the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Besamo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MajuForest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Management Unit (KTH Maju) and the Sungai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Telisak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Forest Farmer Group (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Gapoktanhut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Governement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Meeting with the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Sarolangun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Hilir Forest Management Unit (RPHJP) to promote collaboration in the villages of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Sepintun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Lamban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Sigatal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financial literacy guide for the Batin Sembilan  with finance consultant.</a:t>
            </a:r>
            <a:endParaRPr lang="en-ID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C47FC-E330-948B-C476-8DFE09FA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0"/>
            <a:ext cx="2339752" cy="4443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D285E-20EA-B1BD-47D4-F193118C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75" y="0"/>
            <a:ext cx="2295873" cy="44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06B86-8C9F-1A8F-991D-D8EF4538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28" r="23366"/>
          <a:stretch>
            <a:fillRect/>
          </a:stretch>
        </p:blipFill>
        <p:spPr>
          <a:xfrm>
            <a:off x="5523058" y="-13"/>
            <a:ext cx="3620942" cy="5143498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9D6A6F-7EEB-FEA6-F4C5-E954217C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64" r="31249"/>
          <a:stretch>
            <a:fillRect/>
          </a:stretch>
        </p:blipFill>
        <p:spPr>
          <a:xfrm>
            <a:off x="2339520" y="13"/>
            <a:ext cx="3724717" cy="51434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51435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51435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2D794-C4B5-A17D-3647-3A9B628C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510778"/>
            <a:ext cx="2103378" cy="994172"/>
          </a:xfrm>
        </p:spPr>
        <p:txBody>
          <a:bodyPr anchor="ctr">
            <a:normAutofit/>
          </a:bodyPr>
          <a:lstStyle/>
          <a:p>
            <a:r>
              <a:rPr lang="en-ID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Provision of basic </a:t>
            </a:r>
            <a:br>
              <a:rPr lang="en-ID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and Education Services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650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1567455"/>
            <a:ext cx="21259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00DB9-55BA-EB3F-FD3C-9A9B37501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1693628"/>
            <a:ext cx="2291742" cy="293909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REKI is committed to building an enabling environment with communities by investing in: </a:t>
            </a:r>
          </a:p>
          <a:p>
            <a:pPr marL="268288" lvl="1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health care clinic</a:t>
            </a:r>
          </a:p>
          <a:p>
            <a:pPr marL="268288" lvl="1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school for Batin Sembilan children</a:t>
            </a:r>
          </a:p>
          <a:p>
            <a:pPr marL="268288" lvl="1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literacy program</a:t>
            </a:r>
          </a:p>
          <a:p>
            <a:pPr marL="268288" lvl="1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Reproductive health</a:t>
            </a:r>
          </a:p>
          <a:p>
            <a:pPr marL="268288" lvl="1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outreach to promote clean and healthy living environment.  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7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45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711829-26ED-0E2C-D0CC-AF0A8F16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BC2EF-263D-9320-531F-53D278F9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CRMA Update</a:t>
            </a:r>
          </a:p>
          <a:p>
            <a:pPr marL="514350" indent="-514350">
              <a:buAutoNum type="arabicPeriod"/>
            </a:pPr>
            <a:r>
              <a:rPr lang="en-US" dirty="0"/>
              <a:t>Livelihoods</a:t>
            </a:r>
          </a:p>
          <a:p>
            <a:pPr marL="857250" lvl="1" indent="-457200">
              <a:buAutoNum type="alphaLcPeriod"/>
            </a:pPr>
            <a:r>
              <a:rPr lang="en-ID" dirty="0"/>
              <a:t>Rubber </a:t>
            </a:r>
          </a:p>
          <a:p>
            <a:pPr marL="857250" lvl="1" indent="-457200">
              <a:buAutoNum type="alphaLcPeriod"/>
            </a:pPr>
            <a:r>
              <a:rPr lang="en-ID" dirty="0"/>
              <a:t>Agroforestry</a:t>
            </a:r>
          </a:p>
          <a:p>
            <a:pPr marL="400050" lvl="1" indent="-400050">
              <a:buNone/>
            </a:pPr>
            <a:r>
              <a:rPr lang="en-ID" dirty="0"/>
              <a:t>3. Capacity Building</a:t>
            </a:r>
          </a:p>
          <a:p>
            <a:pPr marL="400050" lvl="1" indent="-400050">
              <a:buNone/>
            </a:pPr>
            <a:r>
              <a:rPr lang="en-ID" dirty="0"/>
              <a:t>4. Networking with Stakeholders</a:t>
            </a:r>
          </a:p>
          <a:p>
            <a:pPr marL="400050" lvl="1" indent="-400050">
              <a:buNone/>
            </a:pPr>
            <a:r>
              <a:rPr lang="en-ID" dirty="0"/>
              <a:t>5</a:t>
            </a:r>
            <a:r>
              <a:rPr lang="en-ID"/>
              <a:t>. </a:t>
            </a:r>
            <a:r>
              <a:rPr lang="en-ID" dirty="0"/>
              <a:t>Health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374747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8FC09771-450A-4C30-BC98-F76B81A6E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" y="208403"/>
            <a:ext cx="42114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V/CRMAs in Hutan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arapan </a:t>
            </a: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2B1BA7D1-48B6-49AA-946B-8BFA4F16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1203598"/>
            <a:ext cx="257785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5613" indent="-455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1710" marR="0" lvl="0" indent="-34171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altLang="en-US" sz="1400" dirty="0">
                <a:solidFill>
                  <a:srgbClr val="000000"/>
                </a:solidFill>
                <a:latin typeface="Myriad Pro" pitchFamily="34" charset="0"/>
              </a:rPr>
              <a:t>There are</a:t>
            </a:r>
            <a:r>
              <a:rPr kumimoji="0" lang="sv-S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14 CRMAs </a:t>
            </a:r>
            <a:r>
              <a:rPr lang="sv-SE" altLang="en-US" sz="1400" dirty="0">
                <a:solidFill>
                  <a:srgbClr val="000000"/>
                </a:solidFill>
                <a:latin typeface="Myriad Pro" pitchFamily="34" charset="0"/>
              </a:rPr>
              <a:t>totaling</a:t>
            </a:r>
            <a:r>
              <a:rPr kumimoji="0" lang="sv-S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6,169.26 ha with 506 </a:t>
            </a:r>
            <a:r>
              <a:rPr lang="sv-SE" altLang="en-US" sz="1400" dirty="0">
                <a:solidFill>
                  <a:srgbClr val="000000"/>
                </a:solidFill>
                <a:latin typeface="Myriad Pro" pitchFamily="34" charset="0"/>
              </a:rPr>
              <a:t>households</a:t>
            </a:r>
            <a:r>
              <a:rPr kumimoji="0" lang="sv-SE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341710" marR="0" lvl="0" indent="-34171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6 CRMAs are being negotiated (77 households)</a:t>
            </a:r>
          </a:p>
          <a:p>
            <a:pPr marL="341710" marR="0" lvl="0" indent="-34171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1400" dirty="0">
                <a:solidFill>
                  <a:srgbClr val="000000"/>
                </a:solidFill>
                <a:latin typeface="Myriad Pro" pitchFamily="34" charset="0"/>
              </a:rPr>
              <a:t>1 VRMA has agreement, </a:t>
            </a:r>
            <a:r>
              <a:rPr lang="en-US" altLang="en-US" sz="1400" dirty="0" err="1">
                <a:solidFill>
                  <a:srgbClr val="000000"/>
                </a:solidFill>
                <a:latin typeface="Myriad Pro" pitchFamily="34" charset="0"/>
              </a:rPr>
              <a:t>Bungku</a:t>
            </a:r>
            <a:r>
              <a:rPr lang="en-US" altLang="en-US" sz="1400" dirty="0">
                <a:solidFill>
                  <a:srgbClr val="000000"/>
                </a:solidFill>
                <a:latin typeface="Myriad Pro" pitchFamily="34" charset="0"/>
              </a:rPr>
              <a:t> village</a:t>
            </a:r>
          </a:p>
          <a:p>
            <a:pPr marL="341710" marR="0" lvl="0" indent="-34171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1400" dirty="0">
                <a:solidFill>
                  <a:srgbClr val="000000"/>
                </a:solidFill>
                <a:latin typeface="Myriad Pro" pitchFamily="34" charset="0"/>
              </a:rPr>
              <a:t>2 VRMAs being explored with villages </a:t>
            </a:r>
            <a:r>
              <a:rPr lang="en-US" altLang="en-US" sz="1400" dirty="0" err="1">
                <a:solidFill>
                  <a:srgbClr val="000000"/>
                </a:solidFill>
                <a:latin typeface="Myriad Pro" pitchFamily="34" charset="0"/>
              </a:rPr>
              <a:t>Sepintun</a:t>
            </a:r>
            <a:r>
              <a:rPr lang="en-US" altLang="en-US" sz="1400" dirty="0">
                <a:solidFill>
                  <a:srgbClr val="000000"/>
                </a:solidFill>
                <a:latin typeface="Myriad Pro" pitchFamily="34" charset="0"/>
              </a:rPr>
              <a:t> and Sako Suban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028FABD-BA65-4542-A2C9-7A6E244DE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>
            <a:fillRect/>
          </a:stretch>
        </p:blipFill>
        <p:spPr bwMode="auto">
          <a:xfrm>
            <a:off x="488156" y="740716"/>
            <a:ext cx="5596012" cy="384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1351307"/>
            <a:ext cx="917765" cy="91776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A1750">
                    <a:alpha val="100000"/>
                  </a:srgbClr>
                </a:gs>
                <a:gs pos="100000">
                  <a:srgbClr val="5C1C8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973232" y="2269072"/>
            <a:ext cx="0" cy="1341896"/>
          </a:xfrm>
          <a:prstGeom prst="line">
            <a:avLst/>
          </a:prstGeom>
          <a:ln w="95250" cap="flat">
            <a:solidFill>
              <a:srgbClr val="049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14350" y="2499473"/>
            <a:ext cx="917765" cy="91776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A1750">
                    <a:alpha val="100000"/>
                  </a:srgbClr>
                </a:gs>
                <a:gs pos="100000">
                  <a:srgbClr val="5C1C8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4349" y="3604529"/>
            <a:ext cx="917765" cy="91776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A1750">
                    <a:alpha val="100000"/>
                  </a:srgbClr>
                </a:gs>
                <a:gs pos="100000">
                  <a:srgbClr val="5C1C8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651254" y="3925991"/>
            <a:ext cx="643957" cy="527240"/>
          </a:xfrm>
          <a:custGeom>
            <a:avLst/>
            <a:gdLst/>
            <a:ahLst/>
            <a:cxnLst/>
            <a:rect l="l" t="t" r="r" b="b"/>
            <a:pathLst>
              <a:path w="1287913" h="1054479">
                <a:moveTo>
                  <a:pt x="0" y="0"/>
                </a:moveTo>
                <a:lnTo>
                  <a:pt x="1287913" y="0"/>
                </a:lnTo>
                <a:lnTo>
                  <a:pt x="1287913" y="1054479"/>
                </a:lnTo>
                <a:lnTo>
                  <a:pt x="0" y="105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4337900" y="1351307"/>
            <a:ext cx="4621530" cy="3031366"/>
            <a:chOff x="0" y="0"/>
            <a:chExt cx="3261235" cy="25467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61235" cy="2546773"/>
            </a:xfrm>
            <a:custGeom>
              <a:avLst/>
              <a:gdLst/>
              <a:ahLst/>
              <a:cxnLst/>
              <a:rect l="l" t="t" r="r" b="b"/>
              <a:pathLst>
                <a:path w="3261235" h="2546773">
                  <a:moveTo>
                    <a:pt x="60022" y="0"/>
                  </a:moveTo>
                  <a:lnTo>
                    <a:pt x="3201213" y="0"/>
                  </a:lnTo>
                  <a:cubicBezTo>
                    <a:pt x="3217131" y="0"/>
                    <a:pt x="3232398" y="6324"/>
                    <a:pt x="3243655" y="17580"/>
                  </a:cubicBezTo>
                  <a:cubicBezTo>
                    <a:pt x="3254911" y="28836"/>
                    <a:pt x="3261235" y="44103"/>
                    <a:pt x="3261235" y="60022"/>
                  </a:cubicBezTo>
                  <a:lnTo>
                    <a:pt x="3261235" y="2486751"/>
                  </a:lnTo>
                  <a:cubicBezTo>
                    <a:pt x="3261235" y="2519901"/>
                    <a:pt x="3234362" y="2546773"/>
                    <a:pt x="3201213" y="2546773"/>
                  </a:cubicBezTo>
                  <a:lnTo>
                    <a:pt x="60022" y="2546773"/>
                  </a:lnTo>
                  <a:cubicBezTo>
                    <a:pt x="26873" y="2546773"/>
                    <a:pt x="0" y="2519901"/>
                    <a:pt x="0" y="2486751"/>
                  </a:cubicBezTo>
                  <a:lnTo>
                    <a:pt x="0" y="60022"/>
                  </a:lnTo>
                  <a:cubicBezTo>
                    <a:pt x="0" y="26873"/>
                    <a:pt x="26873" y="0"/>
                    <a:pt x="6002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3261235" cy="260392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57518-F5A2-C7CC-04BA-168ADA961D6E}"/>
              </a:ext>
            </a:extLst>
          </p:cNvPr>
          <p:cNvGrpSpPr/>
          <p:nvPr/>
        </p:nvGrpSpPr>
        <p:grpSpPr>
          <a:xfrm>
            <a:off x="-6846" y="-800"/>
            <a:ext cx="3308139" cy="1186325"/>
            <a:chOff x="-6846" y="-799"/>
            <a:chExt cx="3308139" cy="11609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01293" cy="1160153"/>
            </a:xfrm>
            <a:custGeom>
              <a:avLst/>
              <a:gdLst/>
              <a:ahLst/>
              <a:cxnLst/>
              <a:rect l="l" t="t" r="r" b="b"/>
              <a:pathLst>
                <a:path w="776329" h="197496">
                  <a:moveTo>
                    <a:pt x="217426" y="0"/>
                  </a:moveTo>
                  <a:lnTo>
                    <a:pt x="762104" y="0"/>
                  </a:lnTo>
                  <a:cubicBezTo>
                    <a:pt x="767467" y="0"/>
                    <a:pt x="772295" y="3251"/>
                    <a:pt x="774312" y="8221"/>
                  </a:cubicBezTo>
                  <a:cubicBezTo>
                    <a:pt x="776330" y="13190"/>
                    <a:pt x="775133" y="18886"/>
                    <a:pt x="771287" y="22624"/>
                  </a:cubicBezTo>
                  <a:lnTo>
                    <a:pt x="614643" y="174872"/>
                  </a:lnTo>
                  <a:cubicBezTo>
                    <a:pt x="599716" y="189380"/>
                    <a:pt x="579720" y="197496"/>
                    <a:pt x="558904" y="197496"/>
                  </a:cubicBezTo>
                  <a:lnTo>
                    <a:pt x="14226" y="197496"/>
                  </a:lnTo>
                  <a:cubicBezTo>
                    <a:pt x="8863" y="197496"/>
                    <a:pt x="4035" y="194245"/>
                    <a:pt x="2018" y="189276"/>
                  </a:cubicBezTo>
                  <a:cubicBezTo>
                    <a:pt x="0" y="184306"/>
                    <a:pt x="1197" y="178610"/>
                    <a:pt x="5043" y="174872"/>
                  </a:cubicBezTo>
                  <a:lnTo>
                    <a:pt x="161687" y="22624"/>
                  </a:lnTo>
                  <a:cubicBezTo>
                    <a:pt x="176614" y="8116"/>
                    <a:pt x="196610" y="0"/>
                    <a:pt x="217426" y="0"/>
                  </a:cubicBez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6846" y="-799"/>
              <a:ext cx="2418605" cy="1160153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353214" y="849834"/>
            <a:ext cx="4621530" cy="491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8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9" b="1" i="0" u="none" strike="noStrike" kern="1200" cap="none" spc="0" normalizeH="0" baseline="0" noProof="0" dirty="0">
                <a:ln>
                  <a:noFill/>
                </a:ln>
                <a:solidFill>
                  <a:srgbClr val="04968D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CRMA DASHBOARD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3416" y="1409844"/>
            <a:ext cx="2580238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BATIN SEMBILAN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40320" y="2483842"/>
            <a:ext cx="251559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Migrant and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Melayu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72637" y="3531960"/>
            <a:ext cx="2207273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CRMAs Under Negotiation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81834" y="1604382"/>
            <a:ext cx="2660386" cy="427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igned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CRMAs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articipating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 households: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240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Total  area: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5,213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Ha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69232" y="2688170"/>
            <a:ext cx="2660386" cy="427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gned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CRMAs: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articipating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households: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266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Total area: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956.46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Ha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35678" y="3771958"/>
            <a:ext cx="2607976" cy="709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Totals CRMAs under negotiation: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Batin,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Migrant and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Melayu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171450" marR="0" lvl="0" indent="-17145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Approximate number of households: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232</a:t>
            </a:r>
          </a:p>
          <a:p>
            <a:pPr marL="0" marR="0" lvl="0" indent="0" defTabSz="914400" rtl="0" eaLnBrk="1" fontAlgn="auto" latinLnBrk="0" hangingPunct="1">
              <a:lnSpc>
                <a:spcPts val="10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72000" y="1635139"/>
            <a:ext cx="4057650" cy="209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1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defTabSz="914400" rtl="0" eaLnBrk="1" fontAlgn="auto" latinLnBrk="0" hangingPunct="1">
              <a:lnSpc>
                <a:spcPts val="1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CRMAS SIGNED</a:t>
            </a:r>
          </a:p>
          <a:p>
            <a:pPr marL="0" marR="0" lvl="0" indent="0" algn="just" defTabSz="914400" rtl="0" eaLnBrk="1" fontAlgn="auto" latinLnBrk="0" hangingPunct="1">
              <a:lnSpc>
                <a:spcPts val="1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Signed CRMAS: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14</a:t>
            </a:r>
          </a:p>
          <a:p>
            <a:pPr marL="0" marR="0" lvl="0" indent="0" algn="just" defTabSz="914400" rtl="0" eaLnBrk="1" fontAlgn="auto" latinLnBrk="0" hangingPunct="1">
              <a:lnSpc>
                <a:spcPts val="1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ts val="1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rticipating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households: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506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Total area covered by CRMAs: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6,169.46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Ha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987541" y="225813"/>
            <a:ext cx="505615" cy="50561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29D94">
                    <a:alpha val="100000"/>
                  </a:srgbClr>
                </a:gs>
                <a:gs pos="100000">
                  <a:srgbClr val="0C746E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8B8CC60-2283-7560-2796-E473267EC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98" y="2708736"/>
            <a:ext cx="689809" cy="51837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106A9C-6079-6914-AA3A-67EA86449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23" y="1521428"/>
            <a:ext cx="718047" cy="535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C5B73-6E90-5E54-EEA7-59B5FCAB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00" y="51470"/>
            <a:ext cx="7355160" cy="605222"/>
          </a:xfrm>
        </p:spPr>
        <p:txBody>
          <a:bodyPr>
            <a:normAutofit/>
          </a:bodyPr>
          <a:lstStyle/>
          <a:p>
            <a:pPr algn="l"/>
            <a:r>
              <a:rPr lang="en-ID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Livelihood Development</a:t>
            </a:r>
            <a:endParaRPr lang="en-ID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9460A-9637-19DB-D859-B7525618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0" y="656692"/>
            <a:ext cx="4784090" cy="3787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REKI has taken concrete action to empower local communities and help them to become self-reliant. </a:t>
            </a:r>
          </a:p>
          <a:p>
            <a:pPr marL="0" indent="0">
              <a:buNone/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initiatives include: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for community development and respect for community rights, in line the company’s Human Rights policy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community partnerships through the establishment of Village/Community Resource Management Agreements (V/CRMAs) also known as Farmer Group Agreements (KTH) which provide land security  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community economic development through establishment of cooperatives, agroforestry, employment as Community Wardens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in Good Agricultural Practices (GAP)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Literacy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primary school education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access to primary healthcare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reproductive rights </a:t>
            </a:r>
          </a:p>
          <a:p>
            <a:pPr marL="444500" lvl="1" indent="-26670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 equal opportunities to men and women</a:t>
            </a:r>
            <a:endParaRPr lang="en-ID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erson holding a net&#10;&#10;AI-generated content may be incorrect.">
            <a:extLst>
              <a:ext uri="{FF2B5EF4-FFF2-40B4-BE49-F238E27FC236}">
                <a16:creationId xmlns:a16="http://schemas.microsoft.com/office/drawing/2014/main" id="{07EA1270-C9B7-0651-0BC9-AC144BCFB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2571750"/>
            <a:ext cx="2843808" cy="2548207"/>
          </a:xfrm>
          <a:prstGeom prst="rect">
            <a:avLst/>
          </a:prstGeom>
        </p:spPr>
      </p:pic>
      <p:pic>
        <p:nvPicPr>
          <p:cNvPr id="7" name="Picture 6" descr="A green plants in a garden&#10;&#10;AI-generated content may be incorrect.">
            <a:extLst>
              <a:ext uri="{FF2B5EF4-FFF2-40B4-BE49-F238E27FC236}">
                <a16:creationId xmlns:a16="http://schemas.microsoft.com/office/drawing/2014/main" id="{9E91F7A8-0900-EF7E-C718-EE9D56F25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55256"/>
            <a:ext cx="2843808" cy="26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A9B1-13E5-5A73-0F5E-3FA19D14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5486"/>
            <a:ext cx="6491063" cy="936104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CRMA Update</a:t>
            </a:r>
            <a:endParaRPr lang="en-ID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E5F4B-37A4-FCFD-FA0A-AD1310FCC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64" y="879562"/>
            <a:ext cx="8229600" cy="3564396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REKI has delayed the signing of two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because it is not clear whether they will be recognized by the government given the existence of the Forest Area Enforcement Taskforce (PKH).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same time 5 number of community groups/individuals with 155 households and 688 ha have approached PT REKI enquiring whether they can sign a MoU with the company.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Tanjung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Mandiri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the PKH has declared an area of over 7,000 ha under its supervision, it appears buying and selling of land has declined due to the presence of PKH.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not the case however in the north where buying and selling of land is still taking place.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have been attempts by groups to open land along the coal road.   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lants in a garden&#10;&#10;AI-generated content may be incorrect.">
            <a:extLst>
              <a:ext uri="{FF2B5EF4-FFF2-40B4-BE49-F238E27FC236}">
                <a16:creationId xmlns:a16="http://schemas.microsoft.com/office/drawing/2014/main" id="{AFC7BE7F-898F-0366-9891-C62DB9B8B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6239" y="10"/>
            <a:ext cx="3607761" cy="51434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9" name="Picture 8" descr="A group of people sitting on a blue tarp in the woods&#10;&#10;AI-generated content may be incorrect.">
            <a:extLst>
              <a:ext uri="{FF2B5EF4-FFF2-40B4-BE49-F238E27FC236}">
                <a16:creationId xmlns:a16="http://schemas.microsoft.com/office/drawing/2014/main" id="{DE1D91CE-FD1A-621F-5CB1-189382D97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>
            <a:fillRect/>
          </a:stretch>
        </p:blipFill>
        <p:spPr>
          <a:xfrm>
            <a:off x="2352291" y="10"/>
            <a:ext cx="3734478" cy="2551166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erson standing in a garden&#10;&#10;AI-generated content may be incorrect.">
            <a:extLst>
              <a:ext uri="{FF2B5EF4-FFF2-40B4-BE49-F238E27FC236}">
                <a16:creationId xmlns:a16="http://schemas.microsoft.com/office/drawing/2014/main" id="{3487E8DF-9772-BFAB-66CB-E33FB59BA8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2071" y="2592324"/>
            <a:ext cx="3694109" cy="2551176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51435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51435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CAA3B-A32D-419A-2200-9502D54F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514350"/>
            <a:ext cx="2105406" cy="994172"/>
          </a:xfrm>
        </p:spPr>
        <p:txBody>
          <a:bodyPr>
            <a:normAutofit/>
          </a:bodyPr>
          <a:lstStyle/>
          <a:p>
            <a:r>
              <a:rPr lang="en-US" sz="2400" b="1" dirty="0"/>
              <a:t>Agroforestry</a:t>
            </a:r>
            <a:endParaRPr lang="en-ID" sz="2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5142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1567455"/>
            <a:ext cx="21259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774EF-2C26-9EE9-5B2D-7D56DA83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1693926"/>
            <a:ext cx="2363750" cy="2942082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300" dirty="0"/>
              <a:t>Number of participating families: 123 Households and 10 Hectares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Types of Seedlings/ equipment's distributed: </a:t>
            </a:r>
          </a:p>
          <a:p>
            <a:pPr marL="180975" indent="-180975"/>
            <a:r>
              <a:rPr lang="en-US" sz="1300" dirty="0"/>
              <a:t>2.686 seedlings of Multi-Purpose Tree Species (MPTS) for 47 Households</a:t>
            </a:r>
          </a:p>
          <a:p>
            <a:pPr marL="180975" indent="-180975"/>
            <a:r>
              <a:rPr lang="en-US" sz="1300" dirty="0"/>
              <a:t>60 packs of field crops (</a:t>
            </a:r>
            <a:r>
              <a:rPr lang="en-US" sz="1300" dirty="0" err="1"/>
              <a:t>Palawija</a:t>
            </a:r>
            <a:r>
              <a:rPr lang="en-US" sz="1300" dirty="0"/>
              <a:t> </a:t>
            </a:r>
            <a:r>
              <a:rPr lang="en-US" sz="1300" dirty="0" err="1"/>
              <a:t>Hortikultura</a:t>
            </a:r>
            <a:r>
              <a:rPr lang="en-US" sz="1300" dirty="0"/>
              <a:t>) for 16 Households</a:t>
            </a:r>
          </a:p>
          <a:p>
            <a:pPr marL="180975" indent="-180975"/>
            <a:r>
              <a:rPr lang="en-US" sz="1300" dirty="0"/>
              <a:t>78 Kg </a:t>
            </a:r>
            <a:r>
              <a:rPr lang="en-US" sz="1300" dirty="0" err="1"/>
              <a:t>deorub</a:t>
            </a:r>
            <a:r>
              <a:rPr lang="en-US" sz="1300" dirty="0"/>
              <a:t> (rubber latex freezer) for 23 Households</a:t>
            </a:r>
          </a:p>
          <a:p>
            <a:pPr marL="180975" indent="-180975"/>
            <a:r>
              <a:rPr lang="en-US" sz="1300" dirty="0"/>
              <a:t>Equipment support for  rubber </a:t>
            </a:r>
            <a:r>
              <a:rPr lang="en-US" sz="1300" dirty="0" err="1"/>
              <a:t>culitivation</a:t>
            </a:r>
            <a:r>
              <a:rPr lang="en-US" sz="1300" dirty="0"/>
              <a:t> for 28 households</a:t>
            </a:r>
          </a:p>
          <a:p>
            <a:pPr marL="180975" indent="-180975"/>
            <a:r>
              <a:rPr lang="en-US" sz="1300" dirty="0"/>
              <a:t>1.614 Kg fertilizer for 9 Household.</a:t>
            </a:r>
          </a:p>
          <a:p>
            <a:pPr marL="0" indent="0">
              <a:buNone/>
            </a:pPr>
            <a:endParaRPr lang="en-ID" sz="1300" dirty="0"/>
          </a:p>
        </p:txBody>
      </p:sp>
    </p:spTree>
    <p:extLst>
      <p:ext uri="{BB962C8B-B14F-4D97-AF65-F5344CB8AC3E}">
        <p14:creationId xmlns:p14="http://schemas.microsoft.com/office/powerpoint/2010/main" val="324136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6FD0-B123-FB28-1B70-1375C0207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E19CD1-6E95-DB16-44CB-AEE10BE952A3}"/>
              </a:ext>
            </a:extLst>
          </p:cNvPr>
          <p:cNvSpPr txBox="1"/>
          <p:nvPr/>
        </p:nvSpPr>
        <p:spPr>
          <a:xfrm>
            <a:off x="479691" y="907330"/>
            <a:ext cx="3860080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Calibri" panose="020F0502020204030204" pitchFamily="34" charset="0"/>
              </a:rPr>
              <a:t>Micro spatial planning  process is underway in 4 CMRMAs: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Calibri" panose="020F0502020204030204" pitchFamily="34" charset="0"/>
              </a:rPr>
              <a:t>Data analysis and maps of forest cover, rubber plantations and housing areas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Calibri" panose="020F0502020204030204" pitchFamily="34" charset="0"/>
              </a:rPr>
              <a:t>Delineation of remaining forest areas based on  drone photos as protected zone areas. Garden and bush area as agricultural zone. Residential area as residential zone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Calibri" panose="020F0502020204030204" pitchFamily="34" charset="0"/>
              </a:rPr>
              <a:t>Field checks with Team Reki and CRMA members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Calibri" panose="020F0502020204030204" pitchFamily="34" charset="0"/>
              </a:rPr>
              <a:t>Agreement on micro spatial planning by CRMA and REKI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Calibri" panose="020F0502020204030204" pitchFamily="34" charset="0"/>
              </a:rPr>
              <a:t>Proposal for KLHK approval (RKPS)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Calibri" panose="020F0502020204030204" pitchFamily="34" charset="0"/>
              </a:rPr>
              <a:t>Dissemination to all members of the rights and obligations of the zoning.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Calibri" panose="020F0502020204030204" pitchFamily="34" charset="0"/>
              </a:rPr>
              <a:t>Build periodic monitoring of the implementation of micro spatial planning.</a:t>
            </a:r>
            <a:endParaRPr kumimoji="0" lang="en-ID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3314C54E-3DD0-2B1D-99CE-579D111A23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871706"/>
            <a:ext cx="4680520" cy="371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8E41A5-577E-8875-4D4F-1E984FFA8430}"/>
              </a:ext>
            </a:extLst>
          </p:cNvPr>
          <p:cNvSpPr txBox="1"/>
          <p:nvPr/>
        </p:nvSpPr>
        <p:spPr>
          <a:xfrm>
            <a:off x="459408" y="410042"/>
            <a:ext cx="55008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Micro Spatial Planning in the CRMAs</a:t>
            </a:r>
          </a:p>
        </p:txBody>
      </p:sp>
    </p:spTree>
    <p:extLst>
      <p:ext uri="{BB962C8B-B14F-4D97-AF65-F5344CB8AC3E}">
        <p14:creationId xmlns:p14="http://schemas.microsoft.com/office/powerpoint/2010/main" val="420736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8EB9-7D22-306A-4B3F-7CFDD377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36" y="881694"/>
            <a:ext cx="2737725" cy="170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Conversion of palm oil  to agroforestry in Tanjung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Mandiri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total area of 10 hectares and involving 7 farmers under the Ministry of Forestry’s  gradual replacement of palm oil   (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benah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scheme.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877DA-18D8-7884-F210-F337DC0580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9791" y="1080038"/>
            <a:ext cx="2374850" cy="3287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2130EE-B155-4037-8385-681683F5C5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43" y="2690474"/>
            <a:ext cx="3632364" cy="16771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CE5483-0A37-F99C-426B-BE88D52D30D8}"/>
              </a:ext>
            </a:extLst>
          </p:cNvPr>
          <p:cNvSpPr txBox="1">
            <a:spLocks/>
          </p:cNvSpPr>
          <p:nvPr/>
        </p:nvSpPr>
        <p:spPr>
          <a:xfrm>
            <a:off x="5148064" y="1080038"/>
            <a:ext cx="3558943" cy="1508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B2FEC-7F2A-758A-1FFD-80D6567317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170"/>
            <a:ext cx="2704921" cy="2664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1E504-5D01-A6A4-E81D-08B0DFC5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750" y="24444"/>
            <a:ext cx="4258816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Agroforestry: Transitioning out of Palm Oil</a:t>
            </a:r>
            <a:endParaRPr lang="en-ID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51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3342649</TotalTime>
  <Words>888</Words>
  <Application>Microsoft Office PowerPoint</Application>
  <PresentationFormat>On-screen Show (16:9)</PresentationFormat>
  <Paragraphs>119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Myriad Pro</vt:lpstr>
      <vt:lpstr>Poppins</vt:lpstr>
      <vt:lpstr>Poppins Bold</vt:lpstr>
      <vt:lpstr>Wingdings</vt:lpstr>
      <vt:lpstr>Office Theme</vt:lpstr>
      <vt:lpstr>1_Office Theme</vt:lpstr>
      <vt:lpstr>2_Office Theme</vt:lpstr>
      <vt:lpstr>think-cell Slide</vt:lpstr>
      <vt:lpstr>community livelihood development</vt:lpstr>
      <vt:lpstr>Outline</vt:lpstr>
      <vt:lpstr>PowerPoint Presentation</vt:lpstr>
      <vt:lpstr>PowerPoint Presentation</vt:lpstr>
      <vt:lpstr>Community Livelihood Development</vt:lpstr>
      <vt:lpstr>CRMA Update</vt:lpstr>
      <vt:lpstr>Agroforestry</vt:lpstr>
      <vt:lpstr>PowerPoint Presentation</vt:lpstr>
      <vt:lpstr>Agroforestry: Transitioning out of Palm Oil</vt:lpstr>
      <vt:lpstr>Business unit/Cooperative</vt:lpstr>
      <vt:lpstr>PowerPoint Presentation</vt:lpstr>
      <vt:lpstr>PowerPoint Presentation</vt:lpstr>
      <vt:lpstr>Networking with Stakeholders</vt:lpstr>
      <vt:lpstr>Provision of basic  Health and Education Services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PRESENTASI</dc:title>
  <dc:creator>Zelvin NH</dc:creator>
  <cp:lastModifiedBy>Thomas A  Walsh</cp:lastModifiedBy>
  <cp:revision>652</cp:revision>
  <dcterms:created xsi:type="dcterms:W3CDTF">2022-04-19T13:56:15Z</dcterms:created>
  <dcterms:modified xsi:type="dcterms:W3CDTF">2025-10-27T13:23:14Z</dcterms:modified>
</cp:coreProperties>
</file>