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31"/>
  </p:notesMasterIdLst>
  <p:sldIdLst>
    <p:sldId id="256" r:id="rId3"/>
    <p:sldId id="298" r:id="rId4"/>
    <p:sldId id="3546" r:id="rId5"/>
    <p:sldId id="304" r:id="rId6"/>
    <p:sldId id="3549" r:id="rId7"/>
    <p:sldId id="261" r:id="rId8"/>
    <p:sldId id="339" r:id="rId9"/>
    <p:sldId id="3550" r:id="rId10"/>
    <p:sldId id="3555" r:id="rId11"/>
    <p:sldId id="3552" r:id="rId12"/>
    <p:sldId id="3553" r:id="rId13"/>
    <p:sldId id="342" r:id="rId14"/>
    <p:sldId id="258" r:id="rId15"/>
    <p:sldId id="716" r:id="rId16"/>
    <p:sldId id="718" r:id="rId17"/>
    <p:sldId id="720" r:id="rId18"/>
    <p:sldId id="488" r:id="rId19"/>
    <p:sldId id="719" r:id="rId20"/>
    <p:sldId id="721" r:id="rId21"/>
    <p:sldId id="722" r:id="rId22"/>
    <p:sldId id="723" r:id="rId23"/>
    <p:sldId id="724" r:id="rId24"/>
    <p:sldId id="533" r:id="rId25"/>
    <p:sldId id="272" r:id="rId26"/>
    <p:sldId id="266" r:id="rId27"/>
    <p:sldId id="270" r:id="rId28"/>
    <p:sldId id="279" r:id="rId29"/>
    <p:sldId id="3554" r:id="rId3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B0C9-95B9-D6F5-1612-2E9D2192A5D0}" name="IT Support" initials="IS" userId="S::it-support@yakehi.or.id::a6f521ab-0a98-4a9b-b2ce-20619ceb9c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C5B19"/>
    <a:srgbClr val="659A2A"/>
    <a:srgbClr val="008000"/>
    <a:srgbClr val="9FF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0" autoAdjust="0"/>
  </p:normalViewPr>
  <p:slideViewPr>
    <p:cSldViewPr snapToGrid="0">
      <p:cViewPr varScale="1">
        <p:scale>
          <a:sx n="141" d="100"/>
          <a:sy n="141" d="100"/>
        </p:scale>
        <p:origin x="2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602120E-FD3F-4873-9996-0132E1248D64}" type="datetimeFigureOut">
              <a:rPr lang="en-US" smtClean="0"/>
              <a:t>10/31/2025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DB405FA-67C4-45B1-9209-35C70C8F8AFE}" type="slidenum">
              <a:rPr lang="en-US" smtClean="0"/>
              <a:t>‹#›</a:t>
            </a:fld>
            <a:endParaRPr lang="en-US"/>
          </a:p>
        </p:txBody>
      </p:sp>
    </p:spTree>
    <p:extLst>
      <p:ext uri="{BB962C8B-B14F-4D97-AF65-F5344CB8AC3E}">
        <p14:creationId xmlns:p14="http://schemas.microsoft.com/office/powerpoint/2010/main" val="341957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DB405FA-67C4-45B1-9209-35C70C8F8AFE}" type="slidenum">
              <a:rPr lang="en-US" smtClean="0"/>
              <a:t>1</a:t>
            </a:fld>
            <a:endParaRPr lang="en-US"/>
          </a:p>
        </p:txBody>
      </p:sp>
    </p:spTree>
    <p:extLst>
      <p:ext uri="{BB962C8B-B14F-4D97-AF65-F5344CB8AC3E}">
        <p14:creationId xmlns:p14="http://schemas.microsoft.com/office/powerpoint/2010/main" val="72911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6B30A-B467-A7D5-C066-DEC9AF0BB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28F61-D6AA-CC6B-C94E-244C6399B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FF5BD-CCC0-C311-4BE3-A1050327F4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445061-0F23-5FF4-B8D6-2C0FE617E1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61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27945-6FC1-7143-1193-F7E5E84DA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81F0A-ED68-32F8-CE4C-750FF39BD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3B5D8-9181-73AC-6B11-8CA9CF5791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F0AD11-E70E-1030-CD64-2B089FBB17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19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system has not only utilized primary dataset produced internally but also several public datasets accessible online.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Forest Monitoring System need an infrastructure support to streaming the information into targeted audience and supported by team on the field.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DB405FA-67C4-45B1-9209-35C70C8F8AFE}" type="slidenum">
              <a:rPr lang="en-US" smtClean="0"/>
              <a:t>2</a:t>
            </a:fld>
            <a:endParaRPr lang="en-US"/>
          </a:p>
        </p:txBody>
      </p:sp>
    </p:spTree>
    <p:extLst>
      <p:ext uri="{BB962C8B-B14F-4D97-AF65-F5344CB8AC3E}">
        <p14:creationId xmlns:p14="http://schemas.microsoft.com/office/powerpoint/2010/main" val="16978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DB405FA-67C4-45B1-9209-35C70C8F8AFE}" type="slidenum">
              <a:rPr lang="en-US" smtClean="0"/>
              <a:t>5</a:t>
            </a:fld>
            <a:endParaRPr lang="en-US"/>
          </a:p>
        </p:txBody>
      </p:sp>
    </p:spTree>
    <p:extLst>
      <p:ext uri="{BB962C8B-B14F-4D97-AF65-F5344CB8AC3E}">
        <p14:creationId xmlns:p14="http://schemas.microsoft.com/office/powerpoint/2010/main" val="405012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BF0E-D3EB-D42E-9E6C-ED73FD9E5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7D0F5-E943-AFCF-D942-A3FA758E0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15272-3869-3952-7CBD-D9CD2974E56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0D1669-4826-6BB0-158B-D2EDE2715C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64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D50F-221A-0F73-8753-E087E6666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FF16B-925C-1C92-6BAA-6EC433D5E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4E70F-D9E8-0404-36DA-A9115F3449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179069-789F-A81B-EFEB-07313EBD2B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53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80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CD2A4-D0DC-9609-21FA-FA21FFE79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1A83F-C7AB-2DF5-9B46-E7189BFF8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19790-20C9-38CF-34CC-BEC70C774A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F784DF-402F-EF38-B404-0D03A64C24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85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D79B4-2B12-6384-72E8-1B61BC4F7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ADE7E-C677-F657-0E46-4FEC9C62D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13ACD-8BF3-03B5-A19A-2EE9D85197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60F00D-6B0A-AFAB-2CB8-370D9B26B5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29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22038-5C22-1923-F508-27711E383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01616-F2DC-01E6-7CC4-9BEFDD9E5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31FC-AB5B-9518-F9D3-9EC024DFE7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3BCA6F-A5B1-9C10-1449-7137EC49C4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59939-5163-4164-A9A7-8ECF5BA8BC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77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1"/>
            <a:ext cx="7772400" cy="1102519"/>
          </a:xfrm>
        </p:spPr>
        <p:txBody>
          <a:bodyPr/>
          <a:lstStyle>
            <a:lvl1pPr>
              <a:defRPr b="0"/>
            </a:lvl1pPr>
          </a:lstStyle>
          <a:p>
            <a:r>
              <a:rPr lang="id-ID"/>
              <a:t>JUDUL</a:t>
            </a:r>
            <a:endParaRPr lang="en-GB"/>
          </a:p>
        </p:txBody>
      </p:sp>
      <p:sp>
        <p:nvSpPr>
          <p:cNvPr id="3" name="Subtitle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a:t>SUB JUDUL</a:t>
            </a:r>
            <a:endParaRPr lang="en-GB"/>
          </a:p>
        </p:txBody>
      </p:sp>
    </p:spTree>
    <p:extLst>
      <p:ext uri="{BB962C8B-B14F-4D97-AF65-F5344CB8AC3E}">
        <p14:creationId xmlns:p14="http://schemas.microsoft.com/office/powerpoint/2010/main" val="300666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1"/>
            <a:ext cx="7772400" cy="1102519"/>
          </a:xfrm>
        </p:spPr>
        <p:txBody>
          <a:bodyPr/>
          <a:lstStyle>
            <a:lvl1pPr>
              <a:defRPr b="0"/>
            </a:lvl1pPr>
          </a:lstStyle>
          <a:p>
            <a:r>
              <a:rPr lang="id-ID" dirty="0"/>
              <a:t>JUDUL</a:t>
            </a:r>
            <a:endParaRPr lang="en-GB" dirty="0"/>
          </a:p>
        </p:txBody>
      </p:sp>
      <p:sp>
        <p:nvSpPr>
          <p:cNvPr id="3" name="Subtitle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SUB JUDUL</a:t>
            </a:r>
            <a:endParaRPr lang="en-GB" dirty="0"/>
          </a:p>
        </p:txBody>
      </p:sp>
    </p:spTree>
    <p:extLst>
      <p:ext uri="{BB962C8B-B14F-4D97-AF65-F5344CB8AC3E}">
        <p14:creationId xmlns:p14="http://schemas.microsoft.com/office/powerpoint/2010/main" val="53238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dirty="0"/>
              <a:t>JUDUL</a:t>
            </a:r>
            <a:endParaRPr lang="en-GB" dirty="0"/>
          </a:p>
        </p:txBody>
      </p:sp>
      <p:sp>
        <p:nvSpPr>
          <p:cNvPr id="3" name="Content Placeholder 2"/>
          <p:cNvSpPr>
            <a:spLocks noGrp="1"/>
          </p:cNvSpPr>
          <p:nvPr>
            <p:ph idx="1" hasCustomPrompt="1"/>
          </p:nvPr>
        </p:nvSpPr>
        <p:spPr/>
        <p:txBody>
          <a:bodyPr/>
          <a:lstStyle>
            <a:lvl1pPr>
              <a:defRPr/>
            </a:lvl1p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443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3600" b="0" cap="all"/>
            </a:lvl1pPr>
          </a:lstStyle>
          <a:p>
            <a:r>
              <a:rPr lang="id-ID" dirty="0"/>
              <a:t>JUDUL</a:t>
            </a:r>
            <a:endParaRPr lang="en-GB" dirty="0"/>
          </a:p>
        </p:txBody>
      </p:sp>
      <p:sp>
        <p:nvSpPr>
          <p:cNvPr id="3" name="Text Placeholder 2"/>
          <p:cNvSpPr>
            <a:spLocks noGrp="1"/>
          </p:cNvSpPr>
          <p:nvPr>
            <p:ph type="body" idx="1" hasCustomPrompt="1"/>
          </p:nvPr>
        </p:nvSpPr>
        <p:spPr>
          <a:xfrm>
            <a:off x="722313" y="2180035"/>
            <a:ext cx="7772400" cy="1125140"/>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dirty="0"/>
              <a:t>SUB JUDUL</a:t>
            </a:r>
            <a:endParaRPr lang="en-US" dirty="0"/>
          </a:p>
        </p:txBody>
      </p:sp>
    </p:spTree>
    <p:extLst>
      <p:ext uri="{BB962C8B-B14F-4D97-AF65-F5344CB8AC3E}">
        <p14:creationId xmlns:p14="http://schemas.microsoft.com/office/powerpoint/2010/main" val="3082008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dirty="0"/>
              <a:t>JUDUL</a:t>
            </a:r>
            <a:endParaRPr lang="en-GB" dirty="0"/>
          </a:p>
        </p:txBody>
      </p:sp>
      <p:sp>
        <p:nvSpPr>
          <p:cNvPr id="3" name="Content Placeholder 2"/>
          <p:cNvSpPr>
            <a:spLocks noGrp="1"/>
          </p:cNvSpPr>
          <p:nvPr>
            <p:ph sz="half" idx="1" hasCustomPrompt="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728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2530624" cy="857250"/>
          </a:xfrm>
        </p:spPr>
        <p:txBody>
          <a:bodyPr/>
          <a:lstStyle>
            <a:lvl1pPr>
              <a:defRPr b="0"/>
            </a:lvl1pPr>
          </a:lstStyle>
          <a:p>
            <a:r>
              <a:rPr lang="id-ID" dirty="0"/>
              <a:t>JUDUL</a:t>
            </a:r>
            <a:endParaRPr lang="en-GB" dirty="0"/>
          </a:p>
        </p:txBody>
      </p:sp>
      <p:sp>
        <p:nvSpPr>
          <p:cNvPr id="3" name="Text Placeholder 2"/>
          <p:cNvSpPr>
            <a:spLocks noGrp="1"/>
          </p:cNvSpPr>
          <p:nvPr>
            <p:ph type="body" idx="1" hasCustomPrompt="1"/>
          </p:nvPr>
        </p:nvSpPr>
        <p:spPr>
          <a:xfrm>
            <a:off x="457200" y="1151335"/>
            <a:ext cx="4040188" cy="479822"/>
          </a:xfrm>
        </p:spPr>
        <p:txBody>
          <a:bodyPr anchor="b"/>
          <a:lstStyle>
            <a:lvl1pPr marL="0" indent="0">
              <a:buNone/>
              <a:defRPr sz="2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dirty="0"/>
              <a:t>SUB JUDUL</a:t>
            </a:r>
            <a:endParaRPr lang="en-US" dirty="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30" y="1151335"/>
            <a:ext cx="4041775"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dirty="0"/>
              <a:t>SUB JUDUL</a:t>
            </a:r>
            <a:endParaRPr lang="en-US" dirty="0"/>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3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dirty="0"/>
              <a:t>JUDUL</a:t>
            </a:r>
            <a:endParaRPr lang="en-GB" dirty="0"/>
          </a:p>
        </p:txBody>
      </p:sp>
    </p:spTree>
    <p:extLst>
      <p:ext uri="{BB962C8B-B14F-4D97-AF65-F5344CB8AC3E}">
        <p14:creationId xmlns:p14="http://schemas.microsoft.com/office/powerpoint/2010/main" val="12512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35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5" y="204787"/>
            <a:ext cx="3008313" cy="871538"/>
          </a:xfrm>
        </p:spPr>
        <p:txBody>
          <a:bodyPr anchor="b">
            <a:normAutofit/>
          </a:bodyPr>
          <a:lstStyle>
            <a:lvl1pPr algn="l">
              <a:defRPr sz="3600" b="0"/>
            </a:lvl1pPr>
          </a:lstStyle>
          <a:p>
            <a:r>
              <a:rPr lang="id-ID" dirty="0"/>
              <a:t>JUDUL</a:t>
            </a:r>
            <a:endParaRPr lang="en-GB" dirty="0"/>
          </a:p>
        </p:txBody>
      </p:sp>
      <p:sp>
        <p:nvSpPr>
          <p:cNvPr id="3" name="Content Placeholder 2"/>
          <p:cNvSpPr>
            <a:spLocks noGrp="1"/>
          </p:cNvSpPr>
          <p:nvPr>
            <p:ph idx="1"/>
          </p:nvPr>
        </p:nvSpPr>
        <p:spPr>
          <a:xfrm>
            <a:off x="3575050" y="204790"/>
            <a:ext cx="5111750" cy="43898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dirty="0"/>
          </a:p>
        </p:txBody>
      </p:sp>
      <p:sp>
        <p:nvSpPr>
          <p:cNvPr id="4" name="Text Placeholder 3"/>
          <p:cNvSpPr>
            <a:spLocks noGrp="1"/>
          </p:cNvSpPr>
          <p:nvPr>
            <p:ph type="body" sz="half" idx="2"/>
          </p:nvPr>
        </p:nvSpPr>
        <p:spPr>
          <a:xfrm>
            <a:off x="457205" y="1076328"/>
            <a:ext cx="3008313" cy="351829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9544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000" b="0"/>
            </a:lvl1pPr>
          </a:lstStyle>
          <a:p>
            <a:r>
              <a:rPr lang="id-ID" dirty="0"/>
              <a:t>JUDUL</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dirty="0"/>
              <a:t>KETERANGAN</a:t>
            </a:r>
            <a:endParaRPr lang="en-US" dirty="0"/>
          </a:p>
        </p:txBody>
      </p:sp>
    </p:spTree>
    <p:extLst>
      <p:ext uri="{BB962C8B-B14F-4D97-AF65-F5344CB8AC3E}">
        <p14:creationId xmlns:p14="http://schemas.microsoft.com/office/powerpoint/2010/main" val="401553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a:t>JUDUL</a:t>
            </a:r>
            <a:endParaRPr lang="en-GB"/>
          </a:p>
        </p:txBody>
      </p:sp>
      <p:sp>
        <p:nvSpPr>
          <p:cNvPr id="3" name="Content Placeholder 2"/>
          <p:cNvSpPr>
            <a:spLocks noGrp="1"/>
          </p:cNvSpPr>
          <p:nvPr>
            <p:ph idx="1" hasCustomPrompt="1"/>
          </p:nvPr>
        </p:nvSpPr>
        <p:spPr/>
        <p:txBody>
          <a:bodyPr/>
          <a:lstStyle>
            <a:lvl1pPr>
              <a:defRPr/>
            </a:lvl1pPr>
          </a:lstStyle>
          <a:p>
            <a:pPr lvl="0"/>
            <a:r>
              <a:rPr lang="id-ID"/>
              <a:t>SUB JUDUL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66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3600" b="0" cap="all"/>
            </a:lvl1pPr>
          </a:lstStyle>
          <a:p>
            <a:r>
              <a:rPr lang="id-ID"/>
              <a:t>JUDUL</a:t>
            </a:r>
            <a:endParaRPr lang="en-GB"/>
          </a:p>
        </p:txBody>
      </p:sp>
      <p:sp>
        <p:nvSpPr>
          <p:cNvPr id="3" name="Text Placeholder 2"/>
          <p:cNvSpPr>
            <a:spLocks noGrp="1"/>
          </p:cNvSpPr>
          <p:nvPr>
            <p:ph type="body" idx="1" hasCustomPrompt="1"/>
          </p:nvPr>
        </p:nvSpPr>
        <p:spPr>
          <a:xfrm>
            <a:off x="722313" y="2180035"/>
            <a:ext cx="7772400" cy="1125140"/>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SUB JUDUL</a:t>
            </a:r>
            <a:endParaRPr lang="en-US"/>
          </a:p>
        </p:txBody>
      </p:sp>
    </p:spTree>
    <p:extLst>
      <p:ext uri="{BB962C8B-B14F-4D97-AF65-F5344CB8AC3E}">
        <p14:creationId xmlns:p14="http://schemas.microsoft.com/office/powerpoint/2010/main" val="26064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a:t>JUDUL</a:t>
            </a:r>
            <a:endParaRPr lang="en-GB"/>
          </a:p>
        </p:txBody>
      </p:sp>
      <p:sp>
        <p:nvSpPr>
          <p:cNvPr id="3" name="Content Placeholder 2"/>
          <p:cNvSpPr>
            <a:spLocks noGrp="1"/>
          </p:cNvSpPr>
          <p:nvPr>
            <p:ph sz="half" idx="1" hasCustomPrompt="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d-ID"/>
              <a:t>SUB JUDUL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d-ID"/>
              <a:t>SUB JUDUL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929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2530624" cy="857250"/>
          </a:xfrm>
        </p:spPr>
        <p:txBody>
          <a:bodyPr/>
          <a:lstStyle>
            <a:lvl1pPr>
              <a:defRPr b="0"/>
            </a:lvl1pPr>
          </a:lstStyle>
          <a:p>
            <a:r>
              <a:rPr lang="id-ID"/>
              <a:t>JUDUL</a:t>
            </a:r>
            <a:endParaRPr lang="en-GB"/>
          </a:p>
        </p:txBody>
      </p:sp>
      <p:sp>
        <p:nvSpPr>
          <p:cNvPr id="3" name="Text Placeholder 2"/>
          <p:cNvSpPr>
            <a:spLocks noGrp="1"/>
          </p:cNvSpPr>
          <p:nvPr>
            <p:ph type="body" idx="1" hasCustomPrompt="1"/>
          </p:nvPr>
        </p:nvSpPr>
        <p:spPr>
          <a:xfrm>
            <a:off x="457200" y="1151335"/>
            <a:ext cx="4040188" cy="479822"/>
          </a:xfrm>
        </p:spPr>
        <p:txBody>
          <a:bodyPr anchor="b"/>
          <a:lstStyle>
            <a:lvl1pPr marL="0" indent="0">
              <a:buNone/>
              <a:defRPr sz="2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SUB JUDUL</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4645030" y="1151335"/>
            <a:ext cx="4041775"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SUB JUDUL</a:t>
            </a:r>
            <a:endParaRPr lang="en-US"/>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438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a:t>JUDUL</a:t>
            </a:r>
            <a:endParaRPr lang="en-GB"/>
          </a:p>
        </p:txBody>
      </p:sp>
    </p:spTree>
    <p:extLst>
      <p:ext uri="{BB962C8B-B14F-4D97-AF65-F5344CB8AC3E}">
        <p14:creationId xmlns:p14="http://schemas.microsoft.com/office/powerpoint/2010/main" val="375069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5" y="204787"/>
            <a:ext cx="3008313" cy="871538"/>
          </a:xfrm>
        </p:spPr>
        <p:txBody>
          <a:bodyPr anchor="b">
            <a:normAutofit/>
          </a:bodyPr>
          <a:lstStyle>
            <a:lvl1pPr algn="l">
              <a:defRPr sz="3600" b="0"/>
            </a:lvl1pPr>
          </a:lstStyle>
          <a:p>
            <a:r>
              <a:rPr lang="id-ID"/>
              <a:t>JUDUL</a:t>
            </a:r>
            <a:endParaRPr lang="en-GB"/>
          </a:p>
        </p:txBody>
      </p:sp>
      <p:sp>
        <p:nvSpPr>
          <p:cNvPr id="3" name="Content Placeholder 2"/>
          <p:cNvSpPr>
            <a:spLocks noGrp="1"/>
          </p:cNvSpPr>
          <p:nvPr>
            <p:ph idx="1"/>
          </p:nvPr>
        </p:nvSpPr>
        <p:spPr>
          <a:xfrm>
            <a:off x="3575050" y="204790"/>
            <a:ext cx="5111750" cy="43898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a:p>
        </p:txBody>
      </p:sp>
      <p:sp>
        <p:nvSpPr>
          <p:cNvPr id="4" name="Text Placeholder 3"/>
          <p:cNvSpPr>
            <a:spLocks noGrp="1"/>
          </p:cNvSpPr>
          <p:nvPr>
            <p:ph type="body" sz="half" idx="2"/>
          </p:nvPr>
        </p:nvSpPr>
        <p:spPr>
          <a:xfrm>
            <a:off x="457205" y="1076328"/>
            <a:ext cx="3008313" cy="351829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686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000" b="0"/>
            </a:lvl1pPr>
          </a:lstStyle>
          <a:p>
            <a:r>
              <a:rPr lang="id-ID"/>
              <a:t>JUDUL</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KETERANGAN</a:t>
            </a:r>
            <a:endParaRPr lang="en-US"/>
          </a:p>
        </p:txBody>
      </p:sp>
    </p:spTree>
    <p:extLst>
      <p:ext uri="{BB962C8B-B14F-4D97-AF65-F5344CB8AC3E}">
        <p14:creationId xmlns:p14="http://schemas.microsoft.com/office/powerpoint/2010/main" val="345164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2602632" cy="857250"/>
          </a:xfrm>
          <a:prstGeom prst="rect">
            <a:avLst/>
          </a:prstGeom>
        </p:spPr>
        <p:txBody>
          <a:bodyPr vert="horz" lIns="91440" tIns="45720" rIns="91440" bIns="45720" rtlCol="0" anchor="ctr">
            <a:normAutofit/>
          </a:bodyPr>
          <a:lstStyle/>
          <a:p>
            <a:r>
              <a:rPr lang="id-ID"/>
              <a:t>JUDUL</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d-ID"/>
              <a:t>SUB JUDUL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366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2602632" cy="857250"/>
          </a:xfrm>
          <a:prstGeom prst="rect">
            <a:avLst/>
          </a:prstGeom>
        </p:spPr>
        <p:txBody>
          <a:bodyPr vert="horz" lIns="91440" tIns="45720" rIns="91440" bIns="45720" rtlCol="0" anchor="ctr">
            <a:normAutofit/>
          </a:bodyPr>
          <a:lstStyle/>
          <a:p>
            <a:r>
              <a:rPr lang="id-ID" dirty="0"/>
              <a:t>JUDUL</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072926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sv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2" Type="http://schemas.openxmlformats.org/officeDocument/2006/relationships/image" Target="../media/image29.jpe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jpeg"/><Relationship Id="rId23" Type="http://schemas.openxmlformats.org/officeDocument/2006/relationships/image" Target="../media/image50.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31.svg"/><Relationship Id="rId9" Type="http://schemas.openxmlformats.org/officeDocument/2006/relationships/image" Target="../media/image36.svg"/><Relationship Id="rId14" Type="http://schemas.openxmlformats.org/officeDocument/2006/relationships/image" Target="../media/image41.jpeg"/><Relationship Id="rId22" Type="http://schemas.openxmlformats.org/officeDocument/2006/relationships/image" Target="../media/image49.png"/><Relationship Id="rId27"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jpe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31.svg"/><Relationship Id="rId2" Type="http://schemas.openxmlformats.org/officeDocument/2006/relationships/image" Target="../media/image55.png"/><Relationship Id="rId1" Type="http://schemas.openxmlformats.org/officeDocument/2006/relationships/slideLayout" Target="../slideLayouts/slideLayout16.xml"/><Relationship Id="rId6" Type="http://schemas.openxmlformats.org/officeDocument/2006/relationships/image" Target="../media/image59.png"/><Relationship Id="rId11" Type="http://schemas.openxmlformats.org/officeDocument/2006/relationships/image" Target="../media/image30.png"/><Relationship Id="rId5" Type="http://schemas.openxmlformats.org/officeDocument/2006/relationships/image" Target="../media/image58.sv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svg"/></Relationships>
</file>

<file path=ppt/slides/_rels/slide25.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81.png"/><Relationship Id="rId2" Type="http://schemas.openxmlformats.org/officeDocument/2006/relationships/image" Target="../media/image66.png"/><Relationship Id="rId16" Type="http://schemas.openxmlformats.org/officeDocument/2006/relationships/image" Target="../media/image80.svg"/><Relationship Id="rId1" Type="http://schemas.openxmlformats.org/officeDocument/2006/relationships/slideLayout" Target="../slideLayouts/slideLayout16.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19" Type="http://schemas.openxmlformats.org/officeDocument/2006/relationships/image" Target="../media/image83.sv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svg"/></Relationships>
</file>

<file path=ppt/slides/_rels/slide2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png"/><Relationship Id="rId9" Type="http://schemas.openxmlformats.org/officeDocument/2006/relationships/image" Target="../media/image90.pn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718" y="1055416"/>
            <a:ext cx="7863730" cy="1372317"/>
          </a:xfrm>
        </p:spPr>
        <p:txBody>
          <a:bodyPr>
            <a:normAutofit fontScale="90000"/>
          </a:bodyPr>
          <a:lstStyle/>
          <a:p>
            <a:pPr algn="ctr"/>
            <a:r>
              <a:rPr lang="en-GB" sz="2800" b="1" dirty="0">
                <a:solidFill>
                  <a:schemeClr val="bg1"/>
                </a:solidFill>
                <a:latin typeface="Myriad Pro" pitchFamily="34" charset="0"/>
              </a:rPr>
              <a:t>1. Human capital &amp; corporate services </a:t>
            </a:r>
            <a:br>
              <a:rPr lang="en-GB" sz="2800" b="1" dirty="0">
                <a:solidFill>
                  <a:schemeClr val="bg1"/>
                </a:solidFill>
                <a:latin typeface="Myriad Pro" pitchFamily="34" charset="0"/>
              </a:rPr>
            </a:br>
            <a:r>
              <a:rPr lang="en-GB" sz="2800" b="1" dirty="0">
                <a:solidFill>
                  <a:schemeClr val="bg1"/>
                </a:solidFill>
                <a:latin typeface="Myriad Pro" pitchFamily="34" charset="0"/>
              </a:rPr>
              <a:t>2. </a:t>
            </a:r>
            <a:r>
              <a:rPr lang="en-US" sz="2800" b="1" dirty="0">
                <a:solidFill>
                  <a:schemeClr val="bg1"/>
                </a:solidFill>
                <a:latin typeface="Myriad Pro" pitchFamily="34" charset="0"/>
              </a:rPr>
              <a:t>Digital Technology and data management</a:t>
            </a:r>
            <a:br>
              <a:rPr lang="en-GB" sz="2800" b="1" dirty="0">
                <a:solidFill>
                  <a:schemeClr val="bg1"/>
                </a:solidFill>
                <a:latin typeface="Myriad Pro" pitchFamily="34" charset="0"/>
              </a:rPr>
            </a:br>
            <a:r>
              <a:rPr lang="en-GB" sz="1800" b="1" dirty="0">
                <a:solidFill>
                  <a:schemeClr val="bg1"/>
                </a:solidFill>
                <a:latin typeface="Myriad Pro" pitchFamily="34" charset="0"/>
              </a:rPr>
              <a:t>  </a:t>
            </a:r>
          </a:p>
        </p:txBody>
      </p:sp>
      <p:sp>
        <p:nvSpPr>
          <p:cNvPr id="4" name="Subtitle 2"/>
          <p:cNvSpPr txBox="1">
            <a:spLocks/>
          </p:cNvSpPr>
          <p:nvPr/>
        </p:nvSpPr>
        <p:spPr>
          <a:xfrm>
            <a:off x="1371600" y="2935198"/>
            <a:ext cx="6400800" cy="378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200" dirty="0">
                <a:solidFill>
                  <a:schemeClr val="bg1"/>
                </a:solidFill>
                <a:latin typeface="Myriad Pro" pitchFamily="34" charset="0"/>
              </a:rPr>
              <a:t>Patrons Meeting 5-6 November 2025</a:t>
            </a:r>
          </a:p>
        </p:txBody>
      </p:sp>
    </p:spTree>
    <p:extLst>
      <p:ext uri="{BB962C8B-B14F-4D97-AF65-F5344CB8AC3E}">
        <p14:creationId xmlns:p14="http://schemas.microsoft.com/office/powerpoint/2010/main" val="194037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4AD6-89E7-E677-CFDF-2D6D0CC98D7B}"/>
              </a:ext>
            </a:extLst>
          </p:cNvPr>
          <p:cNvSpPr>
            <a:spLocks noGrp="1"/>
          </p:cNvSpPr>
          <p:nvPr>
            <p:ph type="title"/>
          </p:nvPr>
        </p:nvSpPr>
        <p:spPr>
          <a:xfrm>
            <a:off x="473927" y="0"/>
            <a:ext cx="8196146" cy="857250"/>
          </a:xfrm>
        </p:spPr>
        <p:txBody>
          <a:bodyPr>
            <a:normAutofit/>
          </a:bodyPr>
          <a:lstStyle/>
          <a:p>
            <a:pPr algn="l"/>
            <a:r>
              <a:rPr kumimoji="0" lang="en-US" sz="2400" b="1" i="0" u="none" strike="noStrike" kern="1200" cap="none" spc="0" normalizeH="0" baseline="0" noProof="0" dirty="0">
                <a:ln>
                  <a:noFill/>
                </a:ln>
                <a:solidFill>
                  <a:srgbClr val="3C5B19"/>
                </a:solidFill>
                <a:effectLst/>
                <a:uLnTx/>
                <a:uFillTx/>
                <a:latin typeface="Calibri" panose="020F0502020204030204" pitchFamily="34" charset="0"/>
                <a:ea typeface="Calibri" panose="020F0502020204030204" pitchFamily="34" charset="0"/>
                <a:cs typeface="Calibri" panose="020F0502020204030204" pitchFamily="34" charset="0"/>
              </a:rPr>
              <a:t>MAINTENANCE INFRASTRUCTURE &amp; FACILITIES 2025</a:t>
            </a:r>
            <a:endParaRPr lang="en-US" sz="2400" dirty="0"/>
          </a:p>
        </p:txBody>
      </p:sp>
      <p:graphicFrame>
        <p:nvGraphicFramePr>
          <p:cNvPr id="3" name="Table 2">
            <a:extLst>
              <a:ext uri="{FF2B5EF4-FFF2-40B4-BE49-F238E27FC236}">
                <a16:creationId xmlns:a16="http://schemas.microsoft.com/office/drawing/2014/main" id="{28E3C3E5-6C49-2A76-93BF-46651D6CED37}"/>
              </a:ext>
            </a:extLst>
          </p:cNvPr>
          <p:cNvGraphicFramePr>
            <a:graphicFrameLocks noGrp="1"/>
          </p:cNvGraphicFramePr>
          <p:nvPr>
            <p:extLst>
              <p:ext uri="{D42A27DB-BD31-4B8C-83A1-F6EECF244321}">
                <p14:modId xmlns:p14="http://schemas.microsoft.com/office/powerpoint/2010/main" val="1363657990"/>
              </p:ext>
            </p:extLst>
          </p:nvPr>
        </p:nvGraphicFramePr>
        <p:xfrm>
          <a:off x="473927" y="686821"/>
          <a:ext cx="8105078" cy="3769858"/>
        </p:xfrm>
        <a:graphic>
          <a:graphicData uri="http://schemas.openxmlformats.org/drawingml/2006/table">
            <a:tbl>
              <a:tblPr/>
              <a:tblGrid>
                <a:gridCol w="2930912">
                  <a:extLst>
                    <a:ext uri="{9D8B030D-6E8A-4147-A177-3AD203B41FA5}">
                      <a16:colId xmlns:a16="http://schemas.microsoft.com/office/drawing/2014/main" val="923121750"/>
                    </a:ext>
                  </a:extLst>
                </a:gridCol>
                <a:gridCol w="4311805">
                  <a:extLst>
                    <a:ext uri="{9D8B030D-6E8A-4147-A177-3AD203B41FA5}">
                      <a16:colId xmlns:a16="http://schemas.microsoft.com/office/drawing/2014/main" val="1634209028"/>
                    </a:ext>
                  </a:extLst>
                </a:gridCol>
                <a:gridCol w="862361">
                  <a:extLst>
                    <a:ext uri="{9D8B030D-6E8A-4147-A177-3AD203B41FA5}">
                      <a16:colId xmlns:a16="http://schemas.microsoft.com/office/drawing/2014/main" val="34372954"/>
                    </a:ext>
                  </a:extLst>
                </a:gridCol>
              </a:tblGrid>
              <a:tr h="245327">
                <a:tc>
                  <a:txBody>
                    <a:bodyPr/>
                    <a:lstStyle/>
                    <a:p>
                      <a:pPr algn="ctr" fontAlgn="ctr">
                        <a:buNone/>
                      </a:pPr>
                      <a:r>
                        <a:rPr lang="en-US" sz="1100" b="0" i="0" u="none" strike="noStrike">
                          <a:solidFill>
                            <a:srgbClr val="000000"/>
                          </a:solidFill>
                          <a:effectLst/>
                          <a:latin typeface="Calibri" panose="020F0502020204030204" pitchFamily="34" charset="0"/>
                        </a:rPr>
                        <a:t>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buNone/>
                      </a:pPr>
                      <a:r>
                        <a:rPr lang="en-US" sz="1100" b="0" i="0" u="none" strike="noStrike">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buNone/>
                      </a:pPr>
                      <a:r>
                        <a:rPr lang="en-US" sz="1100" b="0" i="0" u="none" strike="noStrike">
                          <a:solidFill>
                            <a:srgbClr val="000000"/>
                          </a:solidFill>
                          <a:effectLst/>
                          <a:latin typeface="Calibri" panose="020F0502020204030204" pitchFamily="34" charset="0"/>
                        </a:rPr>
                        <a:t>Results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64986654"/>
                  </a:ext>
                </a:extLst>
              </a:tr>
              <a:tr h="245327">
                <a:tc>
                  <a:txBody>
                    <a:bodyPr/>
                    <a:lstStyle/>
                    <a:p>
                      <a:pPr algn="l" fontAlgn="b">
                        <a:buNone/>
                      </a:pPr>
                      <a:r>
                        <a:rPr lang="en-US" sz="1100" b="0" i="0" u="none" strike="noStrike" dirty="0">
                          <a:solidFill>
                            <a:srgbClr val="000000"/>
                          </a:solidFill>
                          <a:effectLst/>
                          <a:latin typeface="Calibri" panose="020F0502020204030204" pitchFamily="34" charset="0"/>
                        </a:rPr>
                        <a:t>Post Sei </a:t>
                      </a:r>
                      <a:r>
                        <a:rPr lang="en-US" sz="1100" b="0" i="0" u="none" strike="noStrike" dirty="0" err="1">
                          <a:solidFill>
                            <a:srgbClr val="000000"/>
                          </a:solidFill>
                          <a:effectLst/>
                          <a:latin typeface="Calibri" panose="020F0502020204030204" pitchFamily="34" charset="0"/>
                        </a:rPr>
                        <a:t>Jerat</a:t>
                      </a:r>
                      <a:endParaRPr lang="en-US"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dirty="0">
                          <a:solidFill>
                            <a:srgbClr val="000000"/>
                          </a:solidFill>
                          <a:effectLst/>
                          <a:latin typeface="Calibri" panose="020F0502020204030204" pitchFamily="34" charset="0"/>
                        </a:rPr>
                        <a:t>Bathroom, casting the floor, making the position of the water tank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2762102"/>
                  </a:ext>
                </a:extLst>
              </a:tr>
              <a:tr h="245327">
                <a:tc>
                  <a:txBody>
                    <a:bodyPr/>
                    <a:lstStyle/>
                    <a:p>
                      <a:pPr algn="l" fontAlgn="b">
                        <a:buNone/>
                      </a:pPr>
                      <a:r>
                        <a:rPr lang="en-US" sz="1100" b="0" i="0" u="none" strike="noStrike" dirty="0">
                          <a:solidFill>
                            <a:srgbClr val="000000"/>
                          </a:solidFill>
                          <a:effectLst/>
                          <a:latin typeface="Calibri" panose="020F0502020204030204" pitchFamily="34" charset="0"/>
                        </a:rPr>
                        <a:t>Post </a:t>
                      </a:r>
                      <a:r>
                        <a:rPr lang="en-US" sz="1100" b="0" i="0" u="none" strike="noStrike" dirty="0" err="1">
                          <a:solidFill>
                            <a:srgbClr val="000000"/>
                          </a:solidFill>
                          <a:effectLst/>
                          <a:latin typeface="Calibri" panose="020F0502020204030204" pitchFamily="34" charset="0"/>
                        </a:rPr>
                        <a:t>Bungin</a:t>
                      </a:r>
                      <a:endParaRPr lang="en-US"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Bathroom and toilet repairs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4353838"/>
                  </a:ext>
                </a:extLst>
              </a:tr>
              <a:tr h="245327">
                <a:tc>
                  <a:txBody>
                    <a:bodyPr/>
                    <a:lstStyle/>
                    <a:p>
                      <a:pPr algn="l" fontAlgn="b">
                        <a:buNone/>
                      </a:pPr>
                      <a:r>
                        <a:rPr lang="en-US" sz="900" b="0" i="0" u="none" strike="noStrike" dirty="0">
                          <a:solidFill>
                            <a:srgbClr val="000000"/>
                          </a:solidFill>
                          <a:effectLst/>
                          <a:latin typeface="Arial" panose="020B0604020202020204" pitchFamily="34" charset="0"/>
                        </a:rPr>
                        <a:t>Post KM32 Fleet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dirty="0">
                          <a:solidFill>
                            <a:srgbClr val="000000"/>
                          </a:solidFill>
                          <a:effectLst/>
                          <a:latin typeface="Calibri" panose="020F0502020204030204"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Location Setup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80683076"/>
                  </a:ext>
                </a:extLst>
              </a:tr>
              <a:tr h="245327">
                <a:tc>
                  <a:txBody>
                    <a:bodyPr/>
                    <a:lstStyle/>
                    <a:p>
                      <a:pPr algn="l" fontAlgn="b">
                        <a:buNone/>
                      </a:pPr>
                      <a:r>
                        <a:rPr lang="en-US" sz="900" b="0" i="0" u="none" strike="noStrike" dirty="0">
                          <a:solidFill>
                            <a:srgbClr val="000000"/>
                          </a:solidFill>
                          <a:effectLst/>
                          <a:latin typeface="Arial" panose="020B0604020202020204" pitchFamily="34" charset="0"/>
                        </a:rPr>
                        <a:t>Post </a:t>
                      </a:r>
                      <a:r>
                        <a:rPr lang="en-US" sz="900" b="0" i="0" u="none" strike="noStrike" dirty="0" err="1">
                          <a:solidFill>
                            <a:srgbClr val="000000"/>
                          </a:solidFill>
                          <a:effectLst/>
                          <a:latin typeface="Arial" panose="020B0604020202020204" pitchFamily="34" charset="0"/>
                        </a:rPr>
                        <a:t>Sembilu</a:t>
                      </a:r>
                      <a:endParaRPr lang="en-US" sz="9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dirty="0">
                          <a:solidFill>
                            <a:srgbClr val="000000"/>
                          </a:solidFill>
                          <a:effectLst/>
                          <a:latin typeface="Calibri" panose="020F0502020204030204" pitchFamily="34" charset="0"/>
                        </a:rPr>
                        <a:t>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Location Setup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53422050"/>
                  </a:ext>
                </a:extLst>
              </a:tr>
              <a:tr h="245327">
                <a:tc>
                  <a:txBody>
                    <a:bodyPr/>
                    <a:lstStyle/>
                    <a:p>
                      <a:pPr algn="l" fontAlgn="b">
                        <a:buNone/>
                      </a:pPr>
                      <a:r>
                        <a:rPr lang="en-US" sz="900" b="0" i="0" u="none" strike="noStrike" dirty="0">
                          <a:solidFill>
                            <a:srgbClr val="000000"/>
                          </a:solidFill>
                          <a:effectLst/>
                          <a:latin typeface="Arial" panose="020B0604020202020204" pitchFamily="34" charset="0"/>
                        </a:rPr>
                        <a:t>Post Makela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dirty="0">
                          <a:solidFill>
                            <a:srgbClr val="000000"/>
                          </a:solidFill>
                          <a:effectLst/>
                          <a:latin typeface="Calibri" panose="020F0502020204030204" pitchFamily="34" charset="0"/>
                        </a:rPr>
                        <a:t>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In PROGRESS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91709800"/>
                  </a:ext>
                </a:extLst>
              </a:tr>
              <a:tr h="245327">
                <a:tc>
                  <a:txBody>
                    <a:bodyPr/>
                    <a:lstStyle/>
                    <a:p>
                      <a:pPr algn="l" fontAlgn="b">
                        <a:buNone/>
                      </a:pPr>
                      <a:r>
                        <a:rPr lang="en-US" sz="1100" b="0" i="0" u="none" strike="noStrike">
                          <a:solidFill>
                            <a:srgbClr val="000000"/>
                          </a:solidFill>
                          <a:effectLst/>
                          <a:latin typeface="Calibri" panose="020F0502020204030204" pitchFamily="34" charset="0"/>
                        </a:rPr>
                        <a:t>Compost bin processing house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Making steel frame posts and roof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06532160"/>
                  </a:ext>
                </a:extLst>
              </a:tr>
              <a:tr h="245327">
                <a:tc>
                  <a:txBody>
                    <a:bodyPr/>
                    <a:lstStyle/>
                    <a:p>
                      <a:pPr algn="l" fontAlgn="b">
                        <a:buNone/>
                      </a:pPr>
                      <a:r>
                        <a:rPr lang="en-US" sz="1100" b="0" i="0" u="none" strike="noStrike" dirty="0">
                          <a:solidFill>
                            <a:srgbClr val="000000"/>
                          </a:solidFill>
                          <a:effectLst/>
                          <a:latin typeface="Calibri" panose="020F0502020204030204" pitchFamily="34" charset="0"/>
                        </a:rPr>
                        <a:t>Herbarium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Roof renovation and second floor construction of the herbarium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05943477"/>
                  </a:ext>
                </a:extLst>
              </a:tr>
              <a:tr h="245327">
                <a:tc>
                  <a:txBody>
                    <a:bodyPr/>
                    <a:lstStyle/>
                    <a:p>
                      <a:pPr algn="l" fontAlgn="b">
                        <a:buNone/>
                      </a:pPr>
                      <a:r>
                        <a:rPr lang="en-US" sz="1100" b="0" i="0" u="none" strike="noStrike">
                          <a:solidFill>
                            <a:srgbClr val="000000"/>
                          </a:solidFill>
                          <a:effectLst/>
                          <a:latin typeface="Calibri" panose="020F0502020204030204" pitchFamily="34" charset="0"/>
                        </a:rPr>
                        <a:t>Camp 35 employee mess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Door, ceiling, bathroom repairs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19004227"/>
                  </a:ext>
                </a:extLst>
              </a:tr>
              <a:tr h="245327">
                <a:tc>
                  <a:txBody>
                    <a:bodyPr/>
                    <a:lstStyle/>
                    <a:p>
                      <a:pPr algn="l" fontAlgn="b">
                        <a:buNone/>
                      </a:pPr>
                      <a:r>
                        <a:rPr lang="en-US" sz="1100" b="0" i="0" u="none" strike="noStrike" dirty="0">
                          <a:solidFill>
                            <a:srgbClr val="000000"/>
                          </a:solidFill>
                          <a:effectLst/>
                          <a:latin typeface="Calibri" panose="020F0502020204030204" pitchFamily="34" charset="0"/>
                        </a:rPr>
                        <a:t>VIP 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Ceiling, Roof and Door Repairs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2497584"/>
                  </a:ext>
                </a:extLst>
              </a:tr>
              <a:tr h="245327">
                <a:tc>
                  <a:txBody>
                    <a:bodyPr/>
                    <a:lstStyle/>
                    <a:p>
                      <a:pPr algn="l" fontAlgn="b">
                        <a:buNone/>
                      </a:pPr>
                      <a:r>
                        <a:rPr lang="en-US" sz="1100" b="0" i="0" u="none" strike="noStrike">
                          <a:solidFill>
                            <a:srgbClr val="000000"/>
                          </a:solidFill>
                          <a:effectLst/>
                          <a:latin typeface="Calibri" panose="020F0502020204030204" pitchFamily="34" charset="0"/>
                        </a:rPr>
                        <a:t>Water Treatment Plant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Steel Frame and Roof 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46581671"/>
                  </a:ext>
                </a:extLst>
              </a:tr>
              <a:tr h="245327">
                <a:tc>
                  <a:txBody>
                    <a:bodyPr/>
                    <a:lstStyle/>
                    <a:p>
                      <a:pPr algn="l" fontAlgn="b">
                        <a:buNone/>
                      </a:pPr>
                      <a:r>
                        <a:rPr lang="en-US" sz="1100" b="0" i="0" u="none" strike="noStrike" dirty="0">
                          <a:solidFill>
                            <a:srgbClr val="000000"/>
                          </a:solidFill>
                          <a:effectLst/>
                          <a:latin typeface="Calibri" panose="020F0502020204030204" pitchFamily="34" charset="0"/>
                        </a:rPr>
                        <a:t>Public toilet Base Camp (Next To The Employee Mess)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Installation of closed, sower, and paint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16500324"/>
                  </a:ext>
                </a:extLst>
              </a:tr>
              <a:tr h="245327">
                <a:tc>
                  <a:txBody>
                    <a:bodyPr/>
                    <a:lstStyle/>
                    <a:p>
                      <a:pPr algn="l" fontAlgn="b">
                        <a:buNone/>
                      </a:pPr>
                      <a:r>
                        <a:rPr lang="en-US" sz="1100" b="0" i="0" u="none" strike="noStrike">
                          <a:solidFill>
                            <a:srgbClr val="000000"/>
                          </a:solidFill>
                          <a:effectLst/>
                          <a:latin typeface="Calibri" panose="020F0502020204030204" pitchFamily="34" charset="0"/>
                        </a:rPr>
                        <a:t>Mini Gas Station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Addition of a house for filling up mini fuel and installation of a fuel machine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87095708"/>
                  </a:ext>
                </a:extLst>
              </a:tr>
              <a:tr h="245327">
                <a:tc>
                  <a:txBody>
                    <a:bodyPr/>
                    <a:lstStyle/>
                    <a:p>
                      <a:pPr algn="l" fontAlgn="b">
                        <a:buNone/>
                      </a:pPr>
                      <a:r>
                        <a:rPr lang="en-US" sz="1100" b="0" i="0" u="none" strike="noStrike">
                          <a:solidFill>
                            <a:srgbClr val="000000"/>
                          </a:solidFill>
                          <a:effectLst/>
                          <a:latin typeface="Calibri" panose="020F0502020204030204" pitchFamily="34" charset="0"/>
                        </a:rPr>
                        <a:t>Canteen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Ceiling Repair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Done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15698576"/>
                  </a:ext>
                </a:extLst>
              </a:tr>
              <a:tr h="245327">
                <a:tc>
                  <a:txBody>
                    <a:bodyPr/>
                    <a:lstStyle/>
                    <a:p>
                      <a:pPr algn="l" fontAlgn="b">
                        <a:buNone/>
                      </a:pPr>
                      <a:r>
                        <a:rPr lang="en-US" sz="1100" b="0" i="0" u="none" strike="noStrike">
                          <a:solidFill>
                            <a:srgbClr val="000000"/>
                          </a:solidFill>
                          <a:effectLst/>
                          <a:latin typeface="Calibri" panose="020F0502020204030204" pitchFamily="34" charset="0"/>
                        </a:rPr>
                        <a:t>Logistics, Transport, Infra &amp; IT office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1100" b="0" i="0" u="none" strike="noStrike">
                          <a:solidFill>
                            <a:srgbClr val="000000"/>
                          </a:solidFill>
                          <a:effectLst/>
                          <a:latin typeface="Calibri" panose="020F0502020204030204" pitchFamily="34" charset="0"/>
                        </a:rPr>
                        <a:t>Office wall and floor repairs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100" b="0" i="0" u="none" strike="noStrike" dirty="0">
                          <a:solidFill>
                            <a:srgbClr val="000000"/>
                          </a:solidFill>
                          <a:effectLst/>
                          <a:latin typeface="Calibri" panose="020F0502020204030204" pitchFamily="34" charset="0"/>
                        </a:rPr>
                        <a:t>ON PROGRESS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31397146"/>
                  </a:ext>
                </a:extLst>
              </a:tr>
            </a:tbl>
          </a:graphicData>
        </a:graphic>
      </p:graphicFrame>
    </p:spTree>
    <p:extLst>
      <p:ext uri="{BB962C8B-B14F-4D97-AF65-F5344CB8AC3E}">
        <p14:creationId xmlns:p14="http://schemas.microsoft.com/office/powerpoint/2010/main" val="364347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E5C90-8E17-C814-3690-6E0C2EF83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2C91A-D11F-7E20-E610-76950D4DA1DA}"/>
              </a:ext>
            </a:extLst>
          </p:cNvPr>
          <p:cNvSpPr>
            <a:spLocks noGrp="1"/>
          </p:cNvSpPr>
          <p:nvPr>
            <p:ph type="title"/>
          </p:nvPr>
        </p:nvSpPr>
        <p:spPr>
          <a:xfrm>
            <a:off x="457200" y="53340"/>
            <a:ext cx="5774267" cy="857250"/>
          </a:xfrm>
        </p:spPr>
        <p:txBody>
          <a:bodyPr>
            <a:normAutofit/>
          </a:bodyPr>
          <a:lstStyle/>
          <a:p>
            <a:pPr algn="l"/>
            <a:r>
              <a:rPr lang="en-US" sz="2400" b="1" dirty="0">
                <a:latin typeface="Calibri" panose="020F0502020204030204" pitchFamily="34" charset="0"/>
                <a:ea typeface="Calibri" panose="020F0502020204030204" pitchFamily="34" charset="0"/>
                <a:cs typeface="Calibri" panose="020F0502020204030204" pitchFamily="34" charset="0"/>
              </a:rPr>
              <a:t>PT. REKI VEHICLE INVENTORY:  2025</a:t>
            </a:r>
          </a:p>
        </p:txBody>
      </p:sp>
      <p:graphicFrame>
        <p:nvGraphicFramePr>
          <p:cNvPr id="6" name="Table 5">
            <a:extLst>
              <a:ext uri="{FF2B5EF4-FFF2-40B4-BE49-F238E27FC236}">
                <a16:creationId xmlns:a16="http://schemas.microsoft.com/office/drawing/2014/main" id="{E203FCB2-AA19-16EC-682B-DAC601FAEB23}"/>
              </a:ext>
            </a:extLst>
          </p:cNvPr>
          <p:cNvGraphicFramePr>
            <a:graphicFrameLocks noGrp="1"/>
          </p:cNvGraphicFramePr>
          <p:nvPr>
            <p:extLst>
              <p:ext uri="{D42A27DB-BD31-4B8C-83A1-F6EECF244321}">
                <p14:modId xmlns:p14="http://schemas.microsoft.com/office/powerpoint/2010/main" val="462466674"/>
              </p:ext>
            </p:extLst>
          </p:nvPr>
        </p:nvGraphicFramePr>
        <p:xfrm>
          <a:off x="531706" y="657344"/>
          <a:ext cx="7738533" cy="3837832"/>
        </p:xfrm>
        <a:graphic>
          <a:graphicData uri="http://schemas.openxmlformats.org/drawingml/2006/table">
            <a:tbl>
              <a:tblPr/>
              <a:tblGrid>
                <a:gridCol w="468098">
                  <a:extLst>
                    <a:ext uri="{9D8B030D-6E8A-4147-A177-3AD203B41FA5}">
                      <a16:colId xmlns:a16="http://schemas.microsoft.com/office/drawing/2014/main" val="2077698926"/>
                    </a:ext>
                  </a:extLst>
                </a:gridCol>
                <a:gridCol w="2694192">
                  <a:extLst>
                    <a:ext uri="{9D8B030D-6E8A-4147-A177-3AD203B41FA5}">
                      <a16:colId xmlns:a16="http://schemas.microsoft.com/office/drawing/2014/main" val="2751355224"/>
                    </a:ext>
                  </a:extLst>
                </a:gridCol>
                <a:gridCol w="802514">
                  <a:extLst>
                    <a:ext uri="{9D8B030D-6E8A-4147-A177-3AD203B41FA5}">
                      <a16:colId xmlns:a16="http://schemas.microsoft.com/office/drawing/2014/main" val="2704338061"/>
                    </a:ext>
                  </a:extLst>
                </a:gridCol>
                <a:gridCol w="895063">
                  <a:extLst>
                    <a:ext uri="{9D8B030D-6E8A-4147-A177-3AD203B41FA5}">
                      <a16:colId xmlns:a16="http://schemas.microsoft.com/office/drawing/2014/main" val="856591267"/>
                    </a:ext>
                  </a:extLst>
                </a:gridCol>
                <a:gridCol w="2878666">
                  <a:extLst>
                    <a:ext uri="{9D8B030D-6E8A-4147-A177-3AD203B41FA5}">
                      <a16:colId xmlns:a16="http://schemas.microsoft.com/office/drawing/2014/main" val="4199128492"/>
                    </a:ext>
                  </a:extLst>
                </a:gridCol>
              </a:tblGrid>
              <a:tr h="276721">
                <a:tc>
                  <a:txBody>
                    <a:bodyPr/>
                    <a:lstStyle/>
                    <a:p>
                      <a:pPr algn="ctr" fontAlgn="ctr">
                        <a:buNone/>
                      </a:pPr>
                      <a:r>
                        <a:rPr lang="en-US" sz="1000" b="0" i="0" u="none" strike="noStrike">
                          <a:solidFill>
                            <a:srgbClr val="0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buNone/>
                      </a:pPr>
                      <a:r>
                        <a:rPr lang="en-US" sz="1000" b="0" i="0" u="none" strike="noStrike">
                          <a:solidFill>
                            <a:srgbClr val="000000"/>
                          </a:solidFill>
                          <a:effectLst/>
                          <a:latin typeface="Calibri" panose="020F0502020204030204" pitchFamily="34" charset="0"/>
                        </a:rPr>
                        <a:t>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Year Of Purchase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Rental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Condition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778782436"/>
                  </a:ext>
                </a:extLst>
              </a:tr>
              <a:tr h="276721">
                <a:tc>
                  <a:txBody>
                    <a:bodyPr/>
                    <a:lstStyle/>
                    <a:p>
                      <a:pPr algn="ctr" fontAlgn="ctr">
                        <a:buNone/>
                      </a:pPr>
                      <a:r>
                        <a:rPr lang="en-US"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Triton Double </a:t>
                      </a:r>
                      <a:r>
                        <a:rPr lang="fr-FR" sz="1000" b="0" i="0" u="none" strike="noStrike" dirty="0" err="1">
                          <a:solidFill>
                            <a:srgbClr val="000000"/>
                          </a:solidFill>
                          <a:effectLst/>
                          <a:latin typeface="Arial" panose="020B0604020202020204" pitchFamily="34" charset="0"/>
                        </a:rPr>
                        <a:t>Cabin</a:t>
                      </a:r>
                      <a:r>
                        <a:rPr lang="fr-FR" sz="1000" b="0" i="0" u="none" strike="noStrike" dirty="0">
                          <a:solidFill>
                            <a:srgbClr val="000000"/>
                          </a:solidFill>
                          <a:effectLst/>
                          <a:latin typeface="Arial" panose="020B0604020202020204" pitchFamily="34" charset="0"/>
                        </a:rPr>
                        <a:t> Car </a:t>
                      </a:r>
                      <a:r>
                        <a:rPr lang="fr-FR" sz="1000" b="0" i="0" u="none" strike="noStrike" dirty="0" err="1">
                          <a:solidFill>
                            <a:srgbClr val="000000"/>
                          </a:solidFill>
                          <a:effectLst/>
                          <a:latin typeface="Arial" panose="020B0604020202020204" pitchFamily="34" charset="0"/>
                        </a:rPr>
                        <a:t>Rental</a:t>
                      </a:r>
                      <a:r>
                        <a:rPr lang="fr-FR" sz="1000" b="0" i="0" u="none" strike="noStrike" dirty="0">
                          <a:solidFill>
                            <a:srgbClr val="000000"/>
                          </a:solidFill>
                          <a:effectLst/>
                          <a:latin typeface="Arial" panose="020B0604020202020204" pitchFamily="34" charset="0"/>
                        </a:rPr>
                        <a:t> (BH 8903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32320799"/>
                  </a:ext>
                </a:extLst>
              </a:tr>
              <a:tr h="276721">
                <a:tc>
                  <a:txBody>
                    <a:bodyPr/>
                    <a:lstStyle/>
                    <a:p>
                      <a:pPr algn="ctr" fontAlgn="ctr">
                        <a:buNone/>
                      </a:pPr>
                      <a:r>
                        <a:rPr lang="en-US"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Triton Double </a:t>
                      </a:r>
                      <a:r>
                        <a:rPr lang="fr-FR" sz="1000" b="0" i="0" u="none" strike="noStrike" dirty="0" err="1">
                          <a:solidFill>
                            <a:srgbClr val="000000"/>
                          </a:solidFill>
                          <a:effectLst/>
                          <a:latin typeface="Arial" panose="020B0604020202020204" pitchFamily="34" charset="0"/>
                        </a:rPr>
                        <a:t>Cabin</a:t>
                      </a:r>
                      <a:r>
                        <a:rPr lang="fr-FR" sz="1000" b="0" i="0" u="none" strike="noStrike" dirty="0">
                          <a:solidFill>
                            <a:srgbClr val="000000"/>
                          </a:solidFill>
                          <a:effectLst/>
                          <a:latin typeface="Arial" panose="020B0604020202020204" pitchFamily="34" charset="0"/>
                        </a:rPr>
                        <a:t> Car </a:t>
                      </a:r>
                      <a:r>
                        <a:rPr lang="fr-FR" sz="1000" b="0" i="0" u="none" strike="noStrike" dirty="0" err="1">
                          <a:solidFill>
                            <a:srgbClr val="000000"/>
                          </a:solidFill>
                          <a:effectLst/>
                          <a:latin typeface="Arial" panose="020B0604020202020204" pitchFamily="34" charset="0"/>
                        </a:rPr>
                        <a:t>Rental</a:t>
                      </a:r>
                      <a:r>
                        <a:rPr lang="fr-FR" sz="1000" b="0" i="0" u="none" strike="noStrike" dirty="0">
                          <a:solidFill>
                            <a:srgbClr val="000000"/>
                          </a:solidFill>
                          <a:effectLst/>
                          <a:latin typeface="Arial" panose="020B0604020202020204" pitchFamily="34" charset="0"/>
                        </a:rPr>
                        <a:t> (BH 8769 BM)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89726644"/>
                  </a:ext>
                </a:extLst>
              </a:tr>
              <a:tr h="276721">
                <a:tc>
                  <a:txBody>
                    <a:bodyPr/>
                    <a:lstStyle/>
                    <a:p>
                      <a:pPr algn="ctr" fontAlgn="ctr">
                        <a:buNone/>
                      </a:pPr>
                      <a:r>
                        <a:rPr lang="en-US"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Triton Double </a:t>
                      </a:r>
                      <a:r>
                        <a:rPr lang="fr-FR" sz="1000" b="0" i="0" u="none" strike="noStrike" dirty="0" err="1">
                          <a:solidFill>
                            <a:srgbClr val="000000"/>
                          </a:solidFill>
                          <a:effectLst/>
                          <a:latin typeface="Arial" panose="020B0604020202020204" pitchFamily="34" charset="0"/>
                        </a:rPr>
                        <a:t>Cabin</a:t>
                      </a:r>
                      <a:r>
                        <a:rPr lang="fr-FR" sz="1000" b="0" i="0" u="none" strike="noStrike" dirty="0">
                          <a:solidFill>
                            <a:srgbClr val="000000"/>
                          </a:solidFill>
                          <a:effectLst/>
                          <a:latin typeface="Arial" panose="020B0604020202020204" pitchFamily="34" charset="0"/>
                        </a:rPr>
                        <a:t> (BH 8698 MZ)​</a:t>
                      </a:r>
                    </a:p>
                    <a:p>
                      <a:pPr algn="ctr" fontAlgn="ctr">
                        <a:buNone/>
                      </a:pPr>
                      <a:endParaRPr lang="fr-FR"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2024</a:t>
                      </a:r>
                    </a:p>
                    <a:p>
                      <a:pPr algn="ctr" fontAlgn="ctr">
                        <a:buNone/>
                      </a:pP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36007700"/>
                  </a:ext>
                </a:extLst>
              </a:tr>
              <a:tr h="276721">
                <a:tc>
                  <a:txBody>
                    <a:bodyPr/>
                    <a:lstStyle/>
                    <a:p>
                      <a:pPr algn="ctr" fontAlgn="ctr">
                        <a:buNone/>
                      </a:pPr>
                      <a:r>
                        <a:rPr lang="en-US"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Triton Double </a:t>
                      </a:r>
                      <a:r>
                        <a:rPr lang="fr-FR" sz="1000" b="0" i="0" u="none" strike="noStrike" dirty="0" err="1">
                          <a:solidFill>
                            <a:srgbClr val="000000"/>
                          </a:solidFill>
                          <a:effectLst/>
                          <a:latin typeface="Arial" panose="020B0604020202020204" pitchFamily="34" charset="0"/>
                        </a:rPr>
                        <a:t>Cabin</a:t>
                      </a:r>
                      <a:r>
                        <a:rPr lang="fr-FR" sz="1000" b="0" i="0" u="none" strike="noStrike" dirty="0">
                          <a:solidFill>
                            <a:srgbClr val="000000"/>
                          </a:solidFill>
                          <a:effectLst/>
                          <a:latin typeface="Arial" panose="020B0604020202020204" pitchFamily="34" charset="0"/>
                        </a:rPr>
                        <a:t> (BH 8465 MZ)​</a:t>
                      </a:r>
                    </a:p>
                    <a:p>
                      <a:pPr algn="ctr" fontAlgn="ctr">
                        <a:buNone/>
                      </a:pPr>
                      <a:endParaRPr lang="fr-FR"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02174411"/>
                  </a:ext>
                </a:extLst>
              </a:tr>
              <a:tr h="276721">
                <a:tc>
                  <a:txBody>
                    <a:bodyPr/>
                    <a:lstStyle/>
                    <a:p>
                      <a:pPr algn="ctr" fontAlgn="ctr">
                        <a:buNone/>
                      </a:pPr>
                      <a:r>
                        <a:rPr lang="en-US" sz="10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Triton Single Cabin (F 8110 BF)​</a:t>
                      </a:r>
                    </a:p>
                    <a:p>
                      <a:pPr algn="ctr" fontAlgn="ctr">
                        <a:buNone/>
                      </a:pPr>
                      <a:endParaRPr lang="fr-FR" sz="1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15884999"/>
                  </a:ext>
                </a:extLst>
              </a:tr>
              <a:tr h="392021">
                <a:tc>
                  <a:txBody>
                    <a:bodyPr/>
                    <a:lstStyle/>
                    <a:p>
                      <a:pPr algn="ctr" fontAlgn="ctr">
                        <a:buNone/>
                      </a:pPr>
                      <a:r>
                        <a:rPr lang="en-US" sz="1000" b="0" i="0" u="none" strike="noStrike">
                          <a:solidFill>
                            <a:srgbClr val="000000"/>
                          </a:solidFill>
                          <a:effectLst/>
                          <a:latin typeface="Calibri" panose="020F0502020204030204" pitchFamily="34" charset="0"/>
                        </a:rPr>
                        <a:t>6</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Innova (F 1598 AAB)​</a:t>
                      </a:r>
                    </a:p>
                    <a:p>
                      <a:pPr algn="ctr" fontAlgn="ctr">
                        <a:buNone/>
                      </a:pPr>
                      <a:endParaRPr lang="fr-FR" sz="1000" b="0" i="0" u="none" strike="noStrike" dirty="0">
                        <a:solidFill>
                          <a:srgbClr val="000000"/>
                        </a:solidFill>
                        <a:effectLst/>
                        <a:latin typeface="Arial" panose="020B060402020202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2019</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90710469"/>
                  </a:ext>
                </a:extLst>
              </a:tr>
              <a:tr h="392021">
                <a:tc>
                  <a:txBody>
                    <a:bodyPr/>
                    <a:lstStyle/>
                    <a:p>
                      <a:pPr algn="ctr" fontAlgn="ctr">
                        <a:buNone/>
                      </a:pPr>
                      <a:r>
                        <a:rPr lang="en-US" sz="1000" b="0" i="0" u="none" strike="noStrike">
                          <a:solidFill>
                            <a:srgbClr val="000000"/>
                          </a:solidFill>
                          <a:effectLst/>
                          <a:latin typeface="Calibri" panose="020F0502020204030204" pitchFamily="34" charset="0"/>
                        </a:rPr>
                        <a:t>7</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Arial" panose="020B0604020202020204" pitchFamily="34" charset="0"/>
                        </a:rPr>
                        <a:t>Hino Dump Truck​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2012</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a:solidFill>
                            <a:srgbClr val="000000"/>
                          </a:solidFill>
                          <a:effectLst/>
                          <a:latin typeface="Calibri" panose="020F0502020204030204" pitchFamily="34" charset="0"/>
                        </a:rPr>
                        <a:t>Good</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24418944"/>
                  </a:ext>
                </a:extLst>
              </a:tr>
              <a:tr h="392021">
                <a:tc>
                  <a:txBody>
                    <a:bodyPr/>
                    <a:lstStyle/>
                    <a:p>
                      <a:pPr algn="ctr" fontAlgn="ctr">
                        <a:buNone/>
                      </a:pPr>
                      <a:r>
                        <a:rPr lang="en-US" sz="1000" b="0" i="0" u="none" strike="noStrike">
                          <a:solidFill>
                            <a:srgbClr val="000000"/>
                          </a:solidFill>
                          <a:effectLst/>
                          <a:latin typeface="Calibri" panose="020F0502020204030204" pitchFamily="34" charset="0"/>
                        </a:rPr>
                        <a:t>8</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Arial" panose="020B0604020202020204" pitchFamily="34" charset="0"/>
                        </a:rPr>
                        <a:t>Hino Water Truck for Firefighting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2014</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a:solidFill>
                            <a:srgbClr val="000000"/>
                          </a:solidFill>
                          <a:effectLst/>
                          <a:latin typeface="Calibri" panose="020F0502020204030204" pitchFamily="34" charset="0"/>
                        </a:rPr>
                        <a:t>Good</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84186408"/>
                  </a:ext>
                </a:extLst>
              </a:tr>
              <a:tr h="392021">
                <a:tc>
                  <a:txBody>
                    <a:bodyPr/>
                    <a:lstStyle/>
                    <a:p>
                      <a:pPr algn="ctr" fontAlgn="ctr">
                        <a:buNone/>
                      </a:pPr>
                      <a:r>
                        <a:rPr lang="en-US" sz="1000" b="0" i="0" u="none" strike="noStrike">
                          <a:solidFill>
                            <a:srgbClr val="000000"/>
                          </a:solidFill>
                          <a:effectLst/>
                          <a:latin typeface="Calibri" panose="020F0502020204030204" pitchFamily="34" charset="0"/>
                        </a:rPr>
                        <a:t>9</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Triton Double </a:t>
                      </a:r>
                      <a:r>
                        <a:rPr lang="fr-FR" sz="1000" b="0" i="0" u="none" strike="noStrike" dirty="0" err="1">
                          <a:solidFill>
                            <a:srgbClr val="000000"/>
                          </a:solidFill>
                          <a:effectLst/>
                          <a:latin typeface="Arial" panose="020B0604020202020204" pitchFamily="34" charset="0"/>
                        </a:rPr>
                        <a:t>Cabin</a:t>
                      </a:r>
                      <a:r>
                        <a:rPr lang="fr-FR" sz="1000" b="0" i="0" u="none" strike="noStrike" dirty="0">
                          <a:solidFill>
                            <a:srgbClr val="000000"/>
                          </a:solidFill>
                          <a:effectLst/>
                          <a:latin typeface="Arial" panose="020B0604020202020204" pitchFamily="34" charset="0"/>
                        </a:rPr>
                        <a:t> (BH 8057 BN)​</a:t>
                      </a:r>
                    </a:p>
                    <a:p>
                      <a:pPr algn="ctr" fontAlgn="ctr">
                        <a:buNone/>
                      </a:pPr>
                      <a:endParaRPr lang="fr-FR" sz="1000" b="0" i="0" u="none" strike="noStrike" dirty="0">
                        <a:solidFill>
                          <a:srgbClr val="000000"/>
                        </a:solidFill>
                        <a:effectLst/>
                        <a:latin typeface="Arial" panose="020B060402020202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2019</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buNone/>
                      </a:pPr>
                      <a:r>
                        <a:rPr lang="en-US" sz="1000" b="0" i="0" u="none" strike="noStrike" dirty="0">
                          <a:solidFill>
                            <a:srgbClr val="000000"/>
                          </a:solidFill>
                          <a:effectLst/>
                          <a:latin typeface="Arial" panose="020B0604020202020204" pitchFamily="34" charset="0"/>
                        </a:rPr>
                        <a:t> To be auctioned (Vehicle no longer operatable)​ </a:t>
                      </a:r>
                      <a:endParaRPr lang="en-US" sz="1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55693485"/>
                  </a:ext>
                </a:extLst>
              </a:tr>
              <a:tr h="392021">
                <a:tc>
                  <a:txBody>
                    <a:bodyPr/>
                    <a:lstStyle/>
                    <a:p>
                      <a:pPr algn="ctr" fontAlgn="ctr">
                        <a:buNone/>
                      </a:pPr>
                      <a:r>
                        <a:rPr lang="en-US" sz="1000" b="0" i="0" u="none" strike="noStrike">
                          <a:solidFill>
                            <a:srgbClr val="000000"/>
                          </a:solidFill>
                          <a:effectLst/>
                          <a:latin typeface="Calibri" panose="020F0502020204030204" pitchFamily="34" charset="0"/>
                        </a:rPr>
                        <a:t>10</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fr-FR" sz="1000" b="0" i="0" u="none" strike="noStrike" dirty="0">
                          <a:solidFill>
                            <a:srgbClr val="000000"/>
                          </a:solidFill>
                          <a:effectLst/>
                          <a:latin typeface="Arial" panose="020B0604020202020204" pitchFamily="34" charset="0"/>
                        </a:rPr>
                        <a:t>Triton Double </a:t>
                      </a:r>
                      <a:r>
                        <a:rPr lang="fr-FR" sz="1000" b="0" i="0" u="none" strike="noStrike" dirty="0" err="1">
                          <a:solidFill>
                            <a:srgbClr val="000000"/>
                          </a:solidFill>
                          <a:effectLst/>
                          <a:latin typeface="Arial" panose="020B0604020202020204" pitchFamily="34" charset="0"/>
                        </a:rPr>
                        <a:t>Cabin</a:t>
                      </a:r>
                      <a:r>
                        <a:rPr lang="fr-FR" sz="1000" b="0" i="0" u="none" strike="noStrike" dirty="0">
                          <a:solidFill>
                            <a:srgbClr val="000000"/>
                          </a:solidFill>
                          <a:effectLst/>
                          <a:latin typeface="Arial" panose="020B0604020202020204" pitchFamily="34" charset="0"/>
                        </a:rPr>
                        <a:t> (BH 8056 BN)</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en-US" sz="1000" b="0" i="0" u="none" strike="noStrike" dirty="0">
                          <a:solidFill>
                            <a:srgbClr val="000000"/>
                          </a:solidFill>
                          <a:effectLst/>
                          <a:latin typeface="Calibri" panose="020F0502020204030204" pitchFamily="34" charset="0"/>
                        </a:rPr>
                        <a:t>2019</a:t>
                      </a: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endParaRPr lang="en-US" sz="1000" b="0" i="0" u="none" strike="noStrike" dirty="0">
                        <a:solidFill>
                          <a:srgbClr val="000000"/>
                        </a:solidFill>
                        <a:effectLst/>
                        <a:latin typeface="Calibri" panose="020F0502020204030204" pitchFamily="34" charset="0"/>
                      </a:endParaRPr>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buNone/>
                      </a:pPr>
                      <a:r>
                        <a:rPr lang="en-US" sz="1000" b="0" i="0" u="none" strike="noStrike" dirty="0">
                          <a:solidFill>
                            <a:srgbClr val="000000"/>
                          </a:solidFill>
                          <a:effectLst/>
                          <a:latin typeface="Arial" panose="020B0604020202020204" pitchFamily="34" charset="0"/>
                        </a:rPr>
                        <a:t>To be auctioned (Vehicle no longer operatable)​ </a:t>
                      </a:r>
                    </a:p>
                    <a:p>
                      <a:pPr>
                        <a:buNone/>
                      </a:pPr>
                      <a:endParaRPr lang="en-US" sz="1700" dirty="0"/>
                    </a:p>
                  </a:txBody>
                  <a:tcPr marL="85626" marR="85626" marT="42813" marB="4281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82938494"/>
                  </a:ext>
                </a:extLst>
              </a:tr>
            </a:tbl>
          </a:graphicData>
        </a:graphic>
      </p:graphicFrame>
    </p:spTree>
    <p:extLst>
      <p:ext uri="{BB962C8B-B14F-4D97-AF65-F5344CB8AC3E}">
        <p14:creationId xmlns:p14="http://schemas.microsoft.com/office/powerpoint/2010/main" val="341743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D369-8F2A-C7D5-34C8-597D6600A625}"/>
              </a:ext>
            </a:extLst>
          </p:cNvPr>
          <p:cNvSpPr>
            <a:spLocks noGrp="1"/>
          </p:cNvSpPr>
          <p:nvPr>
            <p:ph type="title"/>
          </p:nvPr>
        </p:nvSpPr>
        <p:spPr>
          <a:xfrm>
            <a:off x="457200" y="205979"/>
            <a:ext cx="8137570" cy="857250"/>
          </a:xfrm>
        </p:spPr>
        <p:txBody>
          <a:bodyPr>
            <a:normAutofit/>
          </a:bodyPr>
          <a:lstStyle/>
          <a:p>
            <a:pPr algn="l"/>
            <a:r>
              <a:rPr lang="en-US" sz="2400" b="1" dirty="0">
                <a:solidFill>
                  <a:srgbClr val="3C5B19"/>
                </a:solidFill>
                <a:latin typeface="Calibri" panose="020F0502020204030204" pitchFamily="34" charset="0"/>
                <a:ea typeface="Calibri" panose="020F0502020204030204" pitchFamily="34" charset="0"/>
                <a:cs typeface="Calibri" panose="020F0502020204030204" pitchFamily="34" charset="0"/>
              </a:rPr>
              <a:t>GUEST VISITS JANUARY - OCTOBER 2025</a:t>
            </a:r>
          </a:p>
        </p:txBody>
      </p:sp>
      <p:graphicFrame>
        <p:nvGraphicFramePr>
          <p:cNvPr id="7" name="Content Placeholder 6">
            <a:extLst>
              <a:ext uri="{FF2B5EF4-FFF2-40B4-BE49-F238E27FC236}">
                <a16:creationId xmlns:a16="http://schemas.microsoft.com/office/drawing/2014/main" id="{BCA7899A-9195-6DFD-0035-DCE47D910FDD}"/>
              </a:ext>
            </a:extLst>
          </p:cNvPr>
          <p:cNvGraphicFramePr>
            <a:graphicFrameLocks noGrp="1"/>
          </p:cNvGraphicFramePr>
          <p:nvPr>
            <p:ph idx="1"/>
            <p:extLst>
              <p:ext uri="{D42A27DB-BD31-4B8C-83A1-F6EECF244321}">
                <p14:modId xmlns:p14="http://schemas.microsoft.com/office/powerpoint/2010/main" val="1729339054"/>
              </p:ext>
            </p:extLst>
          </p:nvPr>
        </p:nvGraphicFramePr>
        <p:xfrm>
          <a:off x="457200" y="1200150"/>
          <a:ext cx="8229600" cy="2494280"/>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1050794237"/>
                    </a:ext>
                  </a:extLst>
                </a:gridCol>
                <a:gridCol w="2057400">
                  <a:extLst>
                    <a:ext uri="{9D8B030D-6E8A-4147-A177-3AD203B41FA5}">
                      <a16:colId xmlns:a16="http://schemas.microsoft.com/office/drawing/2014/main" val="2839996187"/>
                    </a:ext>
                  </a:extLst>
                </a:gridCol>
                <a:gridCol w="2057400">
                  <a:extLst>
                    <a:ext uri="{9D8B030D-6E8A-4147-A177-3AD203B41FA5}">
                      <a16:colId xmlns:a16="http://schemas.microsoft.com/office/drawing/2014/main" val="1189249275"/>
                    </a:ext>
                  </a:extLst>
                </a:gridCol>
                <a:gridCol w="2057400">
                  <a:extLst>
                    <a:ext uri="{9D8B030D-6E8A-4147-A177-3AD203B41FA5}">
                      <a16:colId xmlns:a16="http://schemas.microsoft.com/office/drawing/2014/main" val="2153021145"/>
                    </a:ext>
                  </a:extLst>
                </a:gridCol>
              </a:tblGrid>
              <a:tr h="370840">
                <a:tc rowSpan="2">
                  <a:txBody>
                    <a:bodyPr/>
                    <a:lstStyle/>
                    <a:p>
                      <a:pPr algn="ctr"/>
                      <a:r>
                        <a:rPr lang="en-US" b="1" dirty="0"/>
                        <a:t>Guest List</a:t>
                      </a:r>
                      <a:endParaRPr lang="en-ID" b="1" dirty="0"/>
                    </a:p>
                  </a:txBody>
                  <a:tcPr/>
                </a:tc>
                <a:tc gridSpan="2">
                  <a:txBody>
                    <a:bodyPr/>
                    <a:lstStyle/>
                    <a:p>
                      <a:pPr algn="ctr"/>
                      <a:r>
                        <a:rPr lang="en-US" b="1" dirty="0"/>
                        <a:t>Gender</a:t>
                      </a:r>
                      <a:endParaRPr lang="en-ID" b="1" dirty="0"/>
                    </a:p>
                  </a:txBody>
                  <a:tcPr/>
                </a:tc>
                <a:tc hMerge="1">
                  <a:txBody>
                    <a:bodyPr/>
                    <a:lstStyle/>
                    <a:p>
                      <a:endParaRPr lang="en-ID" dirty="0"/>
                    </a:p>
                  </a:txBody>
                  <a:tcPr/>
                </a:tc>
                <a:tc rowSpan="2">
                  <a:txBody>
                    <a:bodyPr/>
                    <a:lstStyle/>
                    <a:p>
                      <a:pPr algn="ctr"/>
                      <a:r>
                        <a:rPr lang="en-US" b="1" dirty="0"/>
                        <a:t>Amount</a:t>
                      </a:r>
                      <a:endParaRPr lang="en-ID" b="1" dirty="0"/>
                    </a:p>
                  </a:txBody>
                  <a:tcPr/>
                </a:tc>
                <a:extLst>
                  <a:ext uri="{0D108BD9-81ED-4DB2-BD59-A6C34878D82A}">
                    <a16:rowId xmlns:a16="http://schemas.microsoft.com/office/drawing/2014/main" val="1329754572"/>
                  </a:ext>
                </a:extLst>
              </a:tr>
              <a:tr h="370840">
                <a:tc vMerge="1">
                  <a:txBody>
                    <a:bodyPr/>
                    <a:lstStyle/>
                    <a:p>
                      <a:endParaRPr lang="en-ID" dirty="0"/>
                    </a:p>
                  </a:txBody>
                  <a:tcPr/>
                </a:tc>
                <a:tc>
                  <a:txBody>
                    <a:bodyPr/>
                    <a:lstStyle/>
                    <a:p>
                      <a:pPr algn="ctr"/>
                      <a:r>
                        <a:rPr lang="en-US" b="1" dirty="0"/>
                        <a:t>Male</a:t>
                      </a:r>
                      <a:endParaRPr lang="en-ID" b="1" dirty="0"/>
                    </a:p>
                  </a:txBody>
                  <a:tcPr/>
                </a:tc>
                <a:tc>
                  <a:txBody>
                    <a:bodyPr/>
                    <a:lstStyle/>
                    <a:p>
                      <a:pPr algn="ctr"/>
                      <a:r>
                        <a:rPr lang="en-US" b="1" dirty="0"/>
                        <a:t>Female</a:t>
                      </a:r>
                      <a:endParaRPr lang="en-ID" b="1" dirty="0"/>
                    </a:p>
                  </a:txBody>
                  <a:tcPr/>
                </a:tc>
                <a:tc vMerge="1">
                  <a:txBody>
                    <a:bodyPr/>
                    <a:lstStyle/>
                    <a:p>
                      <a:endParaRPr lang="en-ID" dirty="0"/>
                    </a:p>
                  </a:txBody>
                  <a:tcPr/>
                </a:tc>
                <a:extLst>
                  <a:ext uri="{0D108BD9-81ED-4DB2-BD59-A6C34878D82A}">
                    <a16:rowId xmlns:a16="http://schemas.microsoft.com/office/drawing/2014/main" val="725692671"/>
                  </a:ext>
                </a:extLst>
              </a:tr>
              <a:tr h="370840">
                <a:tc>
                  <a:txBody>
                    <a:bodyPr/>
                    <a:lstStyle/>
                    <a:p>
                      <a:r>
                        <a:rPr lang="en-US" dirty="0"/>
                        <a:t>Government</a:t>
                      </a:r>
                      <a:endParaRPr lang="en-ID" dirty="0"/>
                    </a:p>
                  </a:txBody>
                  <a:tcPr/>
                </a:tc>
                <a:tc>
                  <a:txBody>
                    <a:bodyPr/>
                    <a:lstStyle/>
                    <a:p>
                      <a:pPr algn="ctr"/>
                      <a:r>
                        <a:rPr lang="en-US" dirty="0"/>
                        <a:t>83</a:t>
                      </a:r>
                      <a:endParaRPr lang="en-ID" dirty="0"/>
                    </a:p>
                  </a:txBody>
                  <a:tcPr/>
                </a:tc>
                <a:tc>
                  <a:txBody>
                    <a:bodyPr/>
                    <a:lstStyle/>
                    <a:p>
                      <a:pPr algn="ctr"/>
                      <a:r>
                        <a:rPr lang="en-US" dirty="0"/>
                        <a:t>21</a:t>
                      </a:r>
                      <a:endParaRPr lang="en-ID" dirty="0"/>
                    </a:p>
                  </a:txBody>
                  <a:tcPr/>
                </a:tc>
                <a:tc>
                  <a:txBody>
                    <a:bodyPr/>
                    <a:lstStyle/>
                    <a:p>
                      <a:pPr algn="ctr"/>
                      <a:r>
                        <a:rPr lang="en-US" dirty="0"/>
                        <a:t>104</a:t>
                      </a:r>
                      <a:endParaRPr lang="en-ID" dirty="0"/>
                    </a:p>
                  </a:txBody>
                  <a:tcPr/>
                </a:tc>
                <a:extLst>
                  <a:ext uri="{0D108BD9-81ED-4DB2-BD59-A6C34878D82A}">
                    <a16:rowId xmlns:a16="http://schemas.microsoft.com/office/drawing/2014/main" val="266768979"/>
                  </a:ext>
                </a:extLst>
              </a:tr>
              <a:tr h="370840">
                <a:tc>
                  <a:txBody>
                    <a:bodyPr/>
                    <a:lstStyle/>
                    <a:p>
                      <a:r>
                        <a:rPr lang="en-ID" dirty="0"/>
                        <a:t>Educational institution</a:t>
                      </a:r>
                    </a:p>
                  </a:txBody>
                  <a:tcPr/>
                </a:tc>
                <a:tc>
                  <a:txBody>
                    <a:bodyPr/>
                    <a:lstStyle/>
                    <a:p>
                      <a:pPr algn="ctr"/>
                      <a:r>
                        <a:rPr lang="en-US" dirty="0"/>
                        <a:t>28</a:t>
                      </a:r>
                      <a:endParaRPr lang="en-ID" dirty="0"/>
                    </a:p>
                  </a:txBody>
                  <a:tcPr/>
                </a:tc>
                <a:tc>
                  <a:txBody>
                    <a:bodyPr/>
                    <a:lstStyle/>
                    <a:p>
                      <a:pPr algn="ctr"/>
                      <a:r>
                        <a:rPr lang="en-US" dirty="0"/>
                        <a:t>26</a:t>
                      </a:r>
                      <a:endParaRPr lang="en-ID" dirty="0"/>
                    </a:p>
                  </a:txBody>
                  <a:tcPr/>
                </a:tc>
                <a:tc>
                  <a:txBody>
                    <a:bodyPr/>
                    <a:lstStyle/>
                    <a:p>
                      <a:pPr algn="ctr"/>
                      <a:r>
                        <a:rPr lang="en-US" dirty="0"/>
                        <a:t>54</a:t>
                      </a:r>
                      <a:endParaRPr lang="en-ID" dirty="0"/>
                    </a:p>
                  </a:txBody>
                  <a:tcPr/>
                </a:tc>
                <a:extLst>
                  <a:ext uri="{0D108BD9-81ED-4DB2-BD59-A6C34878D82A}">
                    <a16:rowId xmlns:a16="http://schemas.microsoft.com/office/drawing/2014/main" val="2006958255"/>
                  </a:ext>
                </a:extLst>
              </a:tr>
              <a:tr h="370840">
                <a:tc>
                  <a:txBody>
                    <a:bodyPr/>
                    <a:lstStyle/>
                    <a:p>
                      <a:r>
                        <a:rPr lang="en-US" dirty="0"/>
                        <a:t>Partner</a:t>
                      </a:r>
                      <a:endParaRPr lang="en-ID" dirty="0"/>
                    </a:p>
                  </a:txBody>
                  <a:tcPr/>
                </a:tc>
                <a:tc>
                  <a:txBody>
                    <a:bodyPr/>
                    <a:lstStyle/>
                    <a:p>
                      <a:pPr algn="ctr"/>
                      <a:r>
                        <a:rPr lang="en-US" dirty="0"/>
                        <a:t>20</a:t>
                      </a:r>
                      <a:endParaRPr lang="en-ID" dirty="0"/>
                    </a:p>
                  </a:txBody>
                  <a:tcPr/>
                </a:tc>
                <a:tc>
                  <a:txBody>
                    <a:bodyPr/>
                    <a:lstStyle/>
                    <a:p>
                      <a:pPr algn="ctr"/>
                      <a:r>
                        <a:rPr lang="en-US" dirty="0"/>
                        <a:t>11</a:t>
                      </a:r>
                      <a:endParaRPr lang="en-ID" dirty="0"/>
                    </a:p>
                  </a:txBody>
                  <a:tcPr/>
                </a:tc>
                <a:tc>
                  <a:txBody>
                    <a:bodyPr/>
                    <a:lstStyle/>
                    <a:p>
                      <a:pPr algn="ctr"/>
                      <a:r>
                        <a:rPr lang="en-US" dirty="0"/>
                        <a:t>41</a:t>
                      </a:r>
                      <a:endParaRPr lang="en-ID" dirty="0"/>
                    </a:p>
                  </a:txBody>
                  <a:tcPr/>
                </a:tc>
                <a:extLst>
                  <a:ext uri="{0D108BD9-81ED-4DB2-BD59-A6C34878D82A}">
                    <a16:rowId xmlns:a16="http://schemas.microsoft.com/office/drawing/2014/main" val="494361080"/>
                  </a:ext>
                </a:extLst>
              </a:tr>
              <a:tr h="370840">
                <a:tc>
                  <a:txBody>
                    <a:bodyPr/>
                    <a:lstStyle/>
                    <a:p>
                      <a:r>
                        <a:rPr lang="en-US" b="1" dirty="0"/>
                        <a:t>TOTAL AMOUNT</a:t>
                      </a:r>
                      <a:endParaRPr lang="en-ID" b="1" dirty="0"/>
                    </a:p>
                  </a:txBody>
                  <a:tcPr/>
                </a:tc>
                <a:tc>
                  <a:txBody>
                    <a:bodyPr/>
                    <a:lstStyle/>
                    <a:p>
                      <a:pPr algn="ctr"/>
                      <a:r>
                        <a:rPr lang="en-US" dirty="0"/>
                        <a:t>131</a:t>
                      </a:r>
                      <a:endParaRPr lang="en-ID" dirty="0"/>
                    </a:p>
                  </a:txBody>
                  <a:tcPr/>
                </a:tc>
                <a:tc>
                  <a:txBody>
                    <a:bodyPr/>
                    <a:lstStyle/>
                    <a:p>
                      <a:pPr algn="ctr"/>
                      <a:r>
                        <a:rPr lang="en-US" dirty="0"/>
                        <a:t>58</a:t>
                      </a:r>
                      <a:endParaRPr lang="en-ID" dirty="0"/>
                    </a:p>
                  </a:txBody>
                  <a:tcPr/>
                </a:tc>
                <a:tc>
                  <a:txBody>
                    <a:bodyPr/>
                    <a:lstStyle/>
                    <a:p>
                      <a:pPr algn="ctr"/>
                      <a:r>
                        <a:rPr lang="en-US" dirty="0"/>
                        <a:t>199</a:t>
                      </a:r>
                      <a:endParaRPr lang="en-ID" dirty="0"/>
                    </a:p>
                  </a:txBody>
                  <a:tcPr/>
                </a:tc>
                <a:extLst>
                  <a:ext uri="{0D108BD9-81ED-4DB2-BD59-A6C34878D82A}">
                    <a16:rowId xmlns:a16="http://schemas.microsoft.com/office/drawing/2014/main" val="2758022231"/>
                  </a:ext>
                </a:extLst>
              </a:tr>
            </a:tbl>
          </a:graphicData>
        </a:graphic>
      </p:graphicFrame>
    </p:spTree>
    <p:extLst>
      <p:ext uri="{BB962C8B-B14F-4D97-AF65-F5344CB8AC3E}">
        <p14:creationId xmlns:p14="http://schemas.microsoft.com/office/powerpoint/2010/main" val="291657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5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FE8DC8-F6AC-51A3-5451-D49EA6598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0DA23-4C4B-1034-49B6-302870DC4779}"/>
              </a:ext>
            </a:extLst>
          </p:cNvPr>
          <p:cNvSpPr>
            <a:spLocks noGrp="1"/>
          </p:cNvSpPr>
          <p:nvPr>
            <p:ph type="title"/>
          </p:nvPr>
        </p:nvSpPr>
        <p:spPr>
          <a:xfrm>
            <a:off x="611560" y="1347614"/>
            <a:ext cx="7772400" cy="1080120"/>
          </a:xfrm>
        </p:spPr>
        <p:txBody>
          <a:bodyPr>
            <a:normAutofit/>
          </a:bodyPr>
          <a:lstStyle/>
          <a:p>
            <a:pPr algn="ctr">
              <a:lnSpc>
                <a:spcPct val="150000"/>
              </a:lnSpc>
            </a:pPr>
            <a:r>
              <a:rPr lang="en-US" sz="2400" b="1" dirty="0">
                <a:solidFill>
                  <a:schemeClr val="bg1"/>
                </a:solidFill>
                <a:latin typeface="Myriad Pro" pitchFamily="34" charset="0"/>
              </a:rPr>
              <a:t>Digital Technology and data management</a:t>
            </a:r>
            <a:br>
              <a:rPr lang="en-US" sz="2400" b="1" dirty="0">
                <a:solidFill>
                  <a:schemeClr val="bg1"/>
                </a:solidFill>
                <a:latin typeface="Myriad Pro" pitchFamily="34" charset="0"/>
              </a:rPr>
            </a:br>
            <a:r>
              <a:rPr lang="en-US" sz="1200" b="1" dirty="0">
                <a:solidFill>
                  <a:schemeClr val="bg1"/>
                </a:solidFill>
                <a:latin typeface="Myriad Pro" pitchFamily="34" charset="0"/>
              </a:rPr>
              <a:t>Data Management support</a:t>
            </a:r>
            <a:endParaRPr lang="en-GB" sz="2800" b="1" dirty="0">
              <a:solidFill>
                <a:schemeClr val="bg1"/>
              </a:solidFill>
            </a:endParaRPr>
          </a:p>
        </p:txBody>
      </p:sp>
      <p:sp>
        <p:nvSpPr>
          <p:cNvPr id="4" name="Subtitle 2">
            <a:extLst>
              <a:ext uri="{FF2B5EF4-FFF2-40B4-BE49-F238E27FC236}">
                <a16:creationId xmlns:a16="http://schemas.microsoft.com/office/drawing/2014/main" id="{B3B5ACAA-C171-E052-C2F3-0D9700824032}"/>
              </a:ext>
            </a:extLst>
          </p:cNvPr>
          <p:cNvSpPr txBox="1">
            <a:spLocks/>
          </p:cNvSpPr>
          <p:nvPr/>
        </p:nvSpPr>
        <p:spPr>
          <a:xfrm>
            <a:off x="1371600" y="2935198"/>
            <a:ext cx="6400800" cy="3783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Tree>
    <p:extLst>
      <p:ext uri="{BB962C8B-B14F-4D97-AF65-F5344CB8AC3E}">
        <p14:creationId xmlns:p14="http://schemas.microsoft.com/office/powerpoint/2010/main" val="98159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F66BD-7972-1429-49C6-5200308B288C}"/>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7AA5479-B462-35C7-5BC3-048DFA9BD762}"/>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7DD5837D-376D-367D-5AD5-CE9D6D165EB8}"/>
              </a:ext>
            </a:extLst>
          </p:cNvPr>
          <p:cNvSpPr txBox="1"/>
          <p:nvPr/>
        </p:nvSpPr>
        <p:spPr>
          <a:xfrm>
            <a:off x="296200" y="186727"/>
            <a:ext cx="6039191"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Introduction &amp; Framework Overview</a:t>
            </a:r>
          </a:p>
        </p:txBody>
      </p:sp>
      <p:sp>
        <p:nvSpPr>
          <p:cNvPr id="5" name="TextBox 4">
            <a:extLst>
              <a:ext uri="{FF2B5EF4-FFF2-40B4-BE49-F238E27FC236}">
                <a16:creationId xmlns:a16="http://schemas.microsoft.com/office/drawing/2014/main" id="{1CB01409-6CB3-6FB0-84B2-E5341360306D}"/>
              </a:ext>
            </a:extLst>
          </p:cNvPr>
          <p:cNvSpPr txBox="1"/>
          <p:nvPr/>
        </p:nvSpPr>
        <p:spPr>
          <a:xfrm>
            <a:off x="566589" y="627534"/>
            <a:ext cx="69176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Empowering Data-Driven Decisions for Forest Conservation</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8" name="TextBox 7">
            <a:extLst>
              <a:ext uri="{FF2B5EF4-FFF2-40B4-BE49-F238E27FC236}">
                <a16:creationId xmlns:a16="http://schemas.microsoft.com/office/drawing/2014/main" id="{FBFC3B3B-B86F-BC47-F39F-652F2CB62335}"/>
              </a:ext>
            </a:extLst>
          </p:cNvPr>
          <p:cNvSpPr txBox="1"/>
          <p:nvPr/>
        </p:nvSpPr>
        <p:spPr>
          <a:xfrm>
            <a:off x="566589" y="1563638"/>
            <a:ext cx="8280921"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The </a:t>
            </a:r>
            <a:r>
              <a:rPr kumimoji="0" lang="en-US" sz="1800" b="1" i="0" u="none" strike="noStrike" kern="1200" cap="none" spc="0" normalizeH="0" baseline="0" noProof="0" dirty="0">
                <a:ln>
                  <a:noFill/>
                </a:ln>
                <a:solidFill>
                  <a:prstClr val="black"/>
                </a:solidFill>
                <a:effectLst/>
                <a:uLnTx/>
                <a:uFillTx/>
                <a:latin typeface="Myriad Pro"/>
                <a:ea typeface="+mn-ea"/>
                <a:cs typeface="+mn-cs"/>
              </a:rPr>
              <a:t>Data Management Framework (DMF) </a:t>
            </a:r>
            <a:r>
              <a:rPr kumimoji="0" lang="en-US" sz="1800" b="0" i="0" u="none" strike="noStrike" kern="1200" cap="none" spc="0" normalizeH="0" baseline="0" noProof="0" dirty="0">
                <a:ln>
                  <a:noFill/>
                </a:ln>
                <a:solidFill>
                  <a:prstClr val="black"/>
                </a:solidFill>
                <a:effectLst/>
                <a:uLnTx/>
                <a:uFillTx/>
                <a:latin typeface="Myriad Pro"/>
                <a:ea typeface="+mn-ea"/>
                <a:cs typeface="+mn-cs"/>
              </a:rPr>
              <a:t>provides a structured approach to managing data assets for the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Vision/Mission</a:t>
            </a:r>
            <a:r>
              <a:rPr kumimoji="0" lang="en-US" sz="1800" b="0" i="0" u="none" strike="noStrike" kern="1200" cap="none" spc="0" normalizeH="0" baseline="0" noProof="0" dirty="0">
                <a:ln>
                  <a:noFill/>
                </a:ln>
                <a:solidFill>
                  <a:prstClr val="black"/>
                </a:solidFill>
                <a:effectLst/>
                <a:uLnTx/>
                <a:uFillTx/>
                <a:latin typeface="Myriad Pro"/>
                <a:ea typeface="+mn-ea"/>
                <a:cs typeface="+mn-cs"/>
              </a:rPr>
              <a:t>: Empowering Hutan Harapan’s departments with valid data to accelerate decision-making and advance the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Core Business Value</a:t>
            </a:r>
            <a:r>
              <a:rPr kumimoji="0" lang="en-US" sz="1800" b="0" i="0" u="none" strike="noStrike" kern="1200" cap="none" spc="0" normalizeH="0" baseline="0" noProof="0" dirty="0">
                <a:ln>
                  <a:noFill/>
                </a:ln>
                <a:solidFill>
                  <a:prstClr val="black"/>
                </a:solidFill>
                <a:effectLst/>
                <a:uLnTx/>
                <a:uFillTx/>
                <a:latin typeface="Myriad Pro"/>
                <a:ea typeface="+mn-ea"/>
                <a:cs typeface="+mn-cs"/>
              </a:rPr>
              <a:t>: To realize data-driven decisions for a better tomorrow and Hutan Harapan’s long-term success.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Focus Team</a:t>
            </a:r>
            <a:r>
              <a:rPr kumimoji="0" lang="en-US" sz="1800" b="0" i="0" u="none" strike="noStrike" kern="1200" cap="none" spc="0" normalizeH="0" baseline="0" noProof="0" dirty="0">
                <a:ln>
                  <a:noFill/>
                </a:ln>
                <a:solidFill>
                  <a:prstClr val="black"/>
                </a:solidFill>
                <a:effectLst/>
                <a:uLnTx/>
                <a:uFillTx/>
                <a:latin typeface="Myriad Pro"/>
                <a:ea typeface="+mn-ea"/>
                <a:cs typeface="+mn-cs"/>
              </a:rPr>
              <a:t>: The Digital Technology, Data and Knowledge Management Team.</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73356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BF1B-79EB-C9C4-A0ED-510DAA407E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3B9D526-D96C-3A34-23B5-7CE71EFDB072}"/>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D635522A-692D-F585-007C-70639778F900}"/>
              </a:ext>
            </a:extLst>
          </p:cNvPr>
          <p:cNvSpPr txBox="1"/>
          <p:nvPr/>
        </p:nvSpPr>
        <p:spPr>
          <a:xfrm>
            <a:off x="296200" y="186727"/>
            <a:ext cx="6039191"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Core Components of the Data Management Framework</a:t>
            </a:r>
          </a:p>
        </p:txBody>
      </p:sp>
      <p:sp>
        <p:nvSpPr>
          <p:cNvPr id="5" name="TextBox 4">
            <a:extLst>
              <a:ext uri="{FF2B5EF4-FFF2-40B4-BE49-F238E27FC236}">
                <a16:creationId xmlns:a16="http://schemas.microsoft.com/office/drawing/2014/main" id="{67DD3442-F8EB-B304-3D83-239CF452D175}"/>
              </a:ext>
            </a:extLst>
          </p:cNvPr>
          <p:cNvSpPr txBox="1"/>
          <p:nvPr/>
        </p:nvSpPr>
        <p:spPr>
          <a:xfrm>
            <a:off x="517066" y="575100"/>
            <a:ext cx="81098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The DMF is built upon five foundational pillars to support sustainable landscape management:</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8" name="TextBox 7">
            <a:extLst>
              <a:ext uri="{FF2B5EF4-FFF2-40B4-BE49-F238E27FC236}">
                <a16:creationId xmlns:a16="http://schemas.microsoft.com/office/drawing/2014/main" id="{340B0522-C12B-6799-5D0F-7E9E79743516}"/>
              </a:ext>
            </a:extLst>
          </p:cNvPr>
          <p:cNvSpPr txBox="1"/>
          <p:nvPr/>
        </p:nvSpPr>
        <p:spPr>
          <a:xfrm>
            <a:off x="517438" y="1309721"/>
            <a:ext cx="8280921" cy="313932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Policy and Procedure</a:t>
            </a:r>
            <a:r>
              <a:rPr kumimoji="0" lang="en-US" sz="1800" b="0" i="0" u="none" strike="noStrike" kern="1200" cap="none" spc="0" normalizeH="0" baseline="0" noProof="0" dirty="0">
                <a:ln>
                  <a:noFill/>
                </a:ln>
                <a:solidFill>
                  <a:prstClr val="black"/>
                </a:solidFill>
                <a:effectLst/>
                <a:uLnTx/>
                <a:uFillTx/>
                <a:latin typeface="Myriad Pro"/>
                <a:ea typeface="+mn-ea"/>
                <a:cs typeface="+mn-cs"/>
              </a:rPr>
              <a:t>: Developing the data and information strategy, policy, and procedures.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Institutional and Technical Capacity</a:t>
            </a:r>
            <a:r>
              <a:rPr kumimoji="0" lang="en-US" sz="1800" b="0" i="0" u="none" strike="noStrike" kern="1200" cap="none" spc="0" normalizeH="0" baseline="0" noProof="0" dirty="0">
                <a:ln>
                  <a:noFill/>
                </a:ln>
                <a:solidFill>
                  <a:prstClr val="black"/>
                </a:solidFill>
                <a:effectLst/>
                <a:uLnTx/>
                <a:uFillTx/>
                <a:latin typeface="Myriad Pro"/>
                <a:ea typeface="+mn-ea"/>
                <a:cs typeface="+mn-cs"/>
              </a:rPr>
              <a:t>: Strengthening the capacity of stakeholders to be actively involved in data management processes using modern technology.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IT Infrastructure: </a:t>
            </a:r>
            <a:r>
              <a:rPr kumimoji="0" lang="en-US" sz="1800" b="0" i="0" u="none" strike="noStrike" kern="1200" cap="none" spc="0" normalizeH="0" baseline="0" noProof="0" dirty="0">
                <a:ln>
                  <a:noFill/>
                </a:ln>
                <a:solidFill>
                  <a:prstClr val="black"/>
                </a:solidFill>
                <a:effectLst/>
                <a:uLnTx/>
                <a:uFillTx/>
                <a:latin typeface="Myriad Pro"/>
                <a:ea typeface="+mn-ea"/>
                <a:cs typeface="+mn-cs"/>
              </a:rPr>
              <a:t>Provisioning and utilizing the Information Technology infrastructure to operationalize the system.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System Application</a:t>
            </a:r>
            <a:r>
              <a:rPr kumimoji="0" lang="en-US" sz="1800" b="0" i="0" u="none" strike="noStrike" kern="1200" cap="none" spc="0" normalizeH="0" baseline="0" noProof="0" dirty="0">
                <a:ln>
                  <a:noFill/>
                </a:ln>
                <a:solidFill>
                  <a:prstClr val="black"/>
                </a:solidFill>
                <a:effectLst/>
                <a:uLnTx/>
                <a:uFillTx/>
                <a:latin typeface="Myriad Pro"/>
                <a:ea typeface="+mn-ea"/>
                <a:cs typeface="+mn-cs"/>
              </a:rPr>
              <a:t>: Developing and utilizing software to support independent, effective, and efficient data management.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Myriad Pro"/>
                <a:ea typeface="+mn-ea"/>
                <a:cs typeface="+mn-cs"/>
              </a:rPr>
              <a:t>Data and Metadata</a:t>
            </a:r>
            <a:r>
              <a:rPr kumimoji="0" lang="en-US" sz="1800" b="0" i="0" u="none" strike="noStrike" kern="1200" cap="none" spc="0" normalizeH="0" baseline="0" noProof="0" dirty="0">
                <a:ln>
                  <a:noFill/>
                </a:ln>
                <a:solidFill>
                  <a:prstClr val="black"/>
                </a:solidFill>
                <a:effectLst/>
                <a:uLnTx/>
                <a:uFillTx/>
                <a:latin typeface="Myriad Pro"/>
                <a:ea typeface="+mn-ea"/>
                <a:cs typeface="+mn-cs"/>
              </a:rPr>
              <a:t>: Managing data, master data, and metadata according to applicable standards on the data catalog.</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19195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A340EE1-537E-3C0F-5D9E-9BDFEE6D44D9}"/>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418A0246-ADEB-5019-5086-B1F064E51AE1}"/>
              </a:ext>
            </a:extLst>
          </p:cNvPr>
          <p:cNvSpPr txBox="1"/>
          <p:nvPr/>
        </p:nvSpPr>
        <p:spPr>
          <a:xfrm>
            <a:off x="296200" y="186727"/>
            <a:ext cx="6039191"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Introduction &amp; Framework Overview</a:t>
            </a:r>
          </a:p>
        </p:txBody>
      </p:sp>
      <p:grpSp>
        <p:nvGrpSpPr>
          <p:cNvPr id="86" name="Group 85">
            <a:extLst>
              <a:ext uri="{FF2B5EF4-FFF2-40B4-BE49-F238E27FC236}">
                <a16:creationId xmlns:a16="http://schemas.microsoft.com/office/drawing/2014/main" id="{AED8D206-01E7-5CDC-0C65-BD9B261E273B}"/>
              </a:ext>
            </a:extLst>
          </p:cNvPr>
          <p:cNvGrpSpPr/>
          <p:nvPr/>
        </p:nvGrpSpPr>
        <p:grpSpPr>
          <a:xfrm>
            <a:off x="611560" y="510515"/>
            <a:ext cx="7128967" cy="3933443"/>
            <a:chOff x="815414" y="680686"/>
            <a:chExt cx="9505288" cy="5244589"/>
          </a:xfrm>
        </p:grpSpPr>
        <p:pic>
          <p:nvPicPr>
            <p:cNvPr id="34" name="Picture 33">
              <a:extLst>
                <a:ext uri="{FF2B5EF4-FFF2-40B4-BE49-F238E27FC236}">
                  <a16:creationId xmlns:a16="http://schemas.microsoft.com/office/drawing/2014/main" id="{AF1AF2C9-3DBF-457B-5535-1717C2AD05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4662" y="680686"/>
              <a:ext cx="1742675" cy="1730779"/>
            </a:xfrm>
            <a:prstGeom prst="rect">
              <a:avLst/>
            </a:prstGeom>
            <a:ln w="9525">
              <a:noFill/>
            </a:ln>
          </p:spPr>
        </p:pic>
        <p:sp>
          <p:nvSpPr>
            <p:cNvPr id="36" name="TextBox 35">
              <a:extLst>
                <a:ext uri="{FF2B5EF4-FFF2-40B4-BE49-F238E27FC236}">
                  <a16:creationId xmlns:a16="http://schemas.microsoft.com/office/drawing/2014/main" id="{102A0F4C-D6FE-4020-744E-A9051C124D09}"/>
                </a:ext>
              </a:extLst>
            </p:cNvPr>
            <p:cNvSpPr txBox="1"/>
            <p:nvPr/>
          </p:nvSpPr>
          <p:spPr>
            <a:xfrm>
              <a:off x="2018525" y="2929201"/>
              <a:ext cx="1293516" cy="307776"/>
            </a:xfrm>
            <a:prstGeom prst="rect">
              <a:avLst/>
            </a:prstGeom>
            <a:solidFill>
              <a:schemeClr val="bg1"/>
            </a:solid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yriad Pro"/>
                  <a:ea typeface="+mn-ea"/>
                  <a:cs typeface="+mn-cs"/>
                </a:rPr>
                <a:t>ACTIVITY DATA</a:t>
              </a:r>
            </a:p>
          </p:txBody>
        </p:sp>
        <p:pic>
          <p:nvPicPr>
            <p:cNvPr id="35" name="Picture 34">
              <a:extLst>
                <a:ext uri="{FF2B5EF4-FFF2-40B4-BE49-F238E27FC236}">
                  <a16:creationId xmlns:a16="http://schemas.microsoft.com/office/drawing/2014/main" id="{586FFA97-DCF6-FFBC-E086-D64A1A955F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8981" y="3583982"/>
              <a:ext cx="1767213" cy="1419505"/>
            </a:xfrm>
            <a:prstGeom prst="rect">
              <a:avLst/>
            </a:prstGeom>
            <a:ln w="9525">
              <a:noFill/>
            </a:ln>
          </p:spPr>
        </p:pic>
        <p:pic>
          <p:nvPicPr>
            <p:cNvPr id="37" name="Picture 36">
              <a:extLst>
                <a:ext uri="{FF2B5EF4-FFF2-40B4-BE49-F238E27FC236}">
                  <a16:creationId xmlns:a16="http://schemas.microsoft.com/office/drawing/2014/main" id="{F5619B9D-500D-9DCE-4C40-761D91071E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7357" y="3601277"/>
              <a:ext cx="2037311" cy="1309700"/>
            </a:xfrm>
            <a:prstGeom prst="rect">
              <a:avLst/>
            </a:prstGeom>
            <a:ln w="9525">
              <a:noFill/>
            </a:ln>
          </p:spPr>
        </p:pic>
        <p:pic>
          <p:nvPicPr>
            <p:cNvPr id="38" name="Picture 37">
              <a:extLst>
                <a:ext uri="{FF2B5EF4-FFF2-40B4-BE49-F238E27FC236}">
                  <a16:creationId xmlns:a16="http://schemas.microsoft.com/office/drawing/2014/main" id="{0CC69570-B0E8-4248-AE36-64EAB95A57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8962" y="3567669"/>
              <a:ext cx="1751740" cy="1454274"/>
            </a:xfrm>
            <a:prstGeom prst="rect">
              <a:avLst/>
            </a:prstGeom>
            <a:ln w="9525">
              <a:noFill/>
            </a:ln>
          </p:spPr>
        </p:pic>
        <p:sp>
          <p:nvSpPr>
            <p:cNvPr id="40" name="TextBox 39">
              <a:extLst>
                <a:ext uri="{FF2B5EF4-FFF2-40B4-BE49-F238E27FC236}">
                  <a16:creationId xmlns:a16="http://schemas.microsoft.com/office/drawing/2014/main" id="{AB1C1D4D-5D71-CBD2-EA18-E2C3B3AA66FF}"/>
                </a:ext>
              </a:extLst>
            </p:cNvPr>
            <p:cNvSpPr txBox="1"/>
            <p:nvPr/>
          </p:nvSpPr>
          <p:spPr>
            <a:xfrm>
              <a:off x="4956587" y="2929201"/>
              <a:ext cx="2278829" cy="307776"/>
            </a:xfrm>
            <a:prstGeom prst="rect">
              <a:avLst/>
            </a:prstGeom>
            <a:solidFill>
              <a:schemeClr val="bg1"/>
            </a:solid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yriad Pro"/>
                  <a:ea typeface="+mn-ea"/>
                  <a:cs typeface="+mn-cs"/>
                </a:rPr>
                <a:t>PROGRAMME/PROJECT DATA</a:t>
              </a:r>
            </a:p>
          </p:txBody>
        </p:sp>
        <p:sp>
          <p:nvSpPr>
            <p:cNvPr id="41" name="TextBox 40">
              <a:extLst>
                <a:ext uri="{FF2B5EF4-FFF2-40B4-BE49-F238E27FC236}">
                  <a16:creationId xmlns:a16="http://schemas.microsoft.com/office/drawing/2014/main" id="{9145C54F-1B85-4D14-583D-CC8D43879C27}"/>
                </a:ext>
              </a:extLst>
            </p:cNvPr>
            <p:cNvSpPr txBox="1"/>
            <p:nvPr/>
          </p:nvSpPr>
          <p:spPr>
            <a:xfrm>
              <a:off x="8669837" y="2900569"/>
              <a:ext cx="1526486" cy="307776"/>
            </a:xfrm>
            <a:prstGeom prst="rect">
              <a:avLst/>
            </a:prstGeom>
            <a:solidFill>
              <a:schemeClr val="bg1"/>
            </a:solid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yriad Pro"/>
                  <a:ea typeface="+mn-ea"/>
                  <a:cs typeface="+mn-cs"/>
                </a:rPr>
                <a:t>CORPORATE DATA</a:t>
              </a:r>
            </a:p>
          </p:txBody>
        </p:sp>
        <p:cxnSp>
          <p:nvCxnSpPr>
            <p:cNvPr id="42" name="Connector: Elbow 41">
              <a:extLst>
                <a:ext uri="{FF2B5EF4-FFF2-40B4-BE49-F238E27FC236}">
                  <a16:creationId xmlns:a16="http://schemas.microsoft.com/office/drawing/2014/main" id="{AE573E5D-5073-D7EF-148C-842636DE0F05}"/>
                </a:ext>
              </a:extLst>
            </p:cNvPr>
            <p:cNvCxnSpPr>
              <a:cxnSpLocks/>
              <a:endCxn id="36" idx="0"/>
            </p:cNvCxnSpPr>
            <p:nvPr/>
          </p:nvCxnSpPr>
          <p:spPr>
            <a:xfrm rot="10800000" flipV="1">
              <a:off x="2665284" y="2561692"/>
              <a:ext cx="3430716" cy="367509"/>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7512B833-5827-5442-1F67-B473B923E3EF}"/>
                </a:ext>
              </a:extLst>
            </p:cNvPr>
            <p:cNvCxnSpPr>
              <a:cxnSpLocks/>
              <a:endCxn id="41" idx="0"/>
            </p:cNvCxnSpPr>
            <p:nvPr/>
          </p:nvCxnSpPr>
          <p:spPr>
            <a:xfrm>
              <a:off x="6095999" y="2561692"/>
              <a:ext cx="3337082" cy="338877"/>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015CAF1E-7486-A357-B90D-8673FE3DCEBB}"/>
                </a:ext>
              </a:extLst>
            </p:cNvPr>
            <p:cNvCxnSpPr>
              <a:cxnSpLocks/>
              <a:stCxn id="34" idx="2"/>
              <a:endCxn id="40" idx="0"/>
            </p:cNvCxnSpPr>
            <p:nvPr/>
          </p:nvCxnSpPr>
          <p:spPr>
            <a:xfrm>
              <a:off x="6095999" y="2411465"/>
              <a:ext cx="3" cy="51773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46">
              <a:extLst>
                <a:ext uri="{FF2B5EF4-FFF2-40B4-BE49-F238E27FC236}">
                  <a16:creationId xmlns:a16="http://schemas.microsoft.com/office/drawing/2014/main" id="{3F519B0F-8471-B483-59B4-A7E13243AD72}"/>
                </a:ext>
              </a:extLst>
            </p:cNvPr>
            <p:cNvCxnSpPr>
              <a:cxnSpLocks/>
              <a:stCxn id="36" idx="2"/>
              <a:endCxn id="35" idx="0"/>
            </p:cNvCxnSpPr>
            <p:nvPr/>
          </p:nvCxnSpPr>
          <p:spPr>
            <a:xfrm flipH="1">
              <a:off x="2662587" y="3236977"/>
              <a:ext cx="2696" cy="34700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46">
              <a:extLst>
                <a:ext uri="{FF2B5EF4-FFF2-40B4-BE49-F238E27FC236}">
                  <a16:creationId xmlns:a16="http://schemas.microsoft.com/office/drawing/2014/main" id="{6BCE9A8C-73AC-89CC-17DB-EDB16FDE0D10}"/>
                </a:ext>
              </a:extLst>
            </p:cNvPr>
            <p:cNvCxnSpPr>
              <a:cxnSpLocks/>
              <a:stCxn id="40" idx="2"/>
              <a:endCxn id="37" idx="0"/>
            </p:cNvCxnSpPr>
            <p:nvPr/>
          </p:nvCxnSpPr>
          <p:spPr>
            <a:xfrm>
              <a:off x="6096002" y="3236977"/>
              <a:ext cx="11" cy="3643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46">
              <a:extLst>
                <a:ext uri="{FF2B5EF4-FFF2-40B4-BE49-F238E27FC236}">
                  <a16:creationId xmlns:a16="http://schemas.microsoft.com/office/drawing/2014/main" id="{1CE16917-DF8B-F9D4-B03C-10AB3EA3BB6D}"/>
                </a:ext>
              </a:extLst>
            </p:cNvPr>
            <p:cNvCxnSpPr>
              <a:cxnSpLocks/>
              <a:stCxn id="41" idx="2"/>
              <a:endCxn id="38" idx="0"/>
            </p:cNvCxnSpPr>
            <p:nvPr/>
          </p:nvCxnSpPr>
          <p:spPr>
            <a:xfrm>
              <a:off x="9433081" y="3208345"/>
              <a:ext cx="11752" cy="35932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D20B2F5-4029-207C-E8B3-801162682049}"/>
                </a:ext>
              </a:extLst>
            </p:cNvPr>
            <p:cNvSpPr txBox="1"/>
            <p:nvPr/>
          </p:nvSpPr>
          <p:spPr>
            <a:xfrm>
              <a:off x="815414" y="5432832"/>
              <a:ext cx="1556408" cy="492443"/>
            </a:xfrm>
            <a:prstGeom prst="rect">
              <a:avLst/>
            </a:prstGeom>
            <a:solidFill>
              <a:schemeClr val="bg1"/>
            </a:solid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yriad Pro"/>
                  <a:ea typeface="+mn-ea"/>
                  <a:cs typeface="+mn-cs"/>
                </a:rPr>
                <a:t>Data Management </a:t>
              </a:r>
              <a:br>
                <a:rPr kumimoji="0" lang="en-US" sz="900" b="0" i="0" u="none" strike="noStrike" kern="1200" cap="none" spc="0" normalizeH="0" baseline="0" noProof="0" dirty="0">
                  <a:ln>
                    <a:noFill/>
                  </a:ln>
                  <a:solidFill>
                    <a:prstClr val="black"/>
                  </a:solidFill>
                  <a:effectLst/>
                  <a:uLnTx/>
                  <a:uFillTx/>
                  <a:latin typeface="Myriad Pro"/>
                  <a:ea typeface="+mn-ea"/>
                  <a:cs typeface="+mn-cs"/>
                </a:rPr>
              </a:br>
              <a:r>
                <a:rPr kumimoji="0" lang="en-US" sz="900" b="0" i="0" u="none" strike="noStrike" kern="1200" cap="none" spc="0" normalizeH="0" baseline="0" noProof="0" dirty="0">
                  <a:ln>
                    <a:noFill/>
                  </a:ln>
                  <a:solidFill>
                    <a:prstClr val="black"/>
                  </a:solidFill>
                  <a:effectLst/>
                  <a:uLnTx/>
                  <a:uFillTx/>
                  <a:latin typeface="Myriad Pro"/>
                  <a:ea typeface="+mn-ea"/>
                  <a:cs typeface="+mn-cs"/>
                </a:rPr>
                <a:t>System</a:t>
              </a:r>
            </a:p>
          </p:txBody>
        </p:sp>
        <p:sp>
          <p:nvSpPr>
            <p:cNvPr id="61" name="TextBox 60">
              <a:extLst>
                <a:ext uri="{FF2B5EF4-FFF2-40B4-BE49-F238E27FC236}">
                  <a16:creationId xmlns:a16="http://schemas.microsoft.com/office/drawing/2014/main" id="{A9D68A97-2B45-49C9-45EF-6BEF848D7511}"/>
                </a:ext>
              </a:extLst>
            </p:cNvPr>
            <p:cNvSpPr txBox="1"/>
            <p:nvPr/>
          </p:nvSpPr>
          <p:spPr>
            <a:xfrm>
              <a:off x="5077358" y="5432832"/>
              <a:ext cx="2037309" cy="492443"/>
            </a:xfrm>
            <a:prstGeom prst="rect">
              <a:avLst/>
            </a:prstGeom>
            <a:solidFill>
              <a:schemeClr val="bg1"/>
            </a:solidFill>
            <a:ln w="952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Myriad Pro"/>
                  <a:ea typeface="+mn-ea"/>
                  <a:cs typeface="+mn-cs"/>
                </a:rPr>
                <a:t>Programme</a:t>
              </a:r>
              <a:r>
                <a:rPr kumimoji="0" lang="en-US" sz="900" b="0" i="0" u="none" strike="noStrike" kern="1200" cap="none" spc="0" normalizeH="0" baseline="0" noProof="0" dirty="0">
                  <a:ln>
                    <a:noFill/>
                  </a:ln>
                  <a:solidFill>
                    <a:prstClr val="black"/>
                  </a:solidFill>
                  <a:effectLst/>
                  <a:uLnTx/>
                  <a:uFillTx/>
                  <a:latin typeface="Myriad Pro"/>
                  <a:ea typeface="+mn-ea"/>
                  <a:cs typeface="+mn-cs"/>
                </a:rPr>
                <a:t> Management </a:t>
              </a:r>
              <a:br>
                <a:rPr kumimoji="0" lang="en-US" sz="900" b="0" i="0" u="none" strike="noStrike" kern="1200" cap="none" spc="0" normalizeH="0" baseline="0" noProof="0" dirty="0">
                  <a:ln>
                    <a:noFill/>
                  </a:ln>
                  <a:solidFill>
                    <a:prstClr val="black"/>
                  </a:solidFill>
                  <a:effectLst/>
                  <a:uLnTx/>
                  <a:uFillTx/>
                  <a:latin typeface="Myriad Pro"/>
                  <a:ea typeface="+mn-ea"/>
                  <a:cs typeface="+mn-cs"/>
                </a:rPr>
              </a:br>
              <a:r>
                <a:rPr kumimoji="0" lang="en-US" sz="900" b="0" i="0" u="none" strike="noStrike" kern="1200" cap="none" spc="0" normalizeH="0" baseline="0" noProof="0" dirty="0">
                  <a:ln>
                    <a:noFill/>
                  </a:ln>
                  <a:solidFill>
                    <a:prstClr val="black"/>
                  </a:solidFill>
                  <a:effectLst/>
                  <a:uLnTx/>
                  <a:uFillTx/>
                  <a:latin typeface="Myriad Pro"/>
                  <a:ea typeface="+mn-ea"/>
                  <a:cs typeface="+mn-cs"/>
                </a:rPr>
                <a:t>System</a:t>
              </a:r>
            </a:p>
          </p:txBody>
        </p:sp>
        <p:sp>
          <p:nvSpPr>
            <p:cNvPr id="62" name="TextBox 61">
              <a:extLst>
                <a:ext uri="{FF2B5EF4-FFF2-40B4-BE49-F238E27FC236}">
                  <a16:creationId xmlns:a16="http://schemas.microsoft.com/office/drawing/2014/main" id="{6D0E8F94-F7CD-3ED7-5799-49021305C80B}"/>
                </a:ext>
              </a:extLst>
            </p:cNvPr>
            <p:cNvSpPr txBox="1"/>
            <p:nvPr/>
          </p:nvSpPr>
          <p:spPr>
            <a:xfrm>
              <a:off x="7432437" y="5426623"/>
              <a:ext cx="1920894" cy="492443"/>
            </a:xfrm>
            <a:prstGeom prst="rect">
              <a:avLst/>
            </a:prstGeom>
            <a:solidFill>
              <a:schemeClr val="bg1"/>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yriad Pro"/>
                  <a:ea typeface="+mn-ea"/>
                  <a:cs typeface="+mn-cs"/>
                </a:rPr>
                <a:t>Corporate Management </a:t>
              </a:r>
              <a:br>
                <a:rPr kumimoji="0" lang="en-US" sz="900" b="0" i="0" u="none" strike="noStrike" kern="1200" cap="none" spc="0" normalizeH="0" baseline="0" noProof="0" dirty="0">
                  <a:ln>
                    <a:noFill/>
                  </a:ln>
                  <a:solidFill>
                    <a:prstClr val="black"/>
                  </a:solidFill>
                  <a:effectLst/>
                  <a:uLnTx/>
                  <a:uFillTx/>
                  <a:latin typeface="Myriad Pro"/>
                  <a:ea typeface="+mn-ea"/>
                  <a:cs typeface="+mn-cs"/>
                </a:rPr>
              </a:br>
              <a:r>
                <a:rPr kumimoji="0" lang="en-US" sz="900" b="0" i="0" u="none" strike="noStrike" kern="1200" cap="none" spc="0" normalizeH="0" baseline="0" noProof="0" dirty="0">
                  <a:ln>
                    <a:noFill/>
                  </a:ln>
                  <a:solidFill>
                    <a:prstClr val="black"/>
                  </a:solidFill>
                  <a:effectLst/>
                  <a:uLnTx/>
                  <a:uFillTx/>
                  <a:latin typeface="Myriad Pro"/>
                  <a:ea typeface="+mn-ea"/>
                  <a:cs typeface="+mn-cs"/>
                </a:rPr>
                <a:t>System</a:t>
              </a:r>
            </a:p>
          </p:txBody>
        </p:sp>
        <p:cxnSp>
          <p:nvCxnSpPr>
            <p:cNvPr id="63" name="Connector: Elbow 46">
              <a:extLst>
                <a:ext uri="{FF2B5EF4-FFF2-40B4-BE49-F238E27FC236}">
                  <a16:creationId xmlns:a16="http://schemas.microsoft.com/office/drawing/2014/main" id="{44CB5C0B-1FC3-9955-EB86-80F1BF3A2908}"/>
                </a:ext>
              </a:extLst>
            </p:cNvPr>
            <p:cNvCxnSpPr>
              <a:cxnSpLocks/>
              <a:stCxn id="35" idx="2"/>
              <a:endCxn id="60" idx="0"/>
            </p:cNvCxnSpPr>
            <p:nvPr/>
          </p:nvCxnSpPr>
          <p:spPr>
            <a:xfrm rot="5400000">
              <a:off x="1913431" y="4683675"/>
              <a:ext cx="429345" cy="1068969"/>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46">
              <a:extLst>
                <a:ext uri="{FF2B5EF4-FFF2-40B4-BE49-F238E27FC236}">
                  <a16:creationId xmlns:a16="http://schemas.microsoft.com/office/drawing/2014/main" id="{1D749B6A-7472-B152-7B98-67C7A3F5CB67}"/>
                </a:ext>
              </a:extLst>
            </p:cNvPr>
            <p:cNvCxnSpPr>
              <a:cxnSpLocks/>
              <a:stCxn id="37" idx="2"/>
              <a:endCxn id="61" idx="0"/>
            </p:cNvCxnSpPr>
            <p:nvPr/>
          </p:nvCxnSpPr>
          <p:spPr>
            <a:xfrm>
              <a:off x="6096012" y="4910977"/>
              <a:ext cx="0" cy="52185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E5CCDB8-D37E-986F-880B-4647D21E7BAA}"/>
                </a:ext>
              </a:extLst>
            </p:cNvPr>
            <p:cNvSpPr txBox="1"/>
            <p:nvPr/>
          </p:nvSpPr>
          <p:spPr>
            <a:xfrm>
              <a:off x="2662587" y="5432832"/>
              <a:ext cx="1920902" cy="492443"/>
            </a:xfrm>
            <a:prstGeom prst="rect">
              <a:avLst/>
            </a:prstGeom>
            <a:solidFill>
              <a:schemeClr val="bg1"/>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yriad Pro"/>
                  <a:ea typeface="+mn-ea"/>
                  <a:cs typeface="+mn-cs"/>
                </a:rPr>
                <a:t>Knowledge Information </a:t>
              </a:r>
              <a:br>
                <a:rPr kumimoji="0" lang="en-US" sz="900" b="0" i="0" u="none" strike="noStrike" kern="1200" cap="none" spc="0" normalizeH="0" baseline="0" noProof="0" dirty="0">
                  <a:ln>
                    <a:noFill/>
                  </a:ln>
                  <a:solidFill>
                    <a:prstClr val="black"/>
                  </a:solidFill>
                  <a:effectLst/>
                  <a:uLnTx/>
                  <a:uFillTx/>
                  <a:latin typeface="Myriad Pro"/>
                  <a:ea typeface="+mn-ea"/>
                  <a:cs typeface="+mn-cs"/>
                </a:rPr>
              </a:br>
              <a:r>
                <a:rPr kumimoji="0" lang="en-US" sz="900" b="0" i="0" u="none" strike="noStrike" kern="1200" cap="none" spc="0" normalizeH="0" baseline="0" noProof="0" dirty="0">
                  <a:ln>
                    <a:noFill/>
                  </a:ln>
                  <a:solidFill>
                    <a:prstClr val="black"/>
                  </a:solidFill>
                  <a:effectLst/>
                  <a:uLnTx/>
                  <a:uFillTx/>
                  <a:latin typeface="Myriad Pro"/>
                  <a:ea typeface="+mn-ea"/>
                  <a:cs typeface="+mn-cs"/>
                </a:rPr>
                <a:t>System</a:t>
              </a:r>
            </a:p>
          </p:txBody>
        </p:sp>
        <p:cxnSp>
          <p:nvCxnSpPr>
            <p:cNvPr id="74" name="Connector: Elbow 46">
              <a:extLst>
                <a:ext uri="{FF2B5EF4-FFF2-40B4-BE49-F238E27FC236}">
                  <a16:creationId xmlns:a16="http://schemas.microsoft.com/office/drawing/2014/main" id="{F8F2923B-8660-462E-DD23-0A6BB9215D72}"/>
                </a:ext>
              </a:extLst>
            </p:cNvPr>
            <p:cNvCxnSpPr>
              <a:cxnSpLocks/>
              <a:stCxn id="35" idx="2"/>
              <a:endCxn id="72" idx="0"/>
            </p:cNvCxnSpPr>
            <p:nvPr/>
          </p:nvCxnSpPr>
          <p:spPr>
            <a:xfrm rot="16200000" flipH="1">
              <a:off x="2928140" y="4737933"/>
              <a:ext cx="429345" cy="960452"/>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Arrow: Right 83">
            <a:extLst>
              <a:ext uri="{FF2B5EF4-FFF2-40B4-BE49-F238E27FC236}">
                <a16:creationId xmlns:a16="http://schemas.microsoft.com/office/drawing/2014/main" id="{95359D27-273E-3C66-EC20-52DB662E9CA0}"/>
              </a:ext>
            </a:extLst>
          </p:cNvPr>
          <p:cNvSpPr/>
          <p:nvPr/>
        </p:nvSpPr>
        <p:spPr>
          <a:xfrm>
            <a:off x="5475094" y="2879940"/>
            <a:ext cx="378000" cy="624311"/>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yriad Pro"/>
              <a:ea typeface="+mn-ea"/>
              <a:cs typeface="+mn-cs"/>
            </a:endParaRPr>
          </a:p>
        </p:txBody>
      </p:sp>
      <p:sp>
        <p:nvSpPr>
          <p:cNvPr id="85" name="Arrow: Right 84">
            <a:extLst>
              <a:ext uri="{FF2B5EF4-FFF2-40B4-BE49-F238E27FC236}">
                <a16:creationId xmlns:a16="http://schemas.microsoft.com/office/drawing/2014/main" id="{96A32228-7126-A3CC-0FF7-CBEAA8404199}"/>
              </a:ext>
            </a:extLst>
          </p:cNvPr>
          <p:cNvSpPr/>
          <p:nvPr/>
        </p:nvSpPr>
        <p:spPr>
          <a:xfrm flipH="1">
            <a:off x="3222861" y="2908146"/>
            <a:ext cx="378000" cy="624311"/>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2" name="TextBox 1">
            <a:extLst>
              <a:ext uri="{FF2B5EF4-FFF2-40B4-BE49-F238E27FC236}">
                <a16:creationId xmlns:a16="http://schemas.microsoft.com/office/drawing/2014/main" id="{51A1ED09-3702-93FE-7FB6-75F694CEA180}"/>
              </a:ext>
            </a:extLst>
          </p:cNvPr>
          <p:cNvSpPr txBox="1"/>
          <p:nvPr/>
        </p:nvSpPr>
        <p:spPr>
          <a:xfrm>
            <a:off x="7248672" y="4062274"/>
            <a:ext cx="1440671" cy="384721"/>
          </a:xfrm>
          <a:prstGeom prst="rect">
            <a:avLst/>
          </a:prstGeom>
          <a:solidFill>
            <a:schemeClr val="bg1"/>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yriad Pro"/>
                <a:ea typeface="+mn-ea"/>
                <a:cs typeface="+mn-cs"/>
              </a:rPr>
              <a:t>System Operation </a:t>
            </a:r>
            <a:r>
              <a:rPr kumimoji="0" lang="en-US" sz="900" b="0" i="0" u="none" strike="noStrike" kern="1200" cap="none" spc="0" normalizeH="0" baseline="0" noProof="0" dirty="0">
                <a:ln>
                  <a:noFill/>
                </a:ln>
                <a:solidFill>
                  <a:prstClr val="black"/>
                </a:solidFill>
                <a:effectLst/>
                <a:uLnTx/>
                <a:uFillTx/>
                <a:latin typeface="Myriad Pro"/>
                <a:ea typeface="+mn-ea"/>
                <a:cs typeface="+mn-cs"/>
              </a:rPr>
              <a:t>Infrastructure</a:t>
            </a:r>
            <a:endParaRPr kumimoji="0" lang="en-US" sz="1000" b="0" i="0" u="none" strike="noStrike" kern="1200" cap="none" spc="0" normalizeH="0" baseline="0" noProof="0" dirty="0">
              <a:ln>
                <a:noFill/>
              </a:ln>
              <a:solidFill>
                <a:prstClr val="black"/>
              </a:solidFill>
              <a:effectLst/>
              <a:uLnTx/>
              <a:uFillTx/>
              <a:latin typeface="Myriad Pro"/>
              <a:ea typeface="+mn-ea"/>
              <a:cs typeface="+mn-cs"/>
            </a:endParaRPr>
          </a:p>
        </p:txBody>
      </p:sp>
      <p:cxnSp>
        <p:nvCxnSpPr>
          <p:cNvPr id="4" name="Connector: Elbow 46">
            <a:extLst>
              <a:ext uri="{FF2B5EF4-FFF2-40B4-BE49-F238E27FC236}">
                <a16:creationId xmlns:a16="http://schemas.microsoft.com/office/drawing/2014/main" id="{941D7E09-75EA-4FB9-E0EF-574BA4CCBDFF}"/>
              </a:ext>
            </a:extLst>
          </p:cNvPr>
          <p:cNvCxnSpPr>
            <a:cxnSpLocks/>
            <a:stCxn id="38" idx="2"/>
            <a:endCxn id="2" idx="0"/>
          </p:cNvCxnSpPr>
          <p:nvPr/>
        </p:nvCxnSpPr>
        <p:spPr>
          <a:xfrm rot="16200000" flipH="1">
            <a:off x="7378409" y="3471674"/>
            <a:ext cx="295815" cy="885383"/>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46">
            <a:extLst>
              <a:ext uri="{FF2B5EF4-FFF2-40B4-BE49-F238E27FC236}">
                <a16:creationId xmlns:a16="http://schemas.microsoft.com/office/drawing/2014/main" id="{574156CF-B097-E6EB-AF47-9A9DFEE5B877}"/>
              </a:ext>
            </a:extLst>
          </p:cNvPr>
          <p:cNvCxnSpPr>
            <a:cxnSpLocks/>
            <a:stCxn id="38" idx="2"/>
            <a:endCxn id="62" idx="0"/>
          </p:cNvCxnSpPr>
          <p:nvPr/>
        </p:nvCxnSpPr>
        <p:spPr>
          <a:xfrm rot="5400000">
            <a:off x="6537390" y="3523734"/>
            <a:ext cx="303510" cy="788961"/>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right)">
                                      <p:cBhvr>
                                        <p:cTn id="11" dur="500"/>
                                        <p:tgtEl>
                                          <p:spTgt spid="8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C427-176A-4C57-A116-55874E40BE9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4D7D5F90-9926-B967-098F-9DD0EBD986BA}"/>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C2C972FE-DD1A-102F-3E48-B669AF0577AA}"/>
              </a:ext>
            </a:extLst>
          </p:cNvPr>
          <p:cNvSpPr txBox="1"/>
          <p:nvPr/>
        </p:nvSpPr>
        <p:spPr>
          <a:xfrm>
            <a:off x="296200" y="186727"/>
            <a:ext cx="745724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ERP System Implementation: Corporate Service Management System (CSMS)</a:t>
            </a:r>
          </a:p>
        </p:txBody>
      </p:sp>
      <p:sp>
        <p:nvSpPr>
          <p:cNvPr id="5" name="TextBox 4">
            <a:extLst>
              <a:ext uri="{FF2B5EF4-FFF2-40B4-BE49-F238E27FC236}">
                <a16:creationId xmlns:a16="http://schemas.microsoft.com/office/drawing/2014/main" id="{A0A44327-732C-1412-F4F1-2BD63C9D754D}"/>
              </a:ext>
            </a:extLst>
          </p:cNvPr>
          <p:cNvSpPr txBox="1"/>
          <p:nvPr/>
        </p:nvSpPr>
        <p:spPr>
          <a:xfrm>
            <a:off x="566589" y="584882"/>
            <a:ext cx="84699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This initiative centralizes and streamlines core business processes, moving the organization toward data-driven operational efficiency.</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graphicFrame>
        <p:nvGraphicFramePr>
          <p:cNvPr id="2" name="Table 1">
            <a:extLst>
              <a:ext uri="{FF2B5EF4-FFF2-40B4-BE49-F238E27FC236}">
                <a16:creationId xmlns:a16="http://schemas.microsoft.com/office/drawing/2014/main" id="{72607BAE-56BB-CE5B-E107-8CB0FA0A0B5A}"/>
              </a:ext>
            </a:extLst>
          </p:cNvPr>
          <p:cNvGraphicFramePr>
            <a:graphicFrameLocks noGrp="1"/>
          </p:cNvGraphicFramePr>
          <p:nvPr/>
        </p:nvGraphicFramePr>
        <p:xfrm>
          <a:off x="296200" y="1368861"/>
          <a:ext cx="8668288" cy="3147105"/>
        </p:xfrm>
        <a:graphic>
          <a:graphicData uri="http://schemas.openxmlformats.org/drawingml/2006/table">
            <a:tbl>
              <a:tblPr/>
              <a:tblGrid>
                <a:gridCol w="2187568">
                  <a:extLst>
                    <a:ext uri="{9D8B030D-6E8A-4147-A177-3AD203B41FA5}">
                      <a16:colId xmlns:a16="http://schemas.microsoft.com/office/drawing/2014/main" val="361928031"/>
                    </a:ext>
                  </a:extLst>
                </a:gridCol>
                <a:gridCol w="6480720">
                  <a:extLst>
                    <a:ext uri="{9D8B030D-6E8A-4147-A177-3AD203B41FA5}">
                      <a16:colId xmlns:a16="http://schemas.microsoft.com/office/drawing/2014/main" val="2099562959"/>
                    </a:ext>
                  </a:extLst>
                </a:gridCol>
              </a:tblGrid>
              <a:tr h="288149">
                <a:tc>
                  <a:txBody>
                    <a:bodyPr/>
                    <a:lstStyle/>
                    <a:p>
                      <a:pPr>
                        <a:buNone/>
                      </a:pPr>
                      <a:r>
                        <a:rPr lang="en-GB" sz="1600" b="1" dirty="0"/>
                        <a:t>Feature</a:t>
                      </a:r>
                    </a:p>
                  </a:txBody>
                  <a:tcPr marL="72214" marR="72214" marT="36107" marB="36107" anchor="ctr">
                    <a:lnL>
                      <a:noFill/>
                    </a:lnL>
                    <a:lnR>
                      <a:noFill/>
                    </a:lnR>
                    <a:lnT>
                      <a:noFill/>
                    </a:lnT>
                    <a:lnB>
                      <a:noFill/>
                    </a:lnB>
                    <a:solidFill>
                      <a:schemeClr val="bg1">
                        <a:lumMod val="85000"/>
                      </a:schemeClr>
                    </a:solidFill>
                  </a:tcPr>
                </a:tc>
                <a:tc>
                  <a:txBody>
                    <a:bodyPr/>
                    <a:lstStyle/>
                    <a:p>
                      <a:pPr>
                        <a:buNone/>
                      </a:pPr>
                      <a:r>
                        <a:rPr lang="en-GB" sz="1600" b="1" dirty="0"/>
                        <a:t>Benefit</a:t>
                      </a:r>
                    </a:p>
                  </a:txBody>
                  <a:tcPr marL="72214" marR="72214" marT="36107" marB="36107" anchor="ctr">
                    <a:lnL>
                      <a:noFill/>
                    </a:lnL>
                    <a:lnR>
                      <a:noFill/>
                    </a:lnR>
                    <a:lnT>
                      <a:noFill/>
                    </a:lnT>
                    <a:lnB>
                      <a:noFill/>
                    </a:lnB>
                    <a:solidFill>
                      <a:schemeClr val="bg1">
                        <a:lumMod val="85000"/>
                      </a:schemeClr>
                    </a:solidFill>
                  </a:tcPr>
                </a:tc>
                <a:extLst>
                  <a:ext uri="{0D108BD9-81ED-4DB2-BD59-A6C34878D82A}">
                    <a16:rowId xmlns:a16="http://schemas.microsoft.com/office/drawing/2014/main" val="840425210"/>
                  </a:ext>
                </a:extLst>
              </a:tr>
              <a:tr h="658384">
                <a:tc>
                  <a:txBody>
                    <a:bodyPr/>
                    <a:lstStyle/>
                    <a:p>
                      <a:pPr>
                        <a:buNone/>
                      </a:pPr>
                      <a:r>
                        <a:rPr lang="en-GB" sz="1400" b="1" dirty="0"/>
                        <a:t>Centralized Platform</a:t>
                      </a:r>
                      <a:endParaRPr lang="en-GB" sz="1400" dirty="0"/>
                    </a:p>
                  </a:txBody>
                  <a:tcPr marL="72214" marR="72214" marT="36107" marB="36107" anchor="ctr">
                    <a:lnL>
                      <a:noFill/>
                    </a:lnL>
                    <a:lnR>
                      <a:noFill/>
                    </a:lnR>
                    <a:lnT>
                      <a:noFill/>
                    </a:lnT>
                    <a:lnB>
                      <a:noFill/>
                    </a:lnB>
                    <a:noFill/>
                  </a:tcPr>
                </a:tc>
                <a:tc>
                  <a:txBody>
                    <a:bodyPr/>
                    <a:lstStyle/>
                    <a:p>
                      <a:pPr>
                        <a:buNone/>
                      </a:pPr>
                      <a:r>
                        <a:rPr lang="en-US" sz="1400" dirty="0"/>
                        <a:t>Provides a single source of truth for all corporate data, eliminating data silos and improving accuracy.</a:t>
                      </a:r>
                    </a:p>
                  </a:txBody>
                  <a:tcPr marL="72214" marR="72214" marT="36107" marB="36107" anchor="ctr">
                    <a:lnL>
                      <a:noFill/>
                    </a:lnL>
                    <a:lnR>
                      <a:noFill/>
                    </a:lnR>
                    <a:lnT>
                      <a:noFill/>
                    </a:lnT>
                    <a:lnB>
                      <a:noFill/>
                    </a:lnB>
                    <a:noFill/>
                  </a:tcPr>
                </a:tc>
                <a:extLst>
                  <a:ext uri="{0D108BD9-81ED-4DB2-BD59-A6C34878D82A}">
                    <a16:rowId xmlns:a16="http://schemas.microsoft.com/office/drawing/2014/main" val="2829992603"/>
                  </a:ext>
                </a:extLst>
              </a:tr>
              <a:tr h="855899">
                <a:tc>
                  <a:txBody>
                    <a:bodyPr/>
                    <a:lstStyle/>
                    <a:p>
                      <a:pPr>
                        <a:buNone/>
                      </a:pPr>
                      <a:r>
                        <a:rPr lang="en-GB" sz="1400" b="1" dirty="0"/>
                        <a:t>Modular Implementation</a:t>
                      </a:r>
                      <a:endParaRPr lang="en-GB" sz="1400" dirty="0"/>
                    </a:p>
                  </a:txBody>
                  <a:tcPr marL="72214" marR="72214" marT="36107" marB="36107" anchor="ctr">
                    <a:lnL>
                      <a:noFill/>
                    </a:lnL>
                    <a:lnR>
                      <a:noFill/>
                    </a:lnR>
                    <a:lnT>
                      <a:noFill/>
                    </a:lnT>
                    <a:lnB>
                      <a:noFill/>
                    </a:lnB>
                    <a:noFill/>
                  </a:tcPr>
                </a:tc>
                <a:tc>
                  <a:txBody>
                    <a:bodyPr/>
                    <a:lstStyle/>
                    <a:p>
                      <a:pPr>
                        <a:buNone/>
                      </a:pPr>
                      <a:r>
                        <a:rPr lang="en-US" sz="1400" dirty="0"/>
                        <a:t>Initial rollout focusing on </a:t>
                      </a:r>
                      <a:r>
                        <a:rPr lang="en-US" sz="1400" b="1" dirty="0"/>
                        <a:t>Human Resources Information System (HRIS)</a:t>
                      </a:r>
                      <a:r>
                        <a:rPr lang="en-US" sz="1400" dirty="0"/>
                        <a:t>, </a:t>
                      </a:r>
                      <a:r>
                        <a:rPr lang="en-US" sz="1400" b="1" dirty="0"/>
                        <a:t>Finance Accounting System</a:t>
                      </a:r>
                      <a:r>
                        <a:rPr lang="en-US" sz="1400" dirty="0"/>
                        <a:t>, </a:t>
                      </a:r>
                      <a:r>
                        <a:rPr lang="en-US" sz="1400" b="1" dirty="0"/>
                        <a:t>Assets Management</a:t>
                      </a:r>
                      <a:r>
                        <a:rPr lang="en-US" sz="1400" dirty="0"/>
                        <a:t>, and </a:t>
                      </a:r>
                      <a:r>
                        <a:rPr lang="en-US" sz="1400" b="1" dirty="0"/>
                        <a:t>Reporting</a:t>
                      </a:r>
                      <a:r>
                        <a:rPr lang="en-US" sz="1400" dirty="0"/>
                        <a:t>.</a:t>
                      </a:r>
                    </a:p>
                  </a:txBody>
                  <a:tcPr marL="72214" marR="72214" marT="36107" marB="36107" anchor="ctr">
                    <a:lnL>
                      <a:noFill/>
                    </a:lnL>
                    <a:lnR>
                      <a:noFill/>
                    </a:lnR>
                    <a:lnT>
                      <a:noFill/>
                    </a:lnT>
                    <a:lnB>
                      <a:noFill/>
                    </a:lnB>
                    <a:noFill/>
                  </a:tcPr>
                </a:tc>
                <a:extLst>
                  <a:ext uri="{0D108BD9-81ED-4DB2-BD59-A6C34878D82A}">
                    <a16:rowId xmlns:a16="http://schemas.microsoft.com/office/drawing/2014/main" val="1281009244"/>
                  </a:ext>
                </a:extLst>
              </a:tr>
              <a:tr h="658384">
                <a:tc>
                  <a:txBody>
                    <a:bodyPr/>
                    <a:lstStyle/>
                    <a:p>
                      <a:pPr>
                        <a:buNone/>
                      </a:pPr>
                      <a:r>
                        <a:rPr lang="en-GB" sz="1400" b="1"/>
                        <a:t>Improved Efficiency</a:t>
                      </a:r>
                      <a:endParaRPr lang="en-GB" sz="1400"/>
                    </a:p>
                  </a:txBody>
                  <a:tcPr marL="72214" marR="72214" marT="36107" marB="36107" anchor="ctr">
                    <a:lnL>
                      <a:noFill/>
                    </a:lnL>
                    <a:lnR>
                      <a:noFill/>
                    </a:lnR>
                    <a:lnT>
                      <a:noFill/>
                    </a:lnT>
                    <a:lnB>
                      <a:noFill/>
                    </a:lnB>
                    <a:noFill/>
                  </a:tcPr>
                </a:tc>
                <a:tc>
                  <a:txBody>
                    <a:bodyPr/>
                    <a:lstStyle/>
                    <a:p>
                      <a:pPr>
                        <a:buNone/>
                      </a:pPr>
                      <a:r>
                        <a:rPr lang="en-US" sz="1400"/>
                        <a:t>Automation of administrative and financial tasks, leading to better productivity and cost-effectiveness.</a:t>
                      </a:r>
                    </a:p>
                  </a:txBody>
                  <a:tcPr marL="72214" marR="72214" marT="36107" marB="36107" anchor="ctr">
                    <a:lnL>
                      <a:noFill/>
                    </a:lnL>
                    <a:lnR>
                      <a:noFill/>
                    </a:lnR>
                    <a:lnT>
                      <a:noFill/>
                    </a:lnT>
                    <a:lnB>
                      <a:noFill/>
                    </a:lnB>
                    <a:noFill/>
                  </a:tcPr>
                </a:tc>
                <a:extLst>
                  <a:ext uri="{0D108BD9-81ED-4DB2-BD59-A6C34878D82A}">
                    <a16:rowId xmlns:a16="http://schemas.microsoft.com/office/drawing/2014/main" val="1192648949"/>
                  </a:ext>
                </a:extLst>
              </a:tr>
              <a:tr h="658384">
                <a:tc>
                  <a:txBody>
                    <a:bodyPr/>
                    <a:lstStyle/>
                    <a:p>
                      <a:pPr>
                        <a:buNone/>
                      </a:pPr>
                      <a:r>
                        <a:rPr lang="en-GB" sz="1400" b="1"/>
                        <a:t>Enhanced Reporting</a:t>
                      </a:r>
                      <a:endParaRPr lang="en-GB" sz="1400"/>
                    </a:p>
                  </a:txBody>
                  <a:tcPr marL="72214" marR="72214" marT="36107" marB="36107" anchor="ctr">
                    <a:lnL>
                      <a:noFill/>
                    </a:lnL>
                    <a:lnR>
                      <a:noFill/>
                    </a:lnR>
                    <a:lnT>
                      <a:noFill/>
                    </a:lnT>
                    <a:lnB>
                      <a:noFill/>
                    </a:lnB>
                    <a:noFill/>
                  </a:tcPr>
                </a:tc>
                <a:tc>
                  <a:txBody>
                    <a:bodyPr/>
                    <a:lstStyle/>
                    <a:p>
                      <a:pPr>
                        <a:buNone/>
                      </a:pPr>
                      <a:r>
                        <a:rPr lang="en-US" sz="1400" dirty="0"/>
                        <a:t>Enables faster, more transparent, and accountable financial and operational reporting.</a:t>
                      </a:r>
                    </a:p>
                  </a:txBody>
                  <a:tcPr marL="72214" marR="72214" marT="36107" marB="36107" anchor="ctr">
                    <a:lnL>
                      <a:noFill/>
                    </a:lnL>
                    <a:lnR>
                      <a:noFill/>
                    </a:lnR>
                    <a:lnT>
                      <a:noFill/>
                    </a:lnT>
                    <a:lnB>
                      <a:noFill/>
                    </a:lnB>
                    <a:noFill/>
                  </a:tcPr>
                </a:tc>
                <a:extLst>
                  <a:ext uri="{0D108BD9-81ED-4DB2-BD59-A6C34878D82A}">
                    <a16:rowId xmlns:a16="http://schemas.microsoft.com/office/drawing/2014/main" val="4235520189"/>
                  </a:ext>
                </a:extLst>
              </a:tr>
            </a:tbl>
          </a:graphicData>
        </a:graphic>
      </p:graphicFrame>
    </p:spTree>
    <p:extLst>
      <p:ext uri="{BB962C8B-B14F-4D97-AF65-F5344CB8AC3E}">
        <p14:creationId xmlns:p14="http://schemas.microsoft.com/office/powerpoint/2010/main" val="30497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62608-59BF-1A24-24CB-C06A8EB15E11}"/>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69ED63F1-0530-B972-6787-C39CFDF9BB83}"/>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539507B6-3BF1-1ED7-6242-938BB6680F4E}"/>
              </a:ext>
            </a:extLst>
          </p:cNvPr>
          <p:cNvSpPr txBox="1"/>
          <p:nvPr/>
        </p:nvSpPr>
        <p:spPr>
          <a:xfrm>
            <a:off x="0" y="186727"/>
            <a:ext cx="9036496"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Collaborative Workspace Adoption: Microsoft 365 &amp; Google Service</a:t>
            </a:r>
          </a:p>
        </p:txBody>
      </p:sp>
      <p:sp>
        <p:nvSpPr>
          <p:cNvPr id="5" name="TextBox 4">
            <a:extLst>
              <a:ext uri="{FF2B5EF4-FFF2-40B4-BE49-F238E27FC236}">
                <a16:creationId xmlns:a16="http://schemas.microsoft.com/office/drawing/2014/main" id="{959F526C-1D47-CB36-9367-18B0633D91ED}"/>
              </a:ext>
            </a:extLst>
          </p:cNvPr>
          <p:cNvSpPr txBox="1"/>
          <p:nvPr/>
        </p:nvSpPr>
        <p:spPr>
          <a:xfrm>
            <a:off x="566589" y="584882"/>
            <a:ext cx="84699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This initiative centralizes and streamlines core business processes, moving the organization toward data-driven operational efficiency.</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graphicFrame>
        <p:nvGraphicFramePr>
          <p:cNvPr id="3" name="Table 2">
            <a:extLst>
              <a:ext uri="{FF2B5EF4-FFF2-40B4-BE49-F238E27FC236}">
                <a16:creationId xmlns:a16="http://schemas.microsoft.com/office/drawing/2014/main" id="{4FDF10B8-A806-5D83-AD3C-4535F45FDF4E}"/>
              </a:ext>
            </a:extLst>
          </p:cNvPr>
          <p:cNvGraphicFramePr>
            <a:graphicFrameLocks noGrp="1"/>
          </p:cNvGraphicFramePr>
          <p:nvPr/>
        </p:nvGraphicFramePr>
        <p:xfrm>
          <a:off x="287524" y="1306203"/>
          <a:ext cx="8568952" cy="3394076"/>
        </p:xfrm>
        <a:graphic>
          <a:graphicData uri="http://schemas.openxmlformats.org/drawingml/2006/table">
            <a:tbl>
              <a:tblPr/>
              <a:tblGrid>
                <a:gridCol w="2448272">
                  <a:extLst>
                    <a:ext uri="{9D8B030D-6E8A-4147-A177-3AD203B41FA5}">
                      <a16:colId xmlns:a16="http://schemas.microsoft.com/office/drawing/2014/main" val="1399701728"/>
                    </a:ext>
                  </a:extLst>
                </a:gridCol>
                <a:gridCol w="6120680">
                  <a:extLst>
                    <a:ext uri="{9D8B030D-6E8A-4147-A177-3AD203B41FA5}">
                      <a16:colId xmlns:a16="http://schemas.microsoft.com/office/drawing/2014/main" val="776157391"/>
                    </a:ext>
                  </a:extLst>
                </a:gridCol>
              </a:tblGrid>
              <a:tr h="308552">
                <a:tc>
                  <a:txBody>
                    <a:bodyPr/>
                    <a:lstStyle/>
                    <a:p>
                      <a:pPr>
                        <a:buNone/>
                      </a:pPr>
                      <a:r>
                        <a:rPr lang="en-GB" sz="1500" b="1" dirty="0">
                          <a:effectLst/>
                          <a:latin typeface="Google Sans Text"/>
                        </a:rPr>
                        <a:t>Feature</a:t>
                      </a:r>
                      <a:endParaRPr lang="en-GB" sz="1500" dirty="0">
                        <a:effectLst/>
                        <a:latin typeface="Google Sans Text"/>
                      </a:endParaRP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buNone/>
                      </a:pPr>
                      <a:r>
                        <a:rPr lang="en-GB" sz="1500" b="1" dirty="0">
                          <a:effectLst/>
                          <a:latin typeface="Google Sans Text"/>
                        </a:rPr>
                        <a:t>Benefit</a:t>
                      </a:r>
                      <a:endParaRPr lang="en-GB" sz="1500" dirty="0">
                        <a:effectLst/>
                        <a:latin typeface="Google Sans Text"/>
                      </a:endParaRP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3096864"/>
                  </a:ext>
                </a:extLst>
              </a:tr>
              <a:tr h="771381">
                <a:tc>
                  <a:txBody>
                    <a:bodyPr/>
                    <a:lstStyle/>
                    <a:p>
                      <a:pPr>
                        <a:buNone/>
                      </a:pPr>
                      <a:r>
                        <a:rPr lang="en-GB" sz="1500" b="1">
                          <a:effectLst/>
                          <a:latin typeface="Google Sans Text"/>
                        </a:rPr>
                        <a:t>Unified Communication</a:t>
                      </a:r>
                      <a:endParaRPr lang="en-GB" sz="1500">
                        <a:effectLst/>
                        <a:latin typeface="Google Sans Text"/>
                      </a:endParaRP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buNone/>
                      </a:pPr>
                      <a:r>
                        <a:rPr lang="en-US" sz="1500" dirty="0">
                          <a:effectLst/>
                          <a:latin typeface="Google Sans Text"/>
                        </a:rPr>
                        <a:t>Provides professional email, calendar, online storage and collaboration tools for seamless internal and external communication.</a:t>
                      </a: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1386295"/>
                  </a:ext>
                </a:extLst>
              </a:tr>
              <a:tr h="771381">
                <a:tc>
                  <a:txBody>
                    <a:bodyPr/>
                    <a:lstStyle/>
                    <a:p>
                      <a:pPr>
                        <a:buNone/>
                      </a:pPr>
                      <a:r>
                        <a:rPr lang="en-GB" sz="1500" b="1" dirty="0">
                          <a:effectLst/>
                          <a:latin typeface="Google Sans Text"/>
                        </a:rPr>
                        <a:t>Cloud Document Management</a:t>
                      </a:r>
                      <a:endParaRPr lang="en-GB" sz="1500" dirty="0">
                        <a:effectLst/>
                        <a:latin typeface="Google Sans Text"/>
                      </a:endParaRP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buNone/>
                      </a:pPr>
                      <a:r>
                        <a:rPr lang="en-US" sz="1500">
                          <a:effectLst/>
                          <a:latin typeface="Google Sans Text"/>
                        </a:rPr>
                        <a:t>Utilizes </a:t>
                      </a:r>
                      <a:r>
                        <a:rPr lang="en-US" sz="1500" b="1">
                          <a:effectLst/>
                          <a:latin typeface="Google Sans Text"/>
                        </a:rPr>
                        <a:t>SharePoint</a:t>
                      </a:r>
                      <a:r>
                        <a:rPr lang="en-US" sz="1500">
                          <a:effectLst/>
                          <a:latin typeface="Google Sans Text"/>
                        </a:rPr>
                        <a:t> (M365) and </a:t>
                      </a:r>
                      <a:r>
                        <a:rPr lang="en-US" sz="1500" b="1">
                          <a:effectLst/>
                          <a:latin typeface="Google Sans Text"/>
                        </a:rPr>
                        <a:t>Google Drive</a:t>
                      </a:r>
                      <a:r>
                        <a:rPr lang="en-US" sz="1500">
                          <a:effectLst/>
                          <a:latin typeface="Google Sans Text"/>
                        </a:rPr>
                        <a:t> (GW) for secure, version-controlled file storage and collaborative editing.</a:t>
                      </a: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93866228"/>
                  </a:ext>
                </a:extLst>
              </a:tr>
              <a:tr h="771381">
                <a:tc>
                  <a:txBody>
                    <a:bodyPr/>
                    <a:lstStyle/>
                    <a:p>
                      <a:pPr>
                        <a:buNone/>
                      </a:pPr>
                      <a:r>
                        <a:rPr lang="en-GB" sz="1500" b="1">
                          <a:effectLst/>
                          <a:latin typeface="Google Sans Text"/>
                        </a:rPr>
                        <a:t>Cost Efficiency</a:t>
                      </a:r>
                      <a:endParaRPr lang="en-GB" sz="1500">
                        <a:effectLst/>
                        <a:latin typeface="Google Sans Text"/>
                      </a:endParaRP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buNone/>
                      </a:pPr>
                      <a:r>
                        <a:rPr lang="en-US" sz="1500" b="1">
                          <a:effectLst/>
                          <a:latin typeface="Google Sans Text"/>
                        </a:rPr>
                        <a:t>Charity License</a:t>
                      </a:r>
                      <a:r>
                        <a:rPr lang="en-US" sz="1500">
                          <a:effectLst/>
                          <a:latin typeface="Google Sans Text"/>
                        </a:rPr>
                        <a:t> adoption significantly reduces licensing costs while providing access to enterprise-grade tools.</a:t>
                      </a: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8060222"/>
                  </a:ext>
                </a:extLst>
              </a:tr>
              <a:tr h="771381">
                <a:tc>
                  <a:txBody>
                    <a:bodyPr/>
                    <a:lstStyle/>
                    <a:p>
                      <a:pPr>
                        <a:buNone/>
                      </a:pPr>
                      <a:r>
                        <a:rPr lang="en-GB" sz="1500" b="1">
                          <a:effectLst/>
                          <a:latin typeface="Google Sans Text"/>
                        </a:rPr>
                        <a:t>Remote Access &amp; Mobility</a:t>
                      </a:r>
                      <a:endParaRPr lang="en-GB" sz="1500">
                        <a:effectLst/>
                        <a:latin typeface="Google Sans Text"/>
                      </a:endParaRP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buNone/>
                      </a:pPr>
                      <a:r>
                        <a:rPr lang="en-US" sz="1500" dirty="0">
                          <a:effectLst/>
                          <a:latin typeface="Google Sans Text"/>
                        </a:rPr>
                        <a:t>Enables staff to work and access files securely from any location, supporting field operations and hybrid work models.</a:t>
                      </a:r>
                    </a:p>
                  </a:txBody>
                  <a:tcPr marL="77138" marR="77138" marT="38569" marB="3856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8205948"/>
                  </a:ext>
                </a:extLst>
              </a:tr>
            </a:tbl>
          </a:graphicData>
        </a:graphic>
      </p:graphicFrame>
    </p:spTree>
    <p:extLst>
      <p:ext uri="{BB962C8B-B14F-4D97-AF65-F5344CB8AC3E}">
        <p14:creationId xmlns:p14="http://schemas.microsoft.com/office/powerpoint/2010/main" val="313523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22">
            <a:extLst>
              <a:ext uri="{FF2B5EF4-FFF2-40B4-BE49-F238E27FC236}">
                <a16:creationId xmlns:a16="http://schemas.microsoft.com/office/drawing/2014/main" id="{D93A91B6-B3DD-2E66-1FDB-3752D8B7C492}"/>
              </a:ext>
            </a:extLst>
          </p:cNvPr>
          <p:cNvCxnSpPr>
            <a:cxnSpLocks/>
          </p:cNvCxnSpPr>
          <p:nvPr/>
        </p:nvCxnSpPr>
        <p:spPr>
          <a:xfrm rot="5400000">
            <a:off x="3003544" y="1366243"/>
            <a:ext cx="142112" cy="201553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86">
            <a:extLst>
              <a:ext uri="{FF2B5EF4-FFF2-40B4-BE49-F238E27FC236}">
                <a16:creationId xmlns:a16="http://schemas.microsoft.com/office/drawing/2014/main" id="{DE8C2AEB-0797-3502-3423-D1B21751AD55}"/>
              </a:ext>
            </a:extLst>
          </p:cNvPr>
          <p:cNvCxnSpPr>
            <a:cxnSpLocks/>
          </p:cNvCxnSpPr>
          <p:nvPr/>
        </p:nvCxnSpPr>
        <p:spPr>
          <a:xfrm rot="16200000" flipH="1">
            <a:off x="5224573" y="1209795"/>
            <a:ext cx="143454" cy="232977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37587A43-8A27-103D-0DD1-52B0FDDE30F0}"/>
              </a:ext>
            </a:extLst>
          </p:cNvPr>
          <p:cNvSpPr/>
          <p:nvPr/>
        </p:nvSpPr>
        <p:spPr>
          <a:xfrm>
            <a:off x="560289" y="3256555"/>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Staffs</a:t>
            </a:r>
          </a:p>
        </p:txBody>
      </p:sp>
      <p:sp>
        <p:nvSpPr>
          <p:cNvPr id="174" name="Rectangle 173">
            <a:extLst>
              <a:ext uri="{FF2B5EF4-FFF2-40B4-BE49-F238E27FC236}">
                <a16:creationId xmlns:a16="http://schemas.microsoft.com/office/drawing/2014/main" id="{C35E2CB7-C286-1221-70E6-4F7C0754D01D}"/>
              </a:ext>
            </a:extLst>
          </p:cNvPr>
          <p:cNvSpPr/>
          <p:nvPr/>
        </p:nvSpPr>
        <p:spPr>
          <a:xfrm>
            <a:off x="3706911" y="1633309"/>
            <a:ext cx="838150" cy="228587"/>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Director</a:t>
            </a:r>
          </a:p>
        </p:txBody>
      </p:sp>
      <p:sp>
        <p:nvSpPr>
          <p:cNvPr id="175" name="Rectangle 174">
            <a:extLst>
              <a:ext uri="{FF2B5EF4-FFF2-40B4-BE49-F238E27FC236}">
                <a16:creationId xmlns:a16="http://schemas.microsoft.com/office/drawing/2014/main" id="{704D06D9-2339-A9F0-441F-47984431FDF6}"/>
              </a:ext>
            </a:extLst>
          </p:cNvPr>
          <p:cNvSpPr/>
          <p:nvPr/>
        </p:nvSpPr>
        <p:spPr>
          <a:xfrm>
            <a:off x="2597560" y="1633309"/>
            <a:ext cx="838150" cy="228587"/>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Technical Advisory Board</a:t>
            </a:r>
          </a:p>
        </p:txBody>
      </p:sp>
      <p:sp>
        <p:nvSpPr>
          <p:cNvPr id="180" name="Rectangle 179">
            <a:extLst>
              <a:ext uri="{FF2B5EF4-FFF2-40B4-BE49-F238E27FC236}">
                <a16:creationId xmlns:a16="http://schemas.microsoft.com/office/drawing/2014/main" id="{525AC0ED-363C-5D54-444E-0831C2EAEFE8}"/>
              </a:ext>
            </a:extLst>
          </p:cNvPr>
          <p:cNvSpPr/>
          <p:nvPr/>
        </p:nvSpPr>
        <p:spPr>
          <a:xfrm>
            <a:off x="3675769" y="674913"/>
            <a:ext cx="896231" cy="54543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RUPS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Annual General Meeting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(Board of Patrons)</a:t>
            </a:r>
          </a:p>
        </p:txBody>
      </p:sp>
      <p:cxnSp>
        <p:nvCxnSpPr>
          <p:cNvPr id="182" name="Straight Connector 181">
            <a:extLst>
              <a:ext uri="{FF2B5EF4-FFF2-40B4-BE49-F238E27FC236}">
                <a16:creationId xmlns:a16="http://schemas.microsoft.com/office/drawing/2014/main" id="{66386D56-3D1F-7BF1-BAC7-8D775D21B4E5}"/>
              </a:ext>
            </a:extLst>
          </p:cNvPr>
          <p:cNvCxnSpPr>
            <a:cxnSpLocks/>
            <a:stCxn id="180" idx="2"/>
            <a:endCxn id="188" idx="0"/>
          </p:cNvCxnSpPr>
          <p:nvPr/>
        </p:nvCxnSpPr>
        <p:spPr>
          <a:xfrm>
            <a:off x="4123885" y="1220348"/>
            <a:ext cx="2101" cy="92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22">
            <a:extLst>
              <a:ext uri="{FF2B5EF4-FFF2-40B4-BE49-F238E27FC236}">
                <a16:creationId xmlns:a16="http://schemas.microsoft.com/office/drawing/2014/main" id="{7212BFB3-BE90-1BB3-D00C-514058245E23}"/>
              </a:ext>
            </a:extLst>
          </p:cNvPr>
          <p:cNvCxnSpPr>
            <a:cxnSpLocks/>
            <a:stCxn id="174" idx="1"/>
            <a:endCxn id="175" idx="3"/>
          </p:cNvCxnSpPr>
          <p:nvPr/>
        </p:nvCxnSpPr>
        <p:spPr>
          <a:xfrm flipH="1" flipV="1">
            <a:off x="3435709" y="1747602"/>
            <a:ext cx="271202" cy="1"/>
          </a:xfrm>
          <a:prstGeom prst="straightConnector1">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8" name="Rectangle 187">
            <a:extLst>
              <a:ext uri="{FF2B5EF4-FFF2-40B4-BE49-F238E27FC236}">
                <a16:creationId xmlns:a16="http://schemas.microsoft.com/office/drawing/2014/main" id="{6C1552A8-9B8C-EC14-A2DD-1506D29F71FF}"/>
              </a:ext>
            </a:extLst>
          </p:cNvPr>
          <p:cNvSpPr/>
          <p:nvPr/>
        </p:nvSpPr>
        <p:spPr>
          <a:xfrm>
            <a:off x="3706911" y="1312473"/>
            <a:ext cx="838150" cy="228587"/>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Commissioner</a:t>
            </a:r>
          </a:p>
        </p:txBody>
      </p:sp>
      <p:cxnSp>
        <p:nvCxnSpPr>
          <p:cNvPr id="189" name="Straight Connector 188">
            <a:extLst>
              <a:ext uri="{FF2B5EF4-FFF2-40B4-BE49-F238E27FC236}">
                <a16:creationId xmlns:a16="http://schemas.microsoft.com/office/drawing/2014/main" id="{68703588-7A07-1A32-1BD8-494499FA080D}"/>
              </a:ext>
            </a:extLst>
          </p:cNvPr>
          <p:cNvCxnSpPr>
            <a:cxnSpLocks/>
            <a:stCxn id="174" idx="0"/>
            <a:endCxn id="188" idx="2"/>
          </p:cNvCxnSpPr>
          <p:nvPr/>
        </p:nvCxnSpPr>
        <p:spPr>
          <a:xfrm flipV="1">
            <a:off x="4125986" y="1541060"/>
            <a:ext cx="0" cy="9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06A28C7D-5DED-ADA8-5F87-C79F696D62FD}"/>
              </a:ext>
            </a:extLst>
          </p:cNvPr>
          <p:cNvSpPr/>
          <p:nvPr/>
        </p:nvSpPr>
        <p:spPr>
          <a:xfrm>
            <a:off x="459004" y="2601624"/>
            <a:ext cx="761954"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Planning and Knowledge Management</a:t>
            </a:r>
          </a:p>
        </p:txBody>
      </p:sp>
      <p:cxnSp>
        <p:nvCxnSpPr>
          <p:cNvPr id="194" name="Straight Connector 22">
            <a:extLst>
              <a:ext uri="{FF2B5EF4-FFF2-40B4-BE49-F238E27FC236}">
                <a16:creationId xmlns:a16="http://schemas.microsoft.com/office/drawing/2014/main" id="{F0A871D9-6B65-7BA2-BEE1-4F522CCC4E3A}"/>
              </a:ext>
            </a:extLst>
          </p:cNvPr>
          <p:cNvCxnSpPr>
            <a:cxnSpLocks/>
          </p:cNvCxnSpPr>
          <p:nvPr/>
        </p:nvCxnSpPr>
        <p:spPr>
          <a:xfrm rot="5400000">
            <a:off x="1782434" y="2338999"/>
            <a:ext cx="189857" cy="38097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22">
            <a:extLst>
              <a:ext uri="{FF2B5EF4-FFF2-40B4-BE49-F238E27FC236}">
                <a16:creationId xmlns:a16="http://schemas.microsoft.com/office/drawing/2014/main" id="{323CDC98-5A4F-2DBA-9507-37E49590E591}"/>
              </a:ext>
            </a:extLst>
          </p:cNvPr>
          <p:cNvCxnSpPr>
            <a:cxnSpLocks/>
          </p:cNvCxnSpPr>
          <p:nvPr/>
        </p:nvCxnSpPr>
        <p:spPr>
          <a:xfrm rot="5400000">
            <a:off x="1336691" y="1891533"/>
            <a:ext cx="189857" cy="127042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45D2A2D3-B47A-11E2-1C27-E54B849B972E}"/>
              </a:ext>
            </a:extLst>
          </p:cNvPr>
          <p:cNvSpPr/>
          <p:nvPr/>
        </p:nvSpPr>
        <p:spPr>
          <a:xfrm>
            <a:off x="486383" y="2879275"/>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200" name="Straight Connector 22">
            <a:extLst>
              <a:ext uri="{FF2B5EF4-FFF2-40B4-BE49-F238E27FC236}">
                <a16:creationId xmlns:a16="http://schemas.microsoft.com/office/drawing/2014/main" id="{F21B4424-0F88-D237-1982-8DF8EC658CED}"/>
              </a:ext>
            </a:extLst>
          </p:cNvPr>
          <p:cNvCxnSpPr>
            <a:cxnSpLocks/>
            <a:endCxn id="172" idx="1"/>
          </p:cNvCxnSpPr>
          <p:nvPr/>
        </p:nvCxnSpPr>
        <p:spPr>
          <a:xfrm rot="16200000" flipH="1">
            <a:off x="345896" y="3194553"/>
            <a:ext cx="391178" cy="3760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2">
            <a:extLst>
              <a:ext uri="{FF2B5EF4-FFF2-40B4-BE49-F238E27FC236}">
                <a16:creationId xmlns:a16="http://schemas.microsoft.com/office/drawing/2014/main" id="{06876763-168F-A2E7-8DB0-2A07F86B918E}"/>
              </a:ext>
            </a:extLst>
          </p:cNvPr>
          <p:cNvCxnSpPr>
            <a:cxnSpLocks/>
          </p:cNvCxnSpPr>
          <p:nvPr/>
        </p:nvCxnSpPr>
        <p:spPr>
          <a:xfrm rot="16200000" flipH="1">
            <a:off x="2223251" y="2286596"/>
            <a:ext cx="189857" cy="49663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2">
            <a:extLst>
              <a:ext uri="{FF2B5EF4-FFF2-40B4-BE49-F238E27FC236}">
                <a16:creationId xmlns:a16="http://schemas.microsoft.com/office/drawing/2014/main" id="{62C0A4DE-BCF7-727D-EE6C-FB32658EB857}"/>
              </a:ext>
            </a:extLst>
          </p:cNvPr>
          <p:cNvCxnSpPr>
            <a:cxnSpLocks/>
          </p:cNvCxnSpPr>
          <p:nvPr/>
        </p:nvCxnSpPr>
        <p:spPr>
          <a:xfrm rot="16200000" flipH="1">
            <a:off x="2665209" y="1843093"/>
            <a:ext cx="189856" cy="138457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2">
            <a:extLst>
              <a:ext uri="{FF2B5EF4-FFF2-40B4-BE49-F238E27FC236}">
                <a16:creationId xmlns:a16="http://schemas.microsoft.com/office/drawing/2014/main" id="{B3BED3BD-5CF1-7E8A-EC22-6069D44D3645}"/>
              </a:ext>
            </a:extLst>
          </p:cNvPr>
          <p:cNvCxnSpPr>
            <a:cxnSpLocks/>
            <a:stCxn id="180" idx="1"/>
            <a:endCxn id="175" idx="0"/>
          </p:cNvCxnSpPr>
          <p:nvPr/>
        </p:nvCxnSpPr>
        <p:spPr>
          <a:xfrm rot="10800000" flipV="1">
            <a:off x="3016635" y="947631"/>
            <a:ext cx="659134" cy="685678"/>
          </a:xfrm>
          <a:prstGeom prst="bentConnector2">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EFCEE62-624E-DA75-5C43-99DA965DF51C}"/>
              </a:ext>
            </a:extLst>
          </p:cNvPr>
          <p:cNvSpPr/>
          <p:nvPr/>
        </p:nvSpPr>
        <p:spPr>
          <a:xfrm>
            <a:off x="3202337" y="3260203"/>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Staffs</a:t>
            </a:r>
          </a:p>
        </p:txBody>
      </p:sp>
      <p:sp>
        <p:nvSpPr>
          <p:cNvPr id="8" name="Rectangle 7">
            <a:extLst>
              <a:ext uri="{FF2B5EF4-FFF2-40B4-BE49-F238E27FC236}">
                <a16:creationId xmlns:a16="http://schemas.microsoft.com/office/drawing/2014/main" id="{99DAFA54-9598-6205-D632-AA18980B392B}"/>
              </a:ext>
            </a:extLst>
          </p:cNvPr>
          <p:cNvSpPr/>
          <p:nvPr/>
        </p:nvSpPr>
        <p:spPr>
          <a:xfrm>
            <a:off x="3114669" y="2620100"/>
            <a:ext cx="761954"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Corporate Communication</a:t>
            </a:r>
            <a:endParaRPr kumimoji="0" lang="en-US" sz="593" b="1"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9" name="Oval 8">
            <a:extLst>
              <a:ext uri="{FF2B5EF4-FFF2-40B4-BE49-F238E27FC236}">
                <a16:creationId xmlns:a16="http://schemas.microsoft.com/office/drawing/2014/main" id="{D9E2A724-99CC-02DA-2A18-107846B8DBB9}"/>
              </a:ext>
            </a:extLst>
          </p:cNvPr>
          <p:cNvSpPr/>
          <p:nvPr/>
        </p:nvSpPr>
        <p:spPr>
          <a:xfrm>
            <a:off x="3141381" y="2879275"/>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10" name="Straight Connector 22">
            <a:extLst>
              <a:ext uri="{FF2B5EF4-FFF2-40B4-BE49-F238E27FC236}">
                <a16:creationId xmlns:a16="http://schemas.microsoft.com/office/drawing/2014/main" id="{3B26AE40-C640-3B11-7914-E9FEB61D1832}"/>
              </a:ext>
            </a:extLst>
          </p:cNvPr>
          <p:cNvCxnSpPr>
            <a:cxnSpLocks/>
            <a:endCxn id="7" idx="1"/>
          </p:cNvCxnSpPr>
          <p:nvPr/>
        </p:nvCxnSpPr>
        <p:spPr>
          <a:xfrm rot="16200000" flipH="1">
            <a:off x="2996507" y="3206764"/>
            <a:ext cx="371466" cy="4019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BCBBE25-9D24-CED3-01A9-36B0639961BD}"/>
              </a:ext>
            </a:extLst>
          </p:cNvPr>
          <p:cNvSpPr/>
          <p:nvPr/>
        </p:nvSpPr>
        <p:spPr>
          <a:xfrm>
            <a:off x="2314398" y="3271266"/>
            <a:ext cx="655281" cy="30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Staffs</a:t>
            </a:r>
            <a:endParaRPr kumimoji="0" lang="en-US" sz="593"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15" name="Rectangle 14">
            <a:extLst>
              <a:ext uri="{FF2B5EF4-FFF2-40B4-BE49-F238E27FC236}">
                <a16:creationId xmlns:a16="http://schemas.microsoft.com/office/drawing/2014/main" id="{27A53720-F8D3-0FDE-6C9C-35042EF75A0C}"/>
              </a:ext>
            </a:extLst>
          </p:cNvPr>
          <p:cNvSpPr/>
          <p:nvPr/>
        </p:nvSpPr>
        <p:spPr>
          <a:xfrm>
            <a:off x="2226730" y="2596726"/>
            <a:ext cx="761954"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Finance and Procurement</a:t>
            </a:r>
            <a:endParaRPr kumimoji="0" lang="en-US" sz="593" b="1"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16" name="Oval 15">
            <a:extLst>
              <a:ext uri="{FF2B5EF4-FFF2-40B4-BE49-F238E27FC236}">
                <a16:creationId xmlns:a16="http://schemas.microsoft.com/office/drawing/2014/main" id="{18FBDCA0-CB02-95FB-7542-8A5E656D2E0A}"/>
              </a:ext>
            </a:extLst>
          </p:cNvPr>
          <p:cNvSpPr/>
          <p:nvPr/>
        </p:nvSpPr>
        <p:spPr>
          <a:xfrm>
            <a:off x="2253442" y="2879275"/>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17" name="Straight Connector 22">
            <a:extLst>
              <a:ext uri="{FF2B5EF4-FFF2-40B4-BE49-F238E27FC236}">
                <a16:creationId xmlns:a16="http://schemas.microsoft.com/office/drawing/2014/main" id="{CEE09B2E-3AA5-F09D-2ABA-DCB86247A05B}"/>
              </a:ext>
            </a:extLst>
          </p:cNvPr>
          <p:cNvCxnSpPr>
            <a:cxnSpLocks/>
            <a:endCxn id="14" idx="1"/>
          </p:cNvCxnSpPr>
          <p:nvPr/>
        </p:nvCxnSpPr>
        <p:spPr>
          <a:xfrm rot="16200000" flipH="1">
            <a:off x="2078930" y="3187236"/>
            <a:ext cx="404935" cy="6600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8C79809-D60B-D61A-5F93-84D58E02A191}"/>
              </a:ext>
            </a:extLst>
          </p:cNvPr>
          <p:cNvSpPr/>
          <p:nvPr/>
        </p:nvSpPr>
        <p:spPr>
          <a:xfrm>
            <a:off x="1377540" y="2611798"/>
            <a:ext cx="761954"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Human Capital and Corporate Services</a:t>
            </a:r>
            <a:endParaRPr kumimoji="0" lang="en-US" sz="593" b="1"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 name="Rectangle 1">
            <a:extLst>
              <a:ext uri="{FF2B5EF4-FFF2-40B4-BE49-F238E27FC236}">
                <a16:creationId xmlns:a16="http://schemas.microsoft.com/office/drawing/2014/main" id="{EFF972A2-8A1D-D09C-F762-AC9983D0C6B0}"/>
              </a:ext>
            </a:extLst>
          </p:cNvPr>
          <p:cNvSpPr/>
          <p:nvPr/>
        </p:nvSpPr>
        <p:spPr>
          <a:xfrm>
            <a:off x="1457514" y="3269362"/>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93" dirty="0">
                <a:solidFill>
                  <a:prstClr val="white"/>
                </a:solidFill>
                <a:latin typeface="Abadi Extra Light" panose="020B0204020104020204" pitchFamily="34" charset="0"/>
              </a:rPr>
              <a:t>Staffs</a:t>
            </a:r>
            <a:endPar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4" name="Oval 3">
            <a:extLst>
              <a:ext uri="{FF2B5EF4-FFF2-40B4-BE49-F238E27FC236}">
                <a16:creationId xmlns:a16="http://schemas.microsoft.com/office/drawing/2014/main" id="{22F6340F-999A-A3BA-A900-40B3AB42C778}"/>
              </a:ext>
            </a:extLst>
          </p:cNvPr>
          <p:cNvSpPr/>
          <p:nvPr/>
        </p:nvSpPr>
        <p:spPr>
          <a:xfrm>
            <a:off x="1370270" y="2879275"/>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5" name="Straight Connector 22">
            <a:extLst>
              <a:ext uri="{FF2B5EF4-FFF2-40B4-BE49-F238E27FC236}">
                <a16:creationId xmlns:a16="http://schemas.microsoft.com/office/drawing/2014/main" id="{D0F79CDE-79FD-D50A-80C2-5E4EC57D6E16}"/>
              </a:ext>
            </a:extLst>
          </p:cNvPr>
          <p:cNvCxnSpPr>
            <a:cxnSpLocks/>
          </p:cNvCxnSpPr>
          <p:nvPr/>
        </p:nvCxnSpPr>
        <p:spPr>
          <a:xfrm rot="16200000" flipH="1">
            <a:off x="1251184" y="3193086"/>
            <a:ext cx="374956" cy="5676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A85B66B-5EFE-7A25-26AA-FB54771A57E5}"/>
              </a:ext>
            </a:extLst>
          </p:cNvPr>
          <p:cNvSpPr/>
          <p:nvPr/>
        </p:nvSpPr>
        <p:spPr>
          <a:xfrm>
            <a:off x="2607084" y="1312473"/>
            <a:ext cx="838150" cy="228587"/>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Board of Management</a:t>
            </a:r>
          </a:p>
        </p:txBody>
      </p:sp>
      <p:sp>
        <p:nvSpPr>
          <p:cNvPr id="20" name="Title 1">
            <a:extLst>
              <a:ext uri="{FF2B5EF4-FFF2-40B4-BE49-F238E27FC236}">
                <a16:creationId xmlns:a16="http://schemas.microsoft.com/office/drawing/2014/main" id="{2EB8A8B9-EB92-EA74-F79F-E8E23420ABA1}"/>
              </a:ext>
            </a:extLst>
          </p:cNvPr>
          <p:cNvSpPr txBox="1">
            <a:spLocks/>
          </p:cNvSpPr>
          <p:nvPr/>
        </p:nvSpPr>
        <p:spPr>
          <a:xfrm>
            <a:off x="467544" y="226434"/>
            <a:ext cx="7704856" cy="473108"/>
          </a:xfrm>
          <a:prstGeom prst="rect">
            <a:avLst/>
          </a:prstGeom>
        </p:spPr>
        <p:txBody>
          <a:bodyPr vert="horz">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pitchFamily="34" charset="0"/>
                <a:ea typeface="Cambria" panose="02040503050406030204" pitchFamily="18" charset="0"/>
                <a:cs typeface="Calibri" panose="020F0502020204030204" pitchFamily="34" charset="0"/>
              </a:rPr>
              <a:t>PT REKI ORGANOGRAM</a:t>
            </a:r>
          </a:p>
        </p:txBody>
      </p:sp>
      <p:sp>
        <p:nvSpPr>
          <p:cNvPr id="39" name="Rectangle 38">
            <a:extLst>
              <a:ext uri="{FF2B5EF4-FFF2-40B4-BE49-F238E27FC236}">
                <a16:creationId xmlns:a16="http://schemas.microsoft.com/office/drawing/2014/main" id="{F2EB063F-1755-2A08-7F08-C20C5417E1C9}"/>
              </a:ext>
            </a:extLst>
          </p:cNvPr>
          <p:cNvSpPr/>
          <p:nvPr/>
        </p:nvSpPr>
        <p:spPr>
          <a:xfrm>
            <a:off x="4291451" y="3260203"/>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93" dirty="0">
                <a:solidFill>
                  <a:prstClr val="white"/>
                </a:solidFill>
                <a:latin typeface="Abadi Extra Light" panose="020B0204020104020204" pitchFamily="34" charset="0"/>
              </a:rPr>
              <a:t>Staffs</a:t>
            </a:r>
            <a:endPar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45" name="Rectangle 44">
            <a:extLst>
              <a:ext uri="{FF2B5EF4-FFF2-40B4-BE49-F238E27FC236}">
                <a16:creationId xmlns:a16="http://schemas.microsoft.com/office/drawing/2014/main" id="{8ECCE30E-A978-DE79-9939-F78D5E4686CA}"/>
              </a:ext>
            </a:extLst>
          </p:cNvPr>
          <p:cNvSpPr/>
          <p:nvPr/>
        </p:nvSpPr>
        <p:spPr>
          <a:xfrm>
            <a:off x="8027031" y="3240353"/>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93" dirty="0">
                <a:solidFill>
                  <a:prstClr val="white"/>
                </a:solidFill>
                <a:latin typeface="Abadi Extra Light" panose="020B0204020104020204" pitchFamily="34" charset="0"/>
              </a:rPr>
              <a:t>Staffs</a:t>
            </a:r>
            <a:endPar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46" name="Rectangle 45">
            <a:extLst>
              <a:ext uri="{FF2B5EF4-FFF2-40B4-BE49-F238E27FC236}">
                <a16:creationId xmlns:a16="http://schemas.microsoft.com/office/drawing/2014/main" id="{E97EE3C1-9AA5-D111-124A-2CFCE994D227}"/>
              </a:ext>
            </a:extLst>
          </p:cNvPr>
          <p:cNvSpPr/>
          <p:nvPr/>
        </p:nvSpPr>
        <p:spPr>
          <a:xfrm>
            <a:off x="7923040" y="2605012"/>
            <a:ext cx="761955"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Corporate and Community Business</a:t>
            </a:r>
            <a:endParaRPr kumimoji="0" lang="en-US" sz="593" b="1"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47" name="Rectangle 46">
            <a:extLst>
              <a:ext uri="{FF2B5EF4-FFF2-40B4-BE49-F238E27FC236}">
                <a16:creationId xmlns:a16="http://schemas.microsoft.com/office/drawing/2014/main" id="{983C151A-E02D-D4DC-6106-7434A8A2CDA7}"/>
              </a:ext>
            </a:extLst>
          </p:cNvPr>
          <p:cNvSpPr/>
          <p:nvPr/>
        </p:nvSpPr>
        <p:spPr>
          <a:xfrm>
            <a:off x="4197014" y="2611797"/>
            <a:ext cx="761955"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Forest Restoration and Monitoring</a:t>
            </a:r>
          </a:p>
        </p:txBody>
      </p:sp>
      <p:sp>
        <p:nvSpPr>
          <p:cNvPr id="50" name="Oval 49">
            <a:extLst>
              <a:ext uri="{FF2B5EF4-FFF2-40B4-BE49-F238E27FC236}">
                <a16:creationId xmlns:a16="http://schemas.microsoft.com/office/drawing/2014/main" id="{AAC12BEA-572E-31AE-432D-E327A76EE821}"/>
              </a:ext>
            </a:extLst>
          </p:cNvPr>
          <p:cNvSpPr/>
          <p:nvPr/>
        </p:nvSpPr>
        <p:spPr>
          <a:xfrm>
            <a:off x="4194738" y="2879274"/>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51" name="Straight Connector 22">
            <a:extLst>
              <a:ext uri="{FF2B5EF4-FFF2-40B4-BE49-F238E27FC236}">
                <a16:creationId xmlns:a16="http://schemas.microsoft.com/office/drawing/2014/main" id="{E39F4475-6FCF-5A18-73C2-A6BD507FCC52}"/>
              </a:ext>
            </a:extLst>
          </p:cNvPr>
          <p:cNvCxnSpPr>
            <a:cxnSpLocks/>
            <a:endCxn id="39" idx="1"/>
          </p:cNvCxnSpPr>
          <p:nvPr/>
        </p:nvCxnSpPr>
        <p:spPr>
          <a:xfrm rot="16200000" flipH="1">
            <a:off x="4078570" y="3199712"/>
            <a:ext cx="389171" cy="3659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A10E86DA-74C1-B64B-E21F-B4D999F58150}"/>
              </a:ext>
            </a:extLst>
          </p:cNvPr>
          <p:cNvSpPr/>
          <p:nvPr/>
        </p:nvSpPr>
        <p:spPr>
          <a:xfrm>
            <a:off x="7939819" y="2879274"/>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54" name="Straight Connector 22">
            <a:extLst>
              <a:ext uri="{FF2B5EF4-FFF2-40B4-BE49-F238E27FC236}">
                <a16:creationId xmlns:a16="http://schemas.microsoft.com/office/drawing/2014/main" id="{39539F39-BB51-3236-AB0E-EE4BD43C1605}"/>
              </a:ext>
            </a:extLst>
          </p:cNvPr>
          <p:cNvCxnSpPr>
            <a:cxnSpLocks/>
            <a:endCxn id="45" idx="1"/>
          </p:cNvCxnSpPr>
          <p:nvPr/>
        </p:nvCxnSpPr>
        <p:spPr>
          <a:xfrm rot="16200000" flipH="1">
            <a:off x="7798764" y="3164476"/>
            <a:ext cx="369323" cy="8721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3D3B09E3-5A25-FFD9-52F4-2D4AE8656BE3}"/>
              </a:ext>
            </a:extLst>
          </p:cNvPr>
          <p:cNvSpPr/>
          <p:nvPr/>
        </p:nvSpPr>
        <p:spPr>
          <a:xfrm>
            <a:off x="7124253" y="3253155"/>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93" dirty="0">
                <a:solidFill>
                  <a:prstClr val="white"/>
                </a:solidFill>
                <a:latin typeface="Abadi Extra Light" panose="020B0204020104020204" pitchFamily="34" charset="0"/>
              </a:rPr>
              <a:t>Staffs</a:t>
            </a:r>
            <a:endPar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58" name="Rectangle 57">
            <a:extLst>
              <a:ext uri="{FF2B5EF4-FFF2-40B4-BE49-F238E27FC236}">
                <a16:creationId xmlns:a16="http://schemas.microsoft.com/office/drawing/2014/main" id="{681E5D00-3886-AAB2-B45D-F3341901913C}"/>
              </a:ext>
            </a:extLst>
          </p:cNvPr>
          <p:cNvSpPr/>
          <p:nvPr/>
        </p:nvSpPr>
        <p:spPr>
          <a:xfrm>
            <a:off x="6995660" y="2623074"/>
            <a:ext cx="761955"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Community Livelihood Development</a:t>
            </a:r>
            <a:endParaRPr kumimoji="0" lang="en-US" sz="593" b="1"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59" name="Oval 58">
            <a:extLst>
              <a:ext uri="{FF2B5EF4-FFF2-40B4-BE49-F238E27FC236}">
                <a16:creationId xmlns:a16="http://schemas.microsoft.com/office/drawing/2014/main" id="{0B82DE52-F6A0-77A7-1341-0E28691C0DBC}"/>
              </a:ext>
            </a:extLst>
          </p:cNvPr>
          <p:cNvSpPr/>
          <p:nvPr/>
        </p:nvSpPr>
        <p:spPr>
          <a:xfrm>
            <a:off x="7020516" y="2879274"/>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60" name="Straight Connector 22">
            <a:extLst>
              <a:ext uri="{FF2B5EF4-FFF2-40B4-BE49-F238E27FC236}">
                <a16:creationId xmlns:a16="http://schemas.microsoft.com/office/drawing/2014/main" id="{A3ED8FF2-08F5-A5C1-EB2E-B9B7D66E500D}"/>
              </a:ext>
            </a:extLst>
          </p:cNvPr>
          <p:cNvCxnSpPr>
            <a:cxnSpLocks/>
            <a:endCxn id="57" idx="1"/>
          </p:cNvCxnSpPr>
          <p:nvPr/>
        </p:nvCxnSpPr>
        <p:spPr>
          <a:xfrm rot="16200000" flipH="1">
            <a:off x="6923489" y="3204781"/>
            <a:ext cx="358749" cy="4277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455116A2-BEDF-0951-DB15-7847B1FB7532}"/>
              </a:ext>
            </a:extLst>
          </p:cNvPr>
          <p:cNvSpPr/>
          <p:nvPr/>
        </p:nvSpPr>
        <p:spPr>
          <a:xfrm>
            <a:off x="6042111" y="2623075"/>
            <a:ext cx="808637"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Forest Protection</a:t>
            </a:r>
          </a:p>
        </p:txBody>
      </p:sp>
      <p:sp>
        <p:nvSpPr>
          <p:cNvPr id="130" name="Oval 129">
            <a:extLst>
              <a:ext uri="{FF2B5EF4-FFF2-40B4-BE49-F238E27FC236}">
                <a16:creationId xmlns:a16="http://schemas.microsoft.com/office/drawing/2014/main" id="{FECAAA01-EDF1-80FB-8558-1B784B28E294}"/>
              </a:ext>
            </a:extLst>
          </p:cNvPr>
          <p:cNvSpPr/>
          <p:nvPr/>
        </p:nvSpPr>
        <p:spPr>
          <a:xfrm>
            <a:off x="6083043" y="2879274"/>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131" name="Straight Connector 22">
            <a:extLst>
              <a:ext uri="{FF2B5EF4-FFF2-40B4-BE49-F238E27FC236}">
                <a16:creationId xmlns:a16="http://schemas.microsoft.com/office/drawing/2014/main" id="{BD967973-5C9F-463A-1A95-4F79499F7838}"/>
              </a:ext>
            </a:extLst>
          </p:cNvPr>
          <p:cNvCxnSpPr>
            <a:cxnSpLocks/>
            <a:endCxn id="136" idx="1"/>
          </p:cNvCxnSpPr>
          <p:nvPr/>
        </p:nvCxnSpPr>
        <p:spPr>
          <a:xfrm rot="16200000" flipH="1">
            <a:off x="5978163" y="3195861"/>
            <a:ext cx="348632" cy="6473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F842B5B6-5CE6-8D69-0CD6-8F7943D41047}"/>
              </a:ext>
            </a:extLst>
          </p:cNvPr>
          <p:cNvSpPr/>
          <p:nvPr/>
        </p:nvSpPr>
        <p:spPr>
          <a:xfrm>
            <a:off x="6184845" y="3243748"/>
            <a:ext cx="697768" cy="3175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93" dirty="0">
                <a:solidFill>
                  <a:prstClr val="white"/>
                </a:solidFill>
                <a:latin typeface="Abadi Extra Light" panose="020B0204020104020204" pitchFamily="34" charset="0"/>
              </a:rPr>
              <a:t>Staffs</a:t>
            </a:r>
            <a:endParaRPr kumimoji="0" lang="en-US" sz="466"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137" name="Rectangle 136">
            <a:extLst>
              <a:ext uri="{FF2B5EF4-FFF2-40B4-BE49-F238E27FC236}">
                <a16:creationId xmlns:a16="http://schemas.microsoft.com/office/drawing/2014/main" id="{6FDA5B18-AC33-1FC0-E82E-3DE670C59A27}"/>
              </a:ext>
            </a:extLst>
          </p:cNvPr>
          <p:cNvSpPr/>
          <p:nvPr/>
        </p:nvSpPr>
        <p:spPr>
          <a:xfrm>
            <a:off x="5257234" y="3269362"/>
            <a:ext cx="655281" cy="304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93" dirty="0">
                <a:solidFill>
                  <a:prstClr val="white"/>
                </a:solidFill>
                <a:latin typeface="Abadi Extra Light" panose="020B0204020104020204" pitchFamily="34" charset="0"/>
              </a:rPr>
              <a:t>Staffs</a:t>
            </a:r>
            <a:endParaRPr kumimoji="0" lang="en-US" sz="593"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139" name="Rectangle 138">
            <a:extLst>
              <a:ext uri="{FF2B5EF4-FFF2-40B4-BE49-F238E27FC236}">
                <a16:creationId xmlns:a16="http://schemas.microsoft.com/office/drawing/2014/main" id="{D7F3167B-5194-465B-9026-9EC6B6E7A3A9}"/>
              </a:ext>
            </a:extLst>
          </p:cNvPr>
          <p:cNvSpPr/>
          <p:nvPr/>
        </p:nvSpPr>
        <p:spPr>
          <a:xfrm>
            <a:off x="5144556" y="2627217"/>
            <a:ext cx="761955" cy="426695"/>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Department of Research and Conservation</a:t>
            </a:r>
          </a:p>
        </p:txBody>
      </p:sp>
      <p:sp>
        <p:nvSpPr>
          <p:cNvPr id="140" name="Oval 139">
            <a:extLst>
              <a:ext uri="{FF2B5EF4-FFF2-40B4-BE49-F238E27FC236}">
                <a16:creationId xmlns:a16="http://schemas.microsoft.com/office/drawing/2014/main" id="{FDF729CF-4B7D-B3E7-E252-4A38E8B7EBB0}"/>
              </a:ext>
            </a:extLst>
          </p:cNvPr>
          <p:cNvSpPr/>
          <p:nvPr/>
        </p:nvSpPr>
        <p:spPr>
          <a:xfrm>
            <a:off x="5146244" y="2879274"/>
            <a:ext cx="60956" cy="60956"/>
          </a:xfrm>
          <a:prstGeom prst="ellipse">
            <a:avLst/>
          </a:prstGeom>
          <a:solidFill>
            <a:srgbClr val="0063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93"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cxnSp>
        <p:nvCxnSpPr>
          <p:cNvPr id="141" name="Straight Connector 22">
            <a:extLst>
              <a:ext uri="{FF2B5EF4-FFF2-40B4-BE49-F238E27FC236}">
                <a16:creationId xmlns:a16="http://schemas.microsoft.com/office/drawing/2014/main" id="{FD7E3CF7-940C-9BAA-D0D4-BADD90F98950}"/>
              </a:ext>
            </a:extLst>
          </p:cNvPr>
          <p:cNvCxnSpPr>
            <a:cxnSpLocks/>
            <a:endCxn id="137" idx="1"/>
          </p:cNvCxnSpPr>
          <p:nvPr/>
        </p:nvCxnSpPr>
        <p:spPr>
          <a:xfrm rot="16200000" flipH="1">
            <a:off x="5038606" y="3203125"/>
            <a:ext cx="383258" cy="5399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22">
            <a:extLst>
              <a:ext uri="{FF2B5EF4-FFF2-40B4-BE49-F238E27FC236}">
                <a16:creationId xmlns:a16="http://schemas.microsoft.com/office/drawing/2014/main" id="{E8A60736-DF1E-A508-43EC-A319BE0E71E9}"/>
              </a:ext>
            </a:extLst>
          </p:cNvPr>
          <p:cNvCxnSpPr>
            <a:cxnSpLocks/>
          </p:cNvCxnSpPr>
          <p:nvPr/>
        </p:nvCxnSpPr>
        <p:spPr>
          <a:xfrm rot="5400000">
            <a:off x="5415088" y="1574224"/>
            <a:ext cx="188514" cy="190730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22">
            <a:extLst>
              <a:ext uri="{FF2B5EF4-FFF2-40B4-BE49-F238E27FC236}">
                <a16:creationId xmlns:a16="http://schemas.microsoft.com/office/drawing/2014/main" id="{BCE61DA2-86D7-EEFB-7463-B90379CC30AD}"/>
              </a:ext>
            </a:extLst>
          </p:cNvPr>
          <p:cNvCxnSpPr>
            <a:cxnSpLocks/>
          </p:cNvCxnSpPr>
          <p:nvPr/>
        </p:nvCxnSpPr>
        <p:spPr>
          <a:xfrm rot="5400000">
            <a:off x="5893025" y="2049939"/>
            <a:ext cx="188514" cy="95587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22">
            <a:extLst>
              <a:ext uri="{FF2B5EF4-FFF2-40B4-BE49-F238E27FC236}">
                <a16:creationId xmlns:a16="http://schemas.microsoft.com/office/drawing/2014/main" id="{4AEB64F4-0CD2-9FAD-50FC-D8FF4D3BF8F8}"/>
              </a:ext>
            </a:extLst>
          </p:cNvPr>
          <p:cNvCxnSpPr>
            <a:cxnSpLocks/>
          </p:cNvCxnSpPr>
          <p:nvPr/>
        </p:nvCxnSpPr>
        <p:spPr>
          <a:xfrm>
            <a:off x="6465552" y="2438703"/>
            <a:ext cx="1" cy="188514"/>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22">
            <a:extLst>
              <a:ext uri="{FF2B5EF4-FFF2-40B4-BE49-F238E27FC236}">
                <a16:creationId xmlns:a16="http://schemas.microsoft.com/office/drawing/2014/main" id="{5AEEAF8E-C62B-D761-A1BD-1CC4EB04233A}"/>
              </a:ext>
            </a:extLst>
          </p:cNvPr>
          <p:cNvCxnSpPr>
            <a:cxnSpLocks/>
          </p:cNvCxnSpPr>
          <p:nvPr/>
        </p:nvCxnSpPr>
        <p:spPr>
          <a:xfrm rot="16200000" flipH="1">
            <a:off x="6828949" y="2069280"/>
            <a:ext cx="188514" cy="92041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22">
            <a:extLst>
              <a:ext uri="{FF2B5EF4-FFF2-40B4-BE49-F238E27FC236}">
                <a16:creationId xmlns:a16="http://schemas.microsoft.com/office/drawing/2014/main" id="{C7883067-B8E8-3070-EB14-BED141E9308B}"/>
              </a:ext>
            </a:extLst>
          </p:cNvPr>
          <p:cNvCxnSpPr>
            <a:cxnSpLocks/>
          </p:cNvCxnSpPr>
          <p:nvPr/>
        </p:nvCxnSpPr>
        <p:spPr>
          <a:xfrm rot="16200000" flipH="1">
            <a:off x="7284979" y="1608033"/>
            <a:ext cx="188514" cy="183971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A31E54B2-DB54-FCFA-F320-B96EF18E6360}"/>
              </a:ext>
            </a:extLst>
          </p:cNvPr>
          <p:cNvSpPr/>
          <p:nvPr/>
        </p:nvSpPr>
        <p:spPr>
          <a:xfrm>
            <a:off x="3746217" y="2133402"/>
            <a:ext cx="798844" cy="307512"/>
          </a:xfrm>
          <a:prstGeom prst="rect">
            <a:avLst/>
          </a:prstGeom>
          <a:solidFill>
            <a:srgbClr val="00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3"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rPr>
              <a:t>Site Manager</a:t>
            </a:r>
          </a:p>
        </p:txBody>
      </p:sp>
      <p:cxnSp>
        <p:nvCxnSpPr>
          <p:cNvPr id="147" name="Straight Connector 146">
            <a:extLst>
              <a:ext uri="{FF2B5EF4-FFF2-40B4-BE49-F238E27FC236}">
                <a16:creationId xmlns:a16="http://schemas.microsoft.com/office/drawing/2014/main" id="{577E6333-89F6-E09A-BD4B-3F721A38D685}"/>
              </a:ext>
            </a:extLst>
          </p:cNvPr>
          <p:cNvCxnSpPr>
            <a:cxnSpLocks/>
          </p:cNvCxnSpPr>
          <p:nvPr/>
        </p:nvCxnSpPr>
        <p:spPr>
          <a:xfrm>
            <a:off x="4139861" y="1837223"/>
            <a:ext cx="0" cy="296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Connector: Elbow 231">
            <a:extLst>
              <a:ext uri="{FF2B5EF4-FFF2-40B4-BE49-F238E27FC236}">
                <a16:creationId xmlns:a16="http://schemas.microsoft.com/office/drawing/2014/main" id="{644B9645-FF92-ABCD-9182-6531FCF7E709}"/>
              </a:ext>
            </a:extLst>
          </p:cNvPr>
          <p:cNvCxnSpPr>
            <a:stCxn id="175" idx="2"/>
            <a:endCxn id="49" idx="1"/>
          </p:cNvCxnSpPr>
          <p:nvPr/>
        </p:nvCxnSpPr>
        <p:spPr>
          <a:xfrm rot="16200000" flipH="1">
            <a:off x="3168795" y="1709736"/>
            <a:ext cx="425262" cy="729582"/>
          </a:xfrm>
          <a:prstGeom prst="bentConnector2">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851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0842F-471E-7C0F-0975-8693D57AE27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7B90244F-5980-4BFC-1FE2-51454791DDA5}"/>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E07702FF-FF6E-9424-5FCC-A84D777F0297}"/>
              </a:ext>
            </a:extLst>
          </p:cNvPr>
          <p:cNvSpPr txBox="1"/>
          <p:nvPr/>
        </p:nvSpPr>
        <p:spPr>
          <a:xfrm>
            <a:off x="0" y="186727"/>
            <a:ext cx="9036496"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Forest Monitoring System Dashboard &amp; Data Repository</a:t>
            </a:r>
          </a:p>
        </p:txBody>
      </p:sp>
      <p:sp>
        <p:nvSpPr>
          <p:cNvPr id="5" name="TextBox 4">
            <a:extLst>
              <a:ext uri="{FF2B5EF4-FFF2-40B4-BE49-F238E27FC236}">
                <a16:creationId xmlns:a16="http://schemas.microsoft.com/office/drawing/2014/main" id="{9CE82336-AC7E-3373-DD2B-D0596D602D78}"/>
              </a:ext>
            </a:extLst>
          </p:cNvPr>
          <p:cNvSpPr txBox="1"/>
          <p:nvPr/>
        </p:nvSpPr>
        <p:spPr>
          <a:xfrm>
            <a:off x="566589" y="584882"/>
            <a:ext cx="84699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The system provides near real-time intelligence for forest protection and manages all conservation-related data assets.</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graphicFrame>
        <p:nvGraphicFramePr>
          <p:cNvPr id="2" name="Table 1">
            <a:extLst>
              <a:ext uri="{FF2B5EF4-FFF2-40B4-BE49-F238E27FC236}">
                <a16:creationId xmlns:a16="http://schemas.microsoft.com/office/drawing/2014/main" id="{1AC0EE28-37DB-0E6F-A535-26B208E252A8}"/>
              </a:ext>
            </a:extLst>
          </p:cNvPr>
          <p:cNvGraphicFramePr>
            <a:graphicFrameLocks noGrp="1"/>
          </p:cNvGraphicFramePr>
          <p:nvPr/>
        </p:nvGraphicFramePr>
        <p:xfrm>
          <a:off x="261206" y="1306203"/>
          <a:ext cx="8802724" cy="3443206"/>
        </p:xfrm>
        <a:graphic>
          <a:graphicData uri="http://schemas.openxmlformats.org/drawingml/2006/table">
            <a:tbl>
              <a:tblPr/>
              <a:tblGrid>
                <a:gridCol w="2438586">
                  <a:extLst>
                    <a:ext uri="{9D8B030D-6E8A-4147-A177-3AD203B41FA5}">
                      <a16:colId xmlns:a16="http://schemas.microsoft.com/office/drawing/2014/main" val="474413013"/>
                    </a:ext>
                  </a:extLst>
                </a:gridCol>
                <a:gridCol w="6364138">
                  <a:extLst>
                    <a:ext uri="{9D8B030D-6E8A-4147-A177-3AD203B41FA5}">
                      <a16:colId xmlns:a16="http://schemas.microsoft.com/office/drawing/2014/main" val="2737989571"/>
                    </a:ext>
                  </a:extLst>
                </a:gridCol>
              </a:tblGrid>
              <a:tr h="218973">
                <a:tc>
                  <a:txBody>
                    <a:bodyPr/>
                    <a:lstStyle/>
                    <a:p>
                      <a:pPr>
                        <a:buNone/>
                      </a:pPr>
                      <a:r>
                        <a:rPr lang="en-GB" sz="1400" b="1" dirty="0">
                          <a:latin typeface="Google Sans Text"/>
                        </a:rPr>
                        <a:t>Feature</a:t>
                      </a:r>
                    </a:p>
                  </a:txBody>
                  <a:tcPr marL="54743" marR="54743" marT="27372" marB="27372" anchor="ctr">
                    <a:lnL>
                      <a:noFill/>
                    </a:lnL>
                    <a:lnR>
                      <a:noFill/>
                    </a:lnR>
                    <a:lnT>
                      <a:noFill/>
                    </a:lnT>
                    <a:lnB>
                      <a:noFill/>
                    </a:lnB>
                    <a:solidFill>
                      <a:schemeClr val="bg1">
                        <a:lumMod val="85000"/>
                      </a:schemeClr>
                    </a:solidFill>
                  </a:tcPr>
                </a:tc>
                <a:tc>
                  <a:txBody>
                    <a:bodyPr/>
                    <a:lstStyle/>
                    <a:p>
                      <a:pPr>
                        <a:buNone/>
                      </a:pPr>
                      <a:r>
                        <a:rPr lang="en-GB" sz="1400" b="1" dirty="0">
                          <a:latin typeface="Google Sans Text"/>
                        </a:rPr>
                        <a:t>Benefit</a:t>
                      </a:r>
                    </a:p>
                  </a:txBody>
                  <a:tcPr marL="54743" marR="54743" marT="27372" marB="27372" anchor="ctr">
                    <a:lnL>
                      <a:noFill/>
                    </a:lnL>
                    <a:lnR>
                      <a:noFill/>
                    </a:lnR>
                    <a:lnT>
                      <a:noFill/>
                    </a:lnT>
                    <a:lnB>
                      <a:noFill/>
                    </a:lnB>
                    <a:solidFill>
                      <a:schemeClr val="bg1">
                        <a:lumMod val="85000"/>
                      </a:schemeClr>
                    </a:solidFill>
                  </a:tcPr>
                </a:tc>
                <a:extLst>
                  <a:ext uri="{0D108BD9-81ED-4DB2-BD59-A6C34878D82A}">
                    <a16:rowId xmlns:a16="http://schemas.microsoft.com/office/drawing/2014/main" val="2255834008"/>
                  </a:ext>
                </a:extLst>
              </a:tr>
              <a:tr h="875890">
                <a:tc>
                  <a:txBody>
                    <a:bodyPr/>
                    <a:lstStyle/>
                    <a:p>
                      <a:pPr>
                        <a:buNone/>
                      </a:pPr>
                      <a:r>
                        <a:rPr lang="en-GB" sz="1400" b="1" dirty="0">
                          <a:latin typeface="Google Sans Text"/>
                        </a:rPr>
                        <a:t>Forest Monitoring Dashboard (Online and Mobile)</a:t>
                      </a:r>
                      <a:endParaRPr lang="en-GB" sz="1400" dirty="0">
                        <a:latin typeface="Google Sans Text"/>
                      </a:endParaRPr>
                    </a:p>
                  </a:txBody>
                  <a:tcPr marL="54743" marR="54743" marT="27372" marB="27372" anchor="ctr">
                    <a:lnL>
                      <a:noFill/>
                    </a:lnL>
                    <a:lnR>
                      <a:noFill/>
                    </a:lnR>
                    <a:lnT>
                      <a:noFill/>
                    </a:lnT>
                    <a:lnB>
                      <a:noFill/>
                    </a:lnB>
                    <a:noFill/>
                  </a:tcPr>
                </a:tc>
                <a:tc>
                  <a:txBody>
                    <a:bodyPr/>
                    <a:lstStyle/>
                    <a:p>
                      <a:pPr>
                        <a:buNone/>
                      </a:pPr>
                      <a:r>
                        <a:rPr lang="en-US" sz="1400" dirty="0">
                          <a:latin typeface="Google Sans Text"/>
                        </a:rPr>
                        <a:t>A visual, interactive platform for near-real-time </a:t>
                      </a:r>
                      <a:r>
                        <a:rPr lang="en-US" sz="1400" b="1" dirty="0">
                          <a:latin typeface="Google Sans Text"/>
                        </a:rPr>
                        <a:t>forest disturbance monitoring</a:t>
                      </a:r>
                      <a:r>
                        <a:rPr lang="en-US" sz="1400" dirty="0">
                          <a:latin typeface="Google Sans Text"/>
                        </a:rPr>
                        <a:t> (e.g., hotspots, deforestation), verification, measurement and analysis. </a:t>
                      </a:r>
                      <a:r>
                        <a:rPr lang="en-US" sz="1400" b="1" dirty="0">
                          <a:latin typeface="Google Sans Text"/>
                        </a:rPr>
                        <a:t>Biodiversity </a:t>
                      </a:r>
                      <a:r>
                        <a:rPr lang="en-US" sz="1400" dirty="0">
                          <a:latin typeface="Google Sans Text"/>
                        </a:rPr>
                        <a:t>monitoring and distribution.</a:t>
                      </a:r>
                    </a:p>
                  </a:txBody>
                  <a:tcPr marL="54743" marR="54743" marT="27372" marB="27372" anchor="ctr">
                    <a:lnL>
                      <a:noFill/>
                    </a:lnL>
                    <a:lnR>
                      <a:noFill/>
                    </a:lnR>
                    <a:lnT>
                      <a:noFill/>
                    </a:lnT>
                    <a:lnB>
                      <a:noFill/>
                    </a:lnB>
                    <a:noFill/>
                  </a:tcPr>
                </a:tc>
                <a:extLst>
                  <a:ext uri="{0D108BD9-81ED-4DB2-BD59-A6C34878D82A}">
                    <a16:rowId xmlns:a16="http://schemas.microsoft.com/office/drawing/2014/main" val="3970093970"/>
                  </a:ext>
                </a:extLst>
              </a:tr>
              <a:tr h="875890">
                <a:tc>
                  <a:txBody>
                    <a:bodyPr/>
                    <a:lstStyle/>
                    <a:p>
                      <a:pPr>
                        <a:buNone/>
                      </a:pPr>
                      <a:r>
                        <a:rPr lang="en-GB" sz="1400" b="1" dirty="0">
                          <a:latin typeface="Google Sans Text"/>
                        </a:rPr>
                        <a:t>Data Repository </a:t>
                      </a:r>
                      <a:br>
                        <a:rPr lang="en-GB" sz="1400" b="1" dirty="0">
                          <a:latin typeface="Google Sans Text"/>
                        </a:rPr>
                      </a:br>
                      <a:r>
                        <a:rPr lang="en-GB" sz="1400" b="1" dirty="0">
                          <a:latin typeface="Google Sans Text"/>
                        </a:rPr>
                        <a:t>(Lumbung Data)</a:t>
                      </a:r>
                      <a:endParaRPr lang="en-GB" sz="1400" dirty="0">
                        <a:latin typeface="Google Sans Text"/>
                      </a:endParaRPr>
                    </a:p>
                  </a:txBody>
                  <a:tcPr marL="54743" marR="54743" marT="27372" marB="27372" anchor="ctr">
                    <a:lnL>
                      <a:noFill/>
                    </a:lnL>
                    <a:lnR>
                      <a:noFill/>
                    </a:lnR>
                    <a:lnT>
                      <a:noFill/>
                    </a:lnT>
                    <a:lnB>
                      <a:noFill/>
                    </a:lnB>
                    <a:noFill/>
                  </a:tcPr>
                </a:tc>
                <a:tc>
                  <a:txBody>
                    <a:bodyPr/>
                    <a:lstStyle/>
                    <a:p>
                      <a:pPr>
                        <a:buNone/>
                      </a:pPr>
                      <a:r>
                        <a:rPr lang="en-GB" sz="1400" dirty="0">
                          <a:latin typeface="Google Sans Text"/>
                        </a:rPr>
                        <a:t>Features </a:t>
                      </a:r>
                      <a:r>
                        <a:rPr lang="en-GB" sz="1400" b="1" dirty="0">
                          <a:latin typeface="Google Sans Text"/>
                        </a:rPr>
                        <a:t>Lumbung Geodata</a:t>
                      </a:r>
                      <a:r>
                        <a:rPr lang="en-GB" sz="1400" dirty="0">
                          <a:latin typeface="Google Sans Text"/>
                        </a:rPr>
                        <a:t> (spatial data) and </a:t>
                      </a:r>
                      <a:r>
                        <a:rPr lang="en-GB" sz="1400" b="1" dirty="0">
                          <a:latin typeface="Google Sans Text"/>
                        </a:rPr>
                        <a:t>Lumbung Dataset</a:t>
                      </a:r>
                      <a:r>
                        <a:rPr lang="en-GB" sz="1400" dirty="0">
                          <a:latin typeface="Google Sans Text"/>
                        </a:rPr>
                        <a:t> (non-spatial data) to manage data according to applicable standards on a data catalogue.</a:t>
                      </a:r>
                    </a:p>
                  </a:txBody>
                  <a:tcPr marL="54743" marR="54743" marT="27372" marB="27372" anchor="ctr">
                    <a:lnL>
                      <a:noFill/>
                    </a:lnL>
                    <a:lnR>
                      <a:noFill/>
                    </a:lnR>
                    <a:lnT>
                      <a:noFill/>
                    </a:lnT>
                    <a:lnB>
                      <a:noFill/>
                    </a:lnB>
                    <a:noFill/>
                  </a:tcPr>
                </a:tc>
                <a:extLst>
                  <a:ext uri="{0D108BD9-81ED-4DB2-BD59-A6C34878D82A}">
                    <a16:rowId xmlns:a16="http://schemas.microsoft.com/office/drawing/2014/main" val="2526267189"/>
                  </a:ext>
                </a:extLst>
              </a:tr>
              <a:tr h="711661">
                <a:tc>
                  <a:txBody>
                    <a:bodyPr/>
                    <a:lstStyle/>
                    <a:p>
                      <a:pPr>
                        <a:buNone/>
                      </a:pPr>
                      <a:r>
                        <a:rPr lang="en-GB" sz="1400" b="1">
                          <a:latin typeface="Google Sans Text"/>
                        </a:rPr>
                        <a:t>Real-time Alerts</a:t>
                      </a:r>
                      <a:endParaRPr lang="en-GB" sz="1400">
                        <a:latin typeface="Google Sans Text"/>
                      </a:endParaRPr>
                    </a:p>
                  </a:txBody>
                  <a:tcPr marL="54743" marR="54743" marT="27372" marB="27372" anchor="ctr">
                    <a:lnL>
                      <a:noFill/>
                    </a:lnL>
                    <a:lnR>
                      <a:noFill/>
                    </a:lnR>
                    <a:lnT>
                      <a:noFill/>
                    </a:lnT>
                    <a:lnB>
                      <a:noFill/>
                    </a:lnB>
                    <a:noFill/>
                  </a:tcPr>
                </a:tc>
                <a:tc>
                  <a:txBody>
                    <a:bodyPr/>
                    <a:lstStyle/>
                    <a:p>
                      <a:pPr>
                        <a:buNone/>
                      </a:pPr>
                      <a:r>
                        <a:rPr lang="en-US" sz="1400" b="1" dirty="0">
                          <a:latin typeface="Google Sans Text"/>
                        </a:rPr>
                        <a:t>Messaging Services (Chat Bot/Group Chat)</a:t>
                      </a:r>
                      <a:r>
                        <a:rPr lang="en-US" sz="1400" dirty="0">
                          <a:latin typeface="Google Sans Text"/>
                        </a:rPr>
                        <a:t> sends immediate alerts on disturbances, accelerating coordination with field teams.</a:t>
                      </a:r>
                    </a:p>
                  </a:txBody>
                  <a:tcPr marL="54743" marR="54743" marT="27372" marB="27372" anchor="ctr">
                    <a:lnL>
                      <a:noFill/>
                    </a:lnL>
                    <a:lnR>
                      <a:noFill/>
                    </a:lnR>
                    <a:lnT>
                      <a:noFill/>
                    </a:lnT>
                    <a:lnB>
                      <a:noFill/>
                    </a:lnB>
                    <a:noFill/>
                  </a:tcPr>
                </a:tc>
                <a:extLst>
                  <a:ext uri="{0D108BD9-81ED-4DB2-BD59-A6C34878D82A}">
                    <a16:rowId xmlns:a16="http://schemas.microsoft.com/office/drawing/2014/main" val="2895669161"/>
                  </a:ext>
                </a:extLst>
              </a:tr>
              <a:tr h="711661">
                <a:tc>
                  <a:txBody>
                    <a:bodyPr/>
                    <a:lstStyle/>
                    <a:p>
                      <a:pPr>
                        <a:buNone/>
                      </a:pPr>
                      <a:r>
                        <a:rPr lang="en-GB" sz="1400" b="1" dirty="0">
                          <a:latin typeface="Google Sans Text"/>
                        </a:rPr>
                        <a:t>Data-Driven Protection</a:t>
                      </a:r>
                      <a:endParaRPr lang="en-GB" sz="1400" dirty="0">
                        <a:latin typeface="Google Sans Text"/>
                      </a:endParaRPr>
                    </a:p>
                  </a:txBody>
                  <a:tcPr marL="54743" marR="54743" marT="27372" marB="27372" anchor="ctr">
                    <a:lnL>
                      <a:noFill/>
                    </a:lnL>
                    <a:lnR>
                      <a:noFill/>
                    </a:lnR>
                    <a:lnT>
                      <a:noFill/>
                    </a:lnT>
                    <a:lnB>
                      <a:noFill/>
                    </a:lnB>
                    <a:noFill/>
                  </a:tcPr>
                </a:tc>
                <a:tc>
                  <a:txBody>
                    <a:bodyPr/>
                    <a:lstStyle/>
                    <a:p>
                      <a:pPr>
                        <a:buNone/>
                      </a:pPr>
                      <a:r>
                        <a:rPr lang="en-US" sz="1400" dirty="0">
                          <a:latin typeface="Google Sans Text"/>
                        </a:rPr>
                        <a:t>Enables early detection and rapid response to threats, leading to </a:t>
                      </a:r>
                      <a:r>
                        <a:rPr lang="en-US" sz="1400" b="1" dirty="0">
                          <a:latin typeface="Google Sans Text"/>
                        </a:rPr>
                        <a:t>enhanced forest protection</a:t>
                      </a:r>
                      <a:r>
                        <a:rPr lang="en-US" sz="1400" dirty="0">
                          <a:latin typeface="Google Sans Text"/>
                        </a:rPr>
                        <a:t> and better resource allocation.</a:t>
                      </a:r>
                    </a:p>
                  </a:txBody>
                  <a:tcPr marL="54743" marR="54743" marT="27372" marB="27372" anchor="ctr">
                    <a:lnL>
                      <a:noFill/>
                    </a:lnL>
                    <a:lnR>
                      <a:noFill/>
                    </a:lnR>
                    <a:lnT>
                      <a:noFill/>
                    </a:lnT>
                    <a:lnB>
                      <a:noFill/>
                    </a:lnB>
                    <a:noFill/>
                  </a:tcPr>
                </a:tc>
                <a:extLst>
                  <a:ext uri="{0D108BD9-81ED-4DB2-BD59-A6C34878D82A}">
                    <a16:rowId xmlns:a16="http://schemas.microsoft.com/office/drawing/2014/main" val="407599169"/>
                  </a:ext>
                </a:extLst>
              </a:tr>
            </a:tbl>
          </a:graphicData>
        </a:graphic>
      </p:graphicFrame>
    </p:spTree>
    <p:extLst>
      <p:ext uri="{BB962C8B-B14F-4D97-AF65-F5344CB8AC3E}">
        <p14:creationId xmlns:p14="http://schemas.microsoft.com/office/powerpoint/2010/main" val="209525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963F-2EE5-A369-E19A-044B1AD023B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A2042E8-B86D-FFDC-BBFB-5A0A04FBBC50}"/>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9435D8D4-4D18-9813-4CF8-86DC6A87CC3A}"/>
              </a:ext>
            </a:extLst>
          </p:cNvPr>
          <p:cNvSpPr txBox="1"/>
          <p:nvPr/>
        </p:nvSpPr>
        <p:spPr>
          <a:xfrm>
            <a:off x="0" y="186727"/>
            <a:ext cx="9036496"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Infrastructure Improvement and Connectivity</a:t>
            </a:r>
          </a:p>
        </p:txBody>
      </p:sp>
      <p:sp>
        <p:nvSpPr>
          <p:cNvPr id="5" name="TextBox 4">
            <a:extLst>
              <a:ext uri="{FF2B5EF4-FFF2-40B4-BE49-F238E27FC236}">
                <a16:creationId xmlns:a16="http://schemas.microsoft.com/office/drawing/2014/main" id="{AFEB5D13-BA33-7FDF-9B8D-D57CF93B53B8}"/>
              </a:ext>
            </a:extLst>
          </p:cNvPr>
          <p:cNvSpPr txBox="1"/>
          <p:nvPr/>
        </p:nvSpPr>
        <p:spPr>
          <a:xfrm>
            <a:off x="566589" y="584882"/>
            <a:ext cx="846990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Critical infrastructure upgrades, supported by partners: </a:t>
            </a:r>
            <a:r>
              <a:rPr kumimoji="0" lang="en-US" sz="1800" b="1" i="0" u="none" strike="noStrike" kern="1200" cap="none" spc="0" normalizeH="0" baseline="0" noProof="0" dirty="0">
                <a:ln>
                  <a:noFill/>
                </a:ln>
                <a:solidFill>
                  <a:prstClr val="black"/>
                </a:solidFill>
                <a:effectLst/>
                <a:uLnTx/>
                <a:uFillTx/>
                <a:latin typeface="Myriad Pro"/>
                <a:ea typeface="+mn-ea"/>
                <a:cs typeface="+mn-cs"/>
              </a:rPr>
              <a:t>KFW, Fujitsu, Burung Indonesia, </a:t>
            </a:r>
            <a:r>
              <a:rPr kumimoji="0" lang="en-US" sz="1800" b="1" i="0" u="none" strike="noStrike" kern="1200" cap="none" spc="0" normalizeH="0" baseline="0" noProof="0" dirty="0" err="1">
                <a:ln>
                  <a:noFill/>
                </a:ln>
                <a:solidFill>
                  <a:prstClr val="black"/>
                </a:solidFill>
                <a:effectLst/>
                <a:uLnTx/>
                <a:uFillTx/>
                <a:latin typeface="Myriad Pro"/>
                <a:ea typeface="+mn-ea"/>
                <a:cs typeface="+mn-cs"/>
              </a:rPr>
              <a:t>BirdLife</a:t>
            </a:r>
            <a:r>
              <a:rPr kumimoji="0" lang="en-US" sz="1800" b="1" i="0" u="none" strike="noStrike" kern="1200" cap="none" spc="0" normalizeH="0" baseline="0" noProof="0" dirty="0">
                <a:ln>
                  <a:noFill/>
                </a:ln>
                <a:solidFill>
                  <a:prstClr val="black"/>
                </a:solidFill>
                <a:effectLst/>
                <a:uLnTx/>
                <a:uFillTx/>
                <a:latin typeface="Myriad Pro"/>
                <a:ea typeface="+mn-ea"/>
                <a:cs typeface="+mn-cs"/>
              </a:rPr>
              <a:t>, and RSPB</a:t>
            </a:r>
            <a:r>
              <a:rPr kumimoji="0" lang="en-US" sz="1800" b="0" i="0" u="none" strike="noStrike" kern="1200" cap="none" spc="0" normalizeH="0" baseline="0" noProof="0" dirty="0">
                <a:ln>
                  <a:noFill/>
                </a:ln>
                <a:solidFill>
                  <a:prstClr val="black"/>
                </a:solidFill>
                <a:effectLst/>
                <a:uLnTx/>
                <a:uFillTx/>
                <a:latin typeface="Myriad Pro"/>
                <a:ea typeface="+mn-ea"/>
                <a:cs typeface="+mn-cs"/>
              </a:rPr>
              <a:t>, to ensure system operational stability across the working area.</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graphicFrame>
        <p:nvGraphicFramePr>
          <p:cNvPr id="4" name="Table 3">
            <a:extLst>
              <a:ext uri="{FF2B5EF4-FFF2-40B4-BE49-F238E27FC236}">
                <a16:creationId xmlns:a16="http://schemas.microsoft.com/office/drawing/2014/main" id="{42817825-4357-A9C2-0727-D4A2C4257019}"/>
              </a:ext>
            </a:extLst>
          </p:cNvPr>
          <p:cNvGraphicFramePr>
            <a:graphicFrameLocks noGrp="1"/>
          </p:cNvGraphicFramePr>
          <p:nvPr/>
        </p:nvGraphicFramePr>
        <p:xfrm>
          <a:off x="494582" y="1568853"/>
          <a:ext cx="8469906" cy="3163137"/>
        </p:xfrm>
        <a:graphic>
          <a:graphicData uri="http://schemas.openxmlformats.org/drawingml/2006/table">
            <a:tbl>
              <a:tblPr/>
              <a:tblGrid>
                <a:gridCol w="1845170">
                  <a:extLst>
                    <a:ext uri="{9D8B030D-6E8A-4147-A177-3AD203B41FA5}">
                      <a16:colId xmlns:a16="http://schemas.microsoft.com/office/drawing/2014/main" val="2348688411"/>
                    </a:ext>
                  </a:extLst>
                </a:gridCol>
                <a:gridCol w="6624736">
                  <a:extLst>
                    <a:ext uri="{9D8B030D-6E8A-4147-A177-3AD203B41FA5}">
                      <a16:colId xmlns:a16="http://schemas.microsoft.com/office/drawing/2014/main" val="3087536812"/>
                    </a:ext>
                  </a:extLst>
                </a:gridCol>
              </a:tblGrid>
              <a:tr h="210346">
                <a:tc>
                  <a:txBody>
                    <a:bodyPr/>
                    <a:lstStyle/>
                    <a:p>
                      <a:pPr>
                        <a:buNone/>
                      </a:pPr>
                      <a:r>
                        <a:rPr lang="en-GB" sz="1400" b="1" dirty="0">
                          <a:latin typeface="Google Sans Text"/>
                        </a:rPr>
                        <a:t>Feature</a:t>
                      </a:r>
                    </a:p>
                  </a:txBody>
                  <a:tcPr marL="57527" marR="57527" marT="28763" marB="28763" anchor="ctr">
                    <a:lnL>
                      <a:noFill/>
                    </a:lnL>
                    <a:lnR>
                      <a:noFill/>
                    </a:lnR>
                    <a:lnT>
                      <a:noFill/>
                    </a:lnT>
                    <a:lnB>
                      <a:noFill/>
                    </a:lnB>
                    <a:solidFill>
                      <a:schemeClr val="bg1">
                        <a:lumMod val="85000"/>
                      </a:schemeClr>
                    </a:solidFill>
                  </a:tcPr>
                </a:tc>
                <a:tc>
                  <a:txBody>
                    <a:bodyPr/>
                    <a:lstStyle/>
                    <a:p>
                      <a:pPr>
                        <a:buNone/>
                      </a:pPr>
                      <a:r>
                        <a:rPr lang="en-GB" sz="1400" b="1" dirty="0">
                          <a:latin typeface="Google Sans Text"/>
                        </a:rPr>
                        <a:t>Benefit</a:t>
                      </a:r>
                    </a:p>
                  </a:txBody>
                  <a:tcPr marL="57527" marR="57527" marT="28763" marB="28763" anchor="ctr">
                    <a:lnL>
                      <a:noFill/>
                    </a:lnL>
                    <a:lnR>
                      <a:noFill/>
                    </a:lnR>
                    <a:lnT>
                      <a:noFill/>
                    </a:lnT>
                    <a:lnB>
                      <a:noFill/>
                    </a:lnB>
                    <a:solidFill>
                      <a:schemeClr val="bg1">
                        <a:lumMod val="85000"/>
                      </a:schemeClr>
                    </a:solidFill>
                  </a:tcPr>
                </a:tc>
                <a:extLst>
                  <a:ext uri="{0D108BD9-81ED-4DB2-BD59-A6C34878D82A}">
                    <a16:rowId xmlns:a16="http://schemas.microsoft.com/office/drawing/2014/main" val="2533414937"/>
                  </a:ext>
                </a:extLst>
              </a:tr>
              <a:tr h="683623">
                <a:tc>
                  <a:txBody>
                    <a:bodyPr/>
                    <a:lstStyle/>
                    <a:p>
                      <a:pPr>
                        <a:buNone/>
                      </a:pPr>
                      <a:r>
                        <a:rPr lang="en-GB" sz="1400" b="1" dirty="0">
                          <a:latin typeface="Google Sans Text"/>
                        </a:rPr>
                        <a:t>Increased Capacity</a:t>
                      </a:r>
                      <a:endParaRPr lang="en-GB" sz="1400" dirty="0">
                        <a:latin typeface="Google Sans Text"/>
                      </a:endParaRPr>
                    </a:p>
                  </a:txBody>
                  <a:tcPr marL="57527" marR="57527" marT="28763" marB="28763" anchor="ctr">
                    <a:lnL>
                      <a:noFill/>
                    </a:lnL>
                    <a:lnR>
                      <a:noFill/>
                    </a:lnR>
                    <a:lnT>
                      <a:noFill/>
                    </a:lnT>
                    <a:lnB>
                      <a:noFill/>
                    </a:lnB>
                    <a:noFill/>
                  </a:tcPr>
                </a:tc>
                <a:tc>
                  <a:txBody>
                    <a:bodyPr/>
                    <a:lstStyle/>
                    <a:p>
                      <a:pPr>
                        <a:buNone/>
                      </a:pPr>
                      <a:r>
                        <a:rPr lang="en-US" sz="1400" dirty="0">
                          <a:latin typeface="Google Sans Text"/>
                        </a:rPr>
                        <a:t>Improvement of </a:t>
                      </a:r>
                      <a:r>
                        <a:rPr lang="en-US" sz="1400" b="1" dirty="0">
                          <a:latin typeface="Google Sans Text"/>
                        </a:rPr>
                        <a:t>server services</a:t>
                      </a:r>
                      <a:r>
                        <a:rPr lang="en-US" sz="1400" dirty="0">
                          <a:latin typeface="Google Sans Text"/>
                        </a:rPr>
                        <a:t> and </a:t>
                      </a:r>
                      <a:r>
                        <a:rPr lang="en-US" sz="1400" b="1" dirty="0">
                          <a:latin typeface="Google Sans Text"/>
                        </a:rPr>
                        <a:t>storage capacity</a:t>
                      </a:r>
                      <a:r>
                        <a:rPr lang="en-US" sz="1400" dirty="0">
                          <a:latin typeface="Google Sans Text"/>
                        </a:rPr>
                        <a:t> to reliably host the new ERP and Forest Monitoring Systems.</a:t>
                      </a:r>
                    </a:p>
                  </a:txBody>
                  <a:tcPr marL="57527" marR="57527" marT="28763" marB="28763" anchor="ctr">
                    <a:lnL>
                      <a:noFill/>
                    </a:lnL>
                    <a:lnR>
                      <a:noFill/>
                    </a:lnR>
                    <a:lnT>
                      <a:noFill/>
                    </a:lnT>
                    <a:lnB>
                      <a:noFill/>
                    </a:lnB>
                    <a:noFill/>
                  </a:tcPr>
                </a:tc>
                <a:extLst>
                  <a:ext uri="{0D108BD9-81ED-4DB2-BD59-A6C34878D82A}">
                    <a16:rowId xmlns:a16="http://schemas.microsoft.com/office/drawing/2014/main" val="702736603"/>
                  </a:ext>
                </a:extLst>
              </a:tr>
              <a:tr h="683623">
                <a:tc>
                  <a:txBody>
                    <a:bodyPr/>
                    <a:lstStyle/>
                    <a:p>
                      <a:pPr>
                        <a:buNone/>
                      </a:pPr>
                      <a:r>
                        <a:rPr lang="en-GB" sz="1400" b="1" dirty="0">
                          <a:latin typeface="Google Sans Text"/>
                        </a:rPr>
                        <a:t>Extended Network Coverage</a:t>
                      </a:r>
                      <a:endParaRPr lang="en-GB" sz="1400" dirty="0">
                        <a:latin typeface="Google Sans Text"/>
                      </a:endParaRPr>
                    </a:p>
                  </a:txBody>
                  <a:tcPr marL="57527" marR="57527" marT="28763" marB="28763" anchor="ctr">
                    <a:lnL>
                      <a:noFill/>
                    </a:lnL>
                    <a:lnR>
                      <a:noFill/>
                    </a:lnR>
                    <a:lnT>
                      <a:noFill/>
                    </a:lnT>
                    <a:lnB>
                      <a:noFill/>
                    </a:lnB>
                    <a:noFill/>
                  </a:tcPr>
                </a:tc>
                <a:tc>
                  <a:txBody>
                    <a:bodyPr/>
                    <a:lstStyle/>
                    <a:p>
                      <a:pPr>
                        <a:buNone/>
                      </a:pPr>
                      <a:r>
                        <a:rPr lang="en-US" sz="1400" dirty="0">
                          <a:latin typeface="Google Sans Text"/>
                        </a:rPr>
                        <a:t>Deployment of </a:t>
                      </a:r>
                      <a:r>
                        <a:rPr lang="en-US" sz="1400" b="1" dirty="0">
                          <a:latin typeface="Google Sans Text"/>
                        </a:rPr>
                        <a:t>internet radio WIFI</a:t>
                      </a:r>
                      <a:r>
                        <a:rPr lang="en-US" sz="1400" dirty="0">
                          <a:latin typeface="Google Sans Text"/>
                        </a:rPr>
                        <a:t> and </a:t>
                      </a:r>
                      <a:r>
                        <a:rPr lang="en-US" sz="1400" b="1" dirty="0">
                          <a:latin typeface="Google Sans Text"/>
                        </a:rPr>
                        <a:t>Radio Towers</a:t>
                      </a:r>
                      <a:r>
                        <a:rPr lang="en-US" sz="1400" dirty="0">
                          <a:latin typeface="Google Sans Text"/>
                        </a:rPr>
                        <a:t> to ensure internet connectivity and </a:t>
                      </a:r>
                      <a:r>
                        <a:rPr lang="en-US" sz="1400" b="1" dirty="0">
                          <a:latin typeface="Google Sans Text"/>
                        </a:rPr>
                        <a:t>WIFI coverage</a:t>
                      </a:r>
                      <a:r>
                        <a:rPr lang="en-US" sz="1400" dirty="0">
                          <a:latin typeface="Google Sans Text"/>
                        </a:rPr>
                        <a:t> across key working areas.</a:t>
                      </a:r>
                    </a:p>
                  </a:txBody>
                  <a:tcPr marL="57527" marR="57527" marT="28763" marB="28763" anchor="ctr">
                    <a:lnL>
                      <a:noFill/>
                    </a:lnL>
                    <a:lnR>
                      <a:noFill/>
                    </a:lnR>
                    <a:lnT>
                      <a:noFill/>
                    </a:lnT>
                    <a:lnB>
                      <a:noFill/>
                    </a:lnB>
                    <a:noFill/>
                  </a:tcPr>
                </a:tc>
                <a:extLst>
                  <a:ext uri="{0D108BD9-81ED-4DB2-BD59-A6C34878D82A}">
                    <a16:rowId xmlns:a16="http://schemas.microsoft.com/office/drawing/2014/main" val="3980669579"/>
                  </a:ext>
                </a:extLst>
              </a:tr>
              <a:tr h="841382">
                <a:tc>
                  <a:txBody>
                    <a:bodyPr/>
                    <a:lstStyle/>
                    <a:p>
                      <a:pPr>
                        <a:buNone/>
                      </a:pPr>
                      <a:r>
                        <a:rPr lang="en-GB" sz="1400" b="1">
                          <a:latin typeface="Google Sans Text"/>
                        </a:rPr>
                        <a:t>Site Connectivity</a:t>
                      </a:r>
                      <a:endParaRPr lang="en-GB" sz="1400">
                        <a:latin typeface="Google Sans Text"/>
                      </a:endParaRPr>
                    </a:p>
                  </a:txBody>
                  <a:tcPr marL="57527" marR="57527" marT="28763" marB="28763" anchor="ctr">
                    <a:lnL>
                      <a:noFill/>
                    </a:lnL>
                    <a:lnR>
                      <a:noFill/>
                    </a:lnR>
                    <a:lnT>
                      <a:noFill/>
                    </a:lnT>
                    <a:lnB>
                      <a:noFill/>
                    </a:lnB>
                    <a:noFill/>
                  </a:tcPr>
                </a:tc>
                <a:tc>
                  <a:txBody>
                    <a:bodyPr/>
                    <a:lstStyle/>
                    <a:p>
                      <a:pPr>
                        <a:buNone/>
                      </a:pPr>
                      <a:r>
                        <a:rPr lang="en-US" sz="1400" dirty="0">
                          <a:latin typeface="Google Sans Text"/>
                        </a:rPr>
                        <a:t>Coverage extended to remote locations like </a:t>
                      </a:r>
                      <a:r>
                        <a:rPr lang="en-US" sz="1400" b="1" dirty="0" err="1">
                          <a:latin typeface="Google Sans Text"/>
                        </a:rPr>
                        <a:t>Simpang</a:t>
                      </a:r>
                      <a:r>
                        <a:rPr lang="en-US" sz="1400" b="1" dirty="0">
                          <a:latin typeface="Google Sans Text"/>
                        </a:rPr>
                        <a:t> Macan, KM 49, and Sei </a:t>
                      </a:r>
                      <a:r>
                        <a:rPr lang="en-US" sz="1400" b="1" dirty="0" err="1">
                          <a:latin typeface="Google Sans Text"/>
                        </a:rPr>
                        <a:t>Jerat</a:t>
                      </a:r>
                      <a:r>
                        <a:rPr lang="en-US" sz="1400" dirty="0">
                          <a:latin typeface="Google Sans Text"/>
                        </a:rPr>
                        <a:t> (including power management with a solar energy system).</a:t>
                      </a:r>
                    </a:p>
                  </a:txBody>
                  <a:tcPr marL="57527" marR="57527" marT="28763" marB="28763" anchor="ctr">
                    <a:lnL>
                      <a:noFill/>
                    </a:lnL>
                    <a:lnR>
                      <a:noFill/>
                    </a:lnR>
                    <a:lnT>
                      <a:noFill/>
                    </a:lnT>
                    <a:lnB>
                      <a:noFill/>
                    </a:lnB>
                    <a:noFill/>
                  </a:tcPr>
                </a:tc>
                <a:extLst>
                  <a:ext uri="{0D108BD9-81ED-4DB2-BD59-A6C34878D82A}">
                    <a16:rowId xmlns:a16="http://schemas.microsoft.com/office/drawing/2014/main" val="376296798"/>
                  </a:ext>
                </a:extLst>
              </a:tr>
              <a:tr h="683623">
                <a:tc>
                  <a:txBody>
                    <a:bodyPr/>
                    <a:lstStyle/>
                    <a:p>
                      <a:pPr>
                        <a:buNone/>
                      </a:pPr>
                      <a:r>
                        <a:rPr lang="en-GB" sz="1400" b="1" dirty="0">
                          <a:latin typeface="Google Sans Text"/>
                        </a:rPr>
                        <a:t>Operational Stability</a:t>
                      </a:r>
                      <a:endParaRPr lang="en-GB" sz="1400" dirty="0">
                        <a:latin typeface="Google Sans Text"/>
                      </a:endParaRPr>
                    </a:p>
                  </a:txBody>
                  <a:tcPr marL="57527" marR="57527" marT="28763" marB="28763" anchor="ctr">
                    <a:lnL>
                      <a:noFill/>
                    </a:lnL>
                    <a:lnR>
                      <a:noFill/>
                    </a:lnR>
                    <a:lnT>
                      <a:noFill/>
                    </a:lnT>
                    <a:lnB>
                      <a:noFill/>
                    </a:lnB>
                    <a:noFill/>
                  </a:tcPr>
                </a:tc>
                <a:tc>
                  <a:txBody>
                    <a:bodyPr/>
                    <a:lstStyle/>
                    <a:p>
                      <a:pPr>
                        <a:buNone/>
                      </a:pPr>
                      <a:r>
                        <a:rPr lang="en-US" sz="1400" dirty="0">
                          <a:latin typeface="Google Sans Text"/>
                        </a:rPr>
                        <a:t>Provides a robust and reliable foundation for all digital systems, ensuring continuous operation of field and corporate activities.</a:t>
                      </a:r>
                    </a:p>
                  </a:txBody>
                  <a:tcPr marL="57527" marR="57527" marT="28763" marB="28763" anchor="ctr">
                    <a:lnL>
                      <a:noFill/>
                    </a:lnL>
                    <a:lnR>
                      <a:noFill/>
                    </a:lnR>
                    <a:lnT>
                      <a:noFill/>
                    </a:lnT>
                    <a:lnB>
                      <a:noFill/>
                    </a:lnB>
                    <a:noFill/>
                  </a:tcPr>
                </a:tc>
                <a:extLst>
                  <a:ext uri="{0D108BD9-81ED-4DB2-BD59-A6C34878D82A}">
                    <a16:rowId xmlns:a16="http://schemas.microsoft.com/office/drawing/2014/main" val="2826310670"/>
                  </a:ext>
                </a:extLst>
              </a:tr>
            </a:tbl>
          </a:graphicData>
        </a:graphic>
      </p:graphicFrame>
    </p:spTree>
    <p:extLst>
      <p:ext uri="{BB962C8B-B14F-4D97-AF65-F5344CB8AC3E}">
        <p14:creationId xmlns:p14="http://schemas.microsoft.com/office/powerpoint/2010/main" val="438574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510F-4E06-FF12-3C5C-129D581B2C2D}"/>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DBF5AC1F-B4B3-1FA9-7339-E93DC8965ED2}"/>
              </a:ext>
            </a:extLst>
          </p:cNvPr>
          <p:cNvSpPr/>
          <p:nvPr/>
        </p:nvSpPr>
        <p:spPr>
          <a:xfrm>
            <a:off x="0" y="186726"/>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27" name="TextBox 26">
            <a:extLst>
              <a:ext uri="{FF2B5EF4-FFF2-40B4-BE49-F238E27FC236}">
                <a16:creationId xmlns:a16="http://schemas.microsoft.com/office/drawing/2014/main" id="{BACC3E5B-71CB-4698-043B-DCF0A0DE7A10}"/>
              </a:ext>
            </a:extLst>
          </p:cNvPr>
          <p:cNvSpPr txBox="1"/>
          <p:nvPr/>
        </p:nvSpPr>
        <p:spPr>
          <a:xfrm>
            <a:off x="0" y="186727"/>
            <a:ext cx="9036496"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Training and Capacity Building</a:t>
            </a:r>
          </a:p>
        </p:txBody>
      </p:sp>
      <p:sp>
        <p:nvSpPr>
          <p:cNvPr id="5" name="TextBox 4">
            <a:extLst>
              <a:ext uri="{FF2B5EF4-FFF2-40B4-BE49-F238E27FC236}">
                <a16:creationId xmlns:a16="http://schemas.microsoft.com/office/drawing/2014/main" id="{583DD4DD-54FC-35F0-8344-9B5C7E3835D5}"/>
              </a:ext>
            </a:extLst>
          </p:cNvPr>
          <p:cNvSpPr txBox="1"/>
          <p:nvPr/>
        </p:nvSpPr>
        <p:spPr>
          <a:xfrm>
            <a:off x="566589" y="584882"/>
            <a:ext cx="84699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yriad Pro"/>
                <a:ea typeface="+mn-ea"/>
                <a:cs typeface="+mn-cs"/>
              </a:rPr>
              <a:t>A focused program to ensure successful adoption and utilization of the new systems by all Hutan Harapan member.</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graphicFrame>
        <p:nvGraphicFramePr>
          <p:cNvPr id="2" name="Table 1">
            <a:extLst>
              <a:ext uri="{FF2B5EF4-FFF2-40B4-BE49-F238E27FC236}">
                <a16:creationId xmlns:a16="http://schemas.microsoft.com/office/drawing/2014/main" id="{1D47EB7D-1E9D-E9E3-67F4-4529CC9274BA}"/>
              </a:ext>
            </a:extLst>
          </p:cNvPr>
          <p:cNvGraphicFramePr>
            <a:graphicFrameLocks noGrp="1"/>
          </p:cNvGraphicFramePr>
          <p:nvPr/>
        </p:nvGraphicFramePr>
        <p:xfrm>
          <a:off x="251519" y="1306203"/>
          <a:ext cx="8469908" cy="3434745"/>
        </p:xfrm>
        <a:graphic>
          <a:graphicData uri="http://schemas.openxmlformats.org/drawingml/2006/table">
            <a:tbl>
              <a:tblPr/>
              <a:tblGrid>
                <a:gridCol w="1872209">
                  <a:extLst>
                    <a:ext uri="{9D8B030D-6E8A-4147-A177-3AD203B41FA5}">
                      <a16:colId xmlns:a16="http://schemas.microsoft.com/office/drawing/2014/main" val="1741350260"/>
                    </a:ext>
                  </a:extLst>
                </a:gridCol>
                <a:gridCol w="6597699">
                  <a:extLst>
                    <a:ext uri="{9D8B030D-6E8A-4147-A177-3AD203B41FA5}">
                      <a16:colId xmlns:a16="http://schemas.microsoft.com/office/drawing/2014/main" val="137468454"/>
                    </a:ext>
                  </a:extLst>
                </a:gridCol>
              </a:tblGrid>
              <a:tr h="264770">
                <a:tc>
                  <a:txBody>
                    <a:bodyPr/>
                    <a:lstStyle/>
                    <a:p>
                      <a:pPr>
                        <a:buNone/>
                      </a:pPr>
                      <a:r>
                        <a:rPr lang="en-GB" sz="1400" b="1" dirty="0">
                          <a:latin typeface="Google Sans Text"/>
                        </a:rPr>
                        <a:t>Feature</a:t>
                      </a:r>
                    </a:p>
                  </a:txBody>
                  <a:tcPr marL="60608" marR="60608" marT="30304" marB="30304" anchor="ctr">
                    <a:lnL>
                      <a:noFill/>
                    </a:lnL>
                    <a:lnR>
                      <a:noFill/>
                    </a:lnR>
                    <a:lnT>
                      <a:noFill/>
                    </a:lnT>
                    <a:lnB>
                      <a:noFill/>
                    </a:lnB>
                    <a:solidFill>
                      <a:schemeClr val="bg1">
                        <a:lumMod val="85000"/>
                      </a:schemeClr>
                    </a:solidFill>
                  </a:tcPr>
                </a:tc>
                <a:tc>
                  <a:txBody>
                    <a:bodyPr/>
                    <a:lstStyle/>
                    <a:p>
                      <a:pPr>
                        <a:buNone/>
                      </a:pPr>
                      <a:r>
                        <a:rPr lang="en-GB" sz="1400" b="1" dirty="0">
                          <a:latin typeface="Google Sans Text"/>
                        </a:rPr>
                        <a:t>Benefit</a:t>
                      </a:r>
                    </a:p>
                  </a:txBody>
                  <a:tcPr marL="60608" marR="60608" marT="30304" marB="30304" anchor="ctr">
                    <a:lnL>
                      <a:noFill/>
                    </a:lnL>
                    <a:lnR>
                      <a:noFill/>
                    </a:lnR>
                    <a:lnT>
                      <a:noFill/>
                    </a:lnT>
                    <a:lnB>
                      <a:noFill/>
                    </a:lnB>
                    <a:solidFill>
                      <a:schemeClr val="bg1">
                        <a:lumMod val="85000"/>
                      </a:schemeClr>
                    </a:solidFill>
                  </a:tcPr>
                </a:tc>
                <a:extLst>
                  <a:ext uri="{0D108BD9-81ED-4DB2-BD59-A6C34878D82A}">
                    <a16:rowId xmlns:a16="http://schemas.microsoft.com/office/drawing/2014/main" val="3014842197"/>
                  </a:ext>
                </a:extLst>
              </a:tr>
              <a:tr h="761456">
                <a:tc>
                  <a:txBody>
                    <a:bodyPr/>
                    <a:lstStyle/>
                    <a:p>
                      <a:pPr>
                        <a:buNone/>
                      </a:pPr>
                      <a:r>
                        <a:rPr lang="en-GB" sz="1400" b="1">
                          <a:latin typeface="Google Sans Text"/>
                        </a:rPr>
                        <a:t>Targeted Training</a:t>
                      </a:r>
                      <a:endParaRPr lang="en-GB" sz="1400">
                        <a:latin typeface="Google Sans Text"/>
                      </a:endParaRPr>
                    </a:p>
                  </a:txBody>
                  <a:tcPr marL="60608" marR="60608" marT="30304" marB="30304" anchor="ctr">
                    <a:lnL>
                      <a:noFill/>
                    </a:lnL>
                    <a:lnR>
                      <a:noFill/>
                    </a:lnR>
                    <a:lnT>
                      <a:noFill/>
                    </a:lnT>
                    <a:lnB>
                      <a:noFill/>
                    </a:lnB>
                    <a:noFill/>
                  </a:tcPr>
                </a:tc>
                <a:tc>
                  <a:txBody>
                    <a:bodyPr/>
                    <a:lstStyle/>
                    <a:p>
                      <a:pPr>
                        <a:buNone/>
                      </a:pPr>
                      <a:r>
                        <a:rPr lang="en-US" sz="1400" dirty="0">
                          <a:latin typeface="Google Sans Text"/>
                        </a:rPr>
                        <a:t>Programs focused on the core modules of the </a:t>
                      </a:r>
                      <a:r>
                        <a:rPr lang="en-US" sz="1400" b="1" dirty="0">
                          <a:latin typeface="Google Sans Text"/>
                        </a:rPr>
                        <a:t>Data Management and Repository, ERP System</a:t>
                      </a:r>
                      <a:r>
                        <a:rPr lang="en-US" sz="1400" dirty="0">
                          <a:latin typeface="Google Sans Text"/>
                        </a:rPr>
                        <a:t> (</a:t>
                      </a:r>
                      <a:r>
                        <a:rPr lang="en-US" sz="1400" b="1" dirty="0">
                          <a:latin typeface="Google Sans Text"/>
                        </a:rPr>
                        <a:t>Finance, Asset Management, and Human Resources</a:t>
                      </a:r>
                      <a:r>
                        <a:rPr lang="en-US" sz="1400" dirty="0">
                          <a:latin typeface="Google Sans Text"/>
                        </a:rPr>
                        <a:t>).</a:t>
                      </a:r>
                    </a:p>
                  </a:txBody>
                  <a:tcPr marL="60608" marR="60608" marT="30304" marB="30304" anchor="ctr">
                    <a:lnL>
                      <a:noFill/>
                    </a:lnL>
                    <a:lnR>
                      <a:noFill/>
                    </a:lnR>
                    <a:lnT>
                      <a:noFill/>
                    </a:lnT>
                    <a:lnB>
                      <a:noFill/>
                    </a:lnB>
                    <a:noFill/>
                  </a:tcPr>
                </a:tc>
                <a:extLst>
                  <a:ext uri="{0D108BD9-81ED-4DB2-BD59-A6C34878D82A}">
                    <a16:rowId xmlns:a16="http://schemas.microsoft.com/office/drawing/2014/main" val="226234174"/>
                  </a:ext>
                </a:extLst>
              </a:tr>
              <a:tr h="585736">
                <a:tc>
                  <a:txBody>
                    <a:bodyPr/>
                    <a:lstStyle/>
                    <a:p>
                      <a:pPr>
                        <a:buNone/>
                      </a:pPr>
                      <a:r>
                        <a:rPr lang="en-GB" sz="1400" b="1">
                          <a:latin typeface="Google Sans Text"/>
                        </a:rPr>
                        <a:t>Digital Literacy</a:t>
                      </a:r>
                      <a:endParaRPr lang="en-GB" sz="1400">
                        <a:latin typeface="Google Sans Text"/>
                      </a:endParaRPr>
                    </a:p>
                  </a:txBody>
                  <a:tcPr marL="60608" marR="60608" marT="30304" marB="30304" anchor="ctr">
                    <a:lnL>
                      <a:noFill/>
                    </a:lnL>
                    <a:lnR>
                      <a:noFill/>
                    </a:lnR>
                    <a:lnT>
                      <a:noFill/>
                    </a:lnT>
                    <a:lnB>
                      <a:noFill/>
                    </a:lnB>
                    <a:noFill/>
                  </a:tcPr>
                </a:tc>
                <a:tc>
                  <a:txBody>
                    <a:bodyPr/>
                    <a:lstStyle/>
                    <a:p>
                      <a:pPr>
                        <a:buNone/>
                      </a:pPr>
                      <a:r>
                        <a:rPr lang="en-US" sz="1400" dirty="0">
                          <a:latin typeface="Google Sans Text"/>
                        </a:rPr>
                        <a:t>Training on </a:t>
                      </a:r>
                      <a:r>
                        <a:rPr lang="en-US" sz="1400" b="1" dirty="0">
                          <a:latin typeface="Google Sans Text"/>
                        </a:rPr>
                        <a:t>Microsoft 365, Data Collection </a:t>
                      </a:r>
                      <a:r>
                        <a:rPr lang="en-US" sz="1400" b="0" dirty="0">
                          <a:latin typeface="Google Sans Text"/>
                        </a:rPr>
                        <a:t>for field activities, </a:t>
                      </a:r>
                      <a:r>
                        <a:rPr lang="en-US" sz="1400" b="1" dirty="0">
                          <a:latin typeface="Google Sans Text"/>
                        </a:rPr>
                        <a:t>Camera Trap detection </a:t>
                      </a:r>
                      <a:r>
                        <a:rPr lang="en-US" sz="1400" b="0" dirty="0">
                          <a:latin typeface="Google Sans Text"/>
                        </a:rPr>
                        <a:t>with </a:t>
                      </a:r>
                      <a:r>
                        <a:rPr lang="en-US" sz="1400" b="1" dirty="0">
                          <a:latin typeface="Google Sans Text"/>
                        </a:rPr>
                        <a:t>AI, </a:t>
                      </a:r>
                      <a:r>
                        <a:rPr lang="en-US" sz="1400" b="0" dirty="0">
                          <a:latin typeface="Google Sans Text"/>
                        </a:rPr>
                        <a:t>forest threat with </a:t>
                      </a:r>
                      <a:r>
                        <a:rPr lang="en-US" sz="1400" b="1" dirty="0">
                          <a:latin typeface="Google Sans Text"/>
                        </a:rPr>
                        <a:t>Monitoring Dashboard System</a:t>
                      </a:r>
                      <a:r>
                        <a:rPr lang="en-US" sz="1400" dirty="0">
                          <a:latin typeface="Google Sans Text"/>
                        </a:rPr>
                        <a:t> and other online collaboration tools to maximize user proficiency.</a:t>
                      </a:r>
                    </a:p>
                  </a:txBody>
                  <a:tcPr marL="60608" marR="60608" marT="30304" marB="30304" anchor="ctr">
                    <a:lnL>
                      <a:noFill/>
                    </a:lnL>
                    <a:lnR>
                      <a:noFill/>
                    </a:lnR>
                    <a:lnT>
                      <a:noFill/>
                    </a:lnT>
                    <a:lnB>
                      <a:noFill/>
                    </a:lnB>
                    <a:noFill/>
                  </a:tcPr>
                </a:tc>
                <a:extLst>
                  <a:ext uri="{0D108BD9-81ED-4DB2-BD59-A6C34878D82A}">
                    <a16:rowId xmlns:a16="http://schemas.microsoft.com/office/drawing/2014/main" val="2071351947"/>
                  </a:ext>
                </a:extLst>
              </a:tr>
              <a:tr h="761456">
                <a:tc>
                  <a:txBody>
                    <a:bodyPr/>
                    <a:lstStyle/>
                    <a:p>
                      <a:pPr>
                        <a:buNone/>
                      </a:pPr>
                      <a:r>
                        <a:rPr lang="en-GB" sz="1400" b="1">
                          <a:latin typeface="Google Sans Text"/>
                        </a:rPr>
                        <a:t>Institutional Capacity</a:t>
                      </a:r>
                      <a:endParaRPr lang="en-GB" sz="1400">
                        <a:latin typeface="Google Sans Text"/>
                      </a:endParaRPr>
                    </a:p>
                  </a:txBody>
                  <a:tcPr marL="60608" marR="60608" marT="30304" marB="30304" anchor="ctr">
                    <a:lnL>
                      <a:noFill/>
                    </a:lnL>
                    <a:lnR>
                      <a:noFill/>
                    </a:lnR>
                    <a:lnT>
                      <a:noFill/>
                    </a:lnT>
                    <a:lnB>
                      <a:noFill/>
                    </a:lnB>
                    <a:noFill/>
                  </a:tcPr>
                </a:tc>
                <a:tc>
                  <a:txBody>
                    <a:bodyPr/>
                    <a:lstStyle/>
                    <a:p>
                      <a:pPr>
                        <a:buNone/>
                      </a:pPr>
                      <a:r>
                        <a:rPr lang="en-US" sz="1400" b="1" dirty="0">
                          <a:latin typeface="Google Sans Text"/>
                        </a:rPr>
                        <a:t>Strengthening institutional and technical capacity</a:t>
                      </a:r>
                      <a:r>
                        <a:rPr lang="en-US" sz="1400" dirty="0">
                          <a:latin typeface="Google Sans Text"/>
                        </a:rPr>
                        <a:t> of relevant stakeholders to be actively involved in data management processes.</a:t>
                      </a:r>
                    </a:p>
                  </a:txBody>
                  <a:tcPr marL="60608" marR="60608" marT="30304" marB="30304" anchor="ctr">
                    <a:lnL>
                      <a:noFill/>
                    </a:lnL>
                    <a:lnR>
                      <a:noFill/>
                    </a:lnR>
                    <a:lnT>
                      <a:noFill/>
                    </a:lnT>
                    <a:lnB>
                      <a:noFill/>
                    </a:lnB>
                    <a:noFill/>
                  </a:tcPr>
                </a:tc>
                <a:extLst>
                  <a:ext uri="{0D108BD9-81ED-4DB2-BD59-A6C34878D82A}">
                    <a16:rowId xmlns:a16="http://schemas.microsoft.com/office/drawing/2014/main" val="2517018676"/>
                  </a:ext>
                </a:extLst>
              </a:tr>
              <a:tr h="937177">
                <a:tc>
                  <a:txBody>
                    <a:bodyPr/>
                    <a:lstStyle/>
                    <a:p>
                      <a:pPr>
                        <a:buNone/>
                      </a:pPr>
                      <a:r>
                        <a:rPr lang="en-GB" sz="1400" b="1">
                          <a:latin typeface="Google Sans Text"/>
                        </a:rPr>
                        <a:t>Maximizing ROI</a:t>
                      </a:r>
                      <a:endParaRPr lang="en-GB" sz="1400">
                        <a:latin typeface="Google Sans Text"/>
                      </a:endParaRPr>
                    </a:p>
                  </a:txBody>
                  <a:tcPr marL="60608" marR="60608" marT="30304" marB="30304" anchor="ctr">
                    <a:lnL>
                      <a:noFill/>
                    </a:lnL>
                    <a:lnR>
                      <a:noFill/>
                    </a:lnR>
                    <a:lnT>
                      <a:noFill/>
                    </a:lnT>
                    <a:lnB>
                      <a:noFill/>
                    </a:lnB>
                    <a:noFill/>
                  </a:tcPr>
                </a:tc>
                <a:tc>
                  <a:txBody>
                    <a:bodyPr/>
                    <a:lstStyle/>
                    <a:p>
                      <a:pPr>
                        <a:buNone/>
                      </a:pPr>
                      <a:r>
                        <a:rPr lang="en-US" sz="1400" dirty="0">
                          <a:latin typeface="Google Sans Text"/>
                        </a:rPr>
                        <a:t>Ensures the new technology investments are fully utilized, leading to </a:t>
                      </a:r>
                      <a:r>
                        <a:rPr lang="en-US" sz="1400" b="1" dirty="0">
                          <a:latin typeface="Google Sans Text"/>
                        </a:rPr>
                        <a:t>effective and efficient data management</a:t>
                      </a:r>
                      <a:r>
                        <a:rPr lang="en-US" sz="1400" dirty="0">
                          <a:latin typeface="Google Sans Text"/>
                        </a:rPr>
                        <a:t> and operational processes.</a:t>
                      </a:r>
                    </a:p>
                  </a:txBody>
                  <a:tcPr marL="60608" marR="60608" marT="30304" marB="30304" anchor="ctr">
                    <a:lnL>
                      <a:noFill/>
                    </a:lnL>
                    <a:lnR>
                      <a:noFill/>
                    </a:lnR>
                    <a:lnT>
                      <a:noFill/>
                    </a:lnT>
                    <a:lnB>
                      <a:noFill/>
                    </a:lnB>
                    <a:noFill/>
                  </a:tcPr>
                </a:tc>
                <a:extLst>
                  <a:ext uri="{0D108BD9-81ED-4DB2-BD59-A6C34878D82A}">
                    <a16:rowId xmlns:a16="http://schemas.microsoft.com/office/drawing/2014/main" val="1076892799"/>
                  </a:ext>
                </a:extLst>
              </a:tr>
            </a:tbl>
          </a:graphicData>
        </a:graphic>
      </p:graphicFrame>
    </p:spTree>
    <p:extLst>
      <p:ext uri="{BB962C8B-B14F-4D97-AF65-F5344CB8AC3E}">
        <p14:creationId xmlns:p14="http://schemas.microsoft.com/office/powerpoint/2010/main" val="368342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C46E5-6609-6999-CA27-4613576784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13F961-CF81-B8D3-C669-8B4CD7234576}"/>
              </a:ext>
            </a:extLst>
          </p:cNvPr>
          <p:cNvSpPr/>
          <p:nvPr/>
        </p:nvSpPr>
        <p:spPr>
          <a:xfrm>
            <a:off x="0" y="0"/>
            <a:ext cx="9144000" cy="3652838"/>
          </a:xfrm>
          <a:custGeom>
            <a:avLst/>
            <a:gdLst/>
            <a:ahLst/>
            <a:cxnLst/>
            <a:rect l="l" t="t" r="r" b="b"/>
            <a:pathLst>
              <a:path w="18288000" h="7305675">
                <a:moveTo>
                  <a:pt x="0" y="0"/>
                </a:moveTo>
                <a:lnTo>
                  <a:pt x="18288000" y="0"/>
                </a:lnTo>
                <a:lnTo>
                  <a:pt x="18288000" y="7305675"/>
                </a:lnTo>
                <a:lnTo>
                  <a:pt x="0" y="730567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nvGrpSpPr>
          <p:cNvPr id="4" name="Group 4">
            <a:extLst>
              <a:ext uri="{FF2B5EF4-FFF2-40B4-BE49-F238E27FC236}">
                <a16:creationId xmlns:a16="http://schemas.microsoft.com/office/drawing/2014/main" id="{259CB367-DBC6-C2D6-92CB-C074B0A10E98}"/>
              </a:ext>
            </a:extLst>
          </p:cNvPr>
          <p:cNvGrpSpPr/>
          <p:nvPr/>
        </p:nvGrpSpPr>
        <p:grpSpPr>
          <a:xfrm>
            <a:off x="2192387" y="832639"/>
            <a:ext cx="1297560" cy="887867"/>
            <a:chOff x="0" y="0"/>
            <a:chExt cx="3460160" cy="2367644"/>
          </a:xfrm>
        </p:grpSpPr>
        <p:sp>
          <p:nvSpPr>
            <p:cNvPr id="5" name="Freeform 5">
              <a:extLst>
                <a:ext uri="{FF2B5EF4-FFF2-40B4-BE49-F238E27FC236}">
                  <a16:creationId xmlns:a16="http://schemas.microsoft.com/office/drawing/2014/main" id="{26AB1FA4-698B-5BC5-E8FA-1C47B931FF9A}"/>
                </a:ext>
              </a:extLst>
            </p:cNvPr>
            <p:cNvSpPr/>
            <p:nvPr/>
          </p:nvSpPr>
          <p:spPr>
            <a:xfrm>
              <a:off x="0" y="0"/>
              <a:ext cx="3036086" cy="1922686"/>
            </a:xfrm>
            <a:custGeom>
              <a:avLst/>
              <a:gdLst/>
              <a:ahLst/>
              <a:cxnLst/>
              <a:rect l="l" t="t" r="r" b="b"/>
              <a:pathLst>
                <a:path w="3036086" h="1922686">
                  <a:moveTo>
                    <a:pt x="0" y="0"/>
                  </a:moveTo>
                  <a:lnTo>
                    <a:pt x="3036086" y="0"/>
                  </a:lnTo>
                  <a:lnTo>
                    <a:pt x="3036086" y="1922686"/>
                  </a:lnTo>
                  <a:lnTo>
                    <a:pt x="0" y="1922686"/>
                  </a:lnTo>
                  <a:lnTo>
                    <a:pt x="0" y="0"/>
                  </a:lnTo>
                  <a:close/>
                </a:path>
              </a:pathLst>
            </a:custGeom>
            <a:blipFill>
              <a:blip r:embed="rId3">
                <a:extLst>
                  <a:ext uri="{96DAC541-7B7A-43D3-8B79-37D633B846F1}">
                    <asvg:svgBlip xmlns:asvg="http://schemas.microsoft.com/office/drawing/2016/SVG/main" r:embed="rId4"/>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Freeform 6">
              <a:extLst>
                <a:ext uri="{FF2B5EF4-FFF2-40B4-BE49-F238E27FC236}">
                  <a16:creationId xmlns:a16="http://schemas.microsoft.com/office/drawing/2014/main" id="{890FFBCD-EC28-EB6D-3EEE-52D69FE7054A}"/>
                </a:ext>
              </a:extLst>
            </p:cNvPr>
            <p:cNvSpPr/>
            <p:nvPr/>
          </p:nvSpPr>
          <p:spPr>
            <a:xfrm>
              <a:off x="26744" y="217216"/>
              <a:ext cx="2982597" cy="1679782"/>
            </a:xfrm>
            <a:custGeom>
              <a:avLst/>
              <a:gdLst/>
              <a:ahLst/>
              <a:cxnLst/>
              <a:rect l="l" t="t" r="r" b="b"/>
              <a:pathLst>
                <a:path w="2982597" h="1679782">
                  <a:moveTo>
                    <a:pt x="0" y="0"/>
                  </a:moveTo>
                  <a:lnTo>
                    <a:pt x="2982598" y="0"/>
                  </a:lnTo>
                  <a:lnTo>
                    <a:pt x="2982598" y="1679782"/>
                  </a:lnTo>
                  <a:lnTo>
                    <a:pt x="0" y="1679782"/>
                  </a:lnTo>
                  <a:lnTo>
                    <a:pt x="0" y="0"/>
                  </a:lnTo>
                  <a:close/>
                </a:path>
              </a:pathLst>
            </a:custGeom>
            <a:blipFill>
              <a:blip r:embed="rId5" cstate="email">
                <a:extLst>
                  <a:ext uri="{28A0092B-C50C-407E-A947-70E740481C1C}">
                    <a14:useLocalDpi xmlns:a14="http://schemas.microsoft.com/office/drawing/2010/main"/>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Freeform 7">
              <a:extLst>
                <a:ext uri="{FF2B5EF4-FFF2-40B4-BE49-F238E27FC236}">
                  <a16:creationId xmlns:a16="http://schemas.microsoft.com/office/drawing/2014/main" id="{AA16F1BC-89CD-6190-E26E-341D60D46F2B}"/>
                </a:ext>
              </a:extLst>
            </p:cNvPr>
            <p:cNvSpPr/>
            <p:nvPr/>
          </p:nvSpPr>
          <p:spPr>
            <a:xfrm>
              <a:off x="423996" y="444909"/>
              <a:ext cx="3036164" cy="1922735"/>
            </a:xfrm>
            <a:custGeom>
              <a:avLst/>
              <a:gdLst/>
              <a:ahLst/>
              <a:cxnLst/>
              <a:rect l="l" t="t" r="r" b="b"/>
              <a:pathLst>
                <a:path w="3036164" h="1922735">
                  <a:moveTo>
                    <a:pt x="0" y="0"/>
                  </a:moveTo>
                  <a:lnTo>
                    <a:pt x="3036164" y="0"/>
                  </a:lnTo>
                  <a:lnTo>
                    <a:pt x="3036164" y="1922735"/>
                  </a:lnTo>
                  <a:lnTo>
                    <a:pt x="0" y="1922735"/>
                  </a:lnTo>
                  <a:lnTo>
                    <a:pt x="0" y="0"/>
                  </a:lnTo>
                  <a:close/>
                </a:path>
              </a:pathLst>
            </a:custGeom>
            <a:blipFill>
              <a:blip r:embed="rId3">
                <a:extLst>
                  <a:ext uri="{96DAC541-7B7A-43D3-8B79-37D633B846F1}">
                    <asvg:svgBlip xmlns:asvg="http://schemas.microsoft.com/office/drawing/2016/SVG/main" r:embed="rId4"/>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Freeform 8">
              <a:extLst>
                <a:ext uri="{FF2B5EF4-FFF2-40B4-BE49-F238E27FC236}">
                  <a16:creationId xmlns:a16="http://schemas.microsoft.com/office/drawing/2014/main" id="{AC1FD4C8-9948-57CD-CDB2-1A258480D35C}"/>
                </a:ext>
              </a:extLst>
            </p:cNvPr>
            <p:cNvSpPr/>
            <p:nvPr/>
          </p:nvSpPr>
          <p:spPr>
            <a:xfrm>
              <a:off x="450741" y="662131"/>
              <a:ext cx="2982674" cy="1679825"/>
            </a:xfrm>
            <a:custGeom>
              <a:avLst/>
              <a:gdLst/>
              <a:ahLst/>
              <a:cxnLst/>
              <a:rect l="l" t="t" r="r" b="b"/>
              <a:pathLst>
                <a:path w="2982674" h="1679825">
                  <a:moveTo>
                    <a:pt x="0" y="0"/>
                  </a:moveTo>
                  <a:lnTo>
                    <a:pt x="2982674" y="0"/>
                  </a:lnTo>
                  <a:lnTo>
                    <a:pt x="2982674" y="1679825"/>
                  </a:lnTo>
                  <a:lnTo>
                    <a:pt x="0" y="1679825"/>
                  </a:lnTo>
                  <a:lnTo>
                    <a:pt x="0" y="0"/>
                  </a:lnTo>
                  <a:close/>
                </a:path>
              </a:pathLst>
            </a:custGeom>
            <a:blipFill>
              <a:blip r:embed="rId6" cstate="email">
                <a:extLst>
                  <a:ext uri="{28A0092B-C50C-407E-A947-70E740481C1C}">
                    <a14:useLocalDpi xmlns:a14="http://schemas.microsoft.com/office/drawing/2010/main"/>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9" name="Group 9">
            <a:extLst>
              <a:ext uri="{FF2B5EF4-FFF2-40B4-BE49-F238E27FC236}">
                <a16:creationId xmlns:a16="http://schemas.microsoft.com/office/drawing/2014/main" id="{C9E42A2C-FC70-8CFA-CE37-FD49C0F59F72}"/>
              </a:ext>
            </a:extLst>
          </p:cNvPr>
          <p:cNvGrpSpPr/>
          <p:nvPr/>
        </p:nvGrpSpPr>
        <p:grpSpPr>
          <a:xfrm>
            <a:off x="2140158" y="3385269"/>
            <a:ext cx="1402018" cy="887867"/>
            <a:chOff x="0" y="0"/>
            <a:chExt cx="3738714" cy="2367644"/>
          </a:xfrm>
        </p:grpSpPr>
        <p:sp>
          <p:nvSpPr>
            <p:cNvPr id="10" name="Freeform 10">
              <a:extLst>
                <a:ext uri="{FF2B5EF4-FFF2-40B4-BE49-F238E27FC236}">
                  <a16:creationId xmlns:a16="http://schemas.microsoft.com/office/drawing/2014/main" id="{7567983D-2C81-3208-70DA-E9FAAC148C84}"/>
                </a:ext>
              </a:extLst>
            </p:cNvPr>
            <p:cNvSpPr/>
            <p:nvPr/>
          </p:nvSpPr>
          <p:spPr>
            <a:xfrm>
              <a:off x="0" y="0"/>
              <a:ext cx="3738714" cy="2367644"/>
            </a:xfrm>
            <a:custGeom>
              <a:avLst/>
              <a:gdLst/>
              <a:ahLst/>
              <a:cxnLst/>
              <a:rect l="l" t="t" r="r" b="b"/>
              <a:pathLst>
                <a:path w="3738714" h="2367644">
                  <a:moveTo>
                    <a:pt x="0" y="0"/>
                  </a:moveTo>
                  <a:lnTo>
                    <a:pt x="3738714" y="0"/>
                  </a:lnTo>
                  <a:lnTo>
                    <a:pt x="3738714" y="2367644"/>
                  </a:lnTo>
                  <a:lnTo>
                    <a:pt x="0" y="2367644"/>
                  </a:lnTo>
                  <a:lnTo>
                    <a:pt x="0" y="0"/>
                  </a:lnTo>
                  <a:close/>
                </a:path>
              </a:pathLst>
            </a:custGeom>
            <a:blipFill>
              <a:blip r:embed="rId3">
                <a:extLst>
                  <a:ext uri="{96DAC541-7B7A-43D3-8B79-37D633B846F1}">
                    <asvg:svgBlip xmlns:asvg="http://schemas.microsoft.com/office/drawing/2016/SVG/main" r:embed="rId4"/>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Freeform 11">
              <a:extLst>
                <a:ext uri="{FF2B5EF4-FFF2-40B4-BE49-F238E27FC236}">
                  <a16:creationId xmlns:a16="http://schemas.microsoft.com/office/drawing/2014/main" id="{24CC0A20-26E2-FF51-7E82-81D8D5883471}"/>
                </a:ext>
              </a:extLst>
            </p:cNvPr>
            <p:cNvSpPr/>
            <p:nvPr/>
          </p:nvSpPr>
          <p:spPr>
            <a:xfrm>
              <a:off x="32934" y="267486"/>
              <a:ext cx="3672846" cy="2068527"/>
            </a:xfrm>
            <a:custGeom>
              <a:avLst/>
              <a:gdLst/>
              <a:ahLst/>
              <a:cxnLst/>
              <a:rect l="l" t="t" r="r" b="b"/>
              <a:pathLst>
                <a:path w="3672846" h="2068527">
                  <a:moveTo>
                    <a:pt x="0" y="0"/>
                  </a:moveTo>
                  <a:lnTo>
                    <a:pt x="3672846" y="0"/>
                  </a:lnTo>
                  <a:lnTo>
                    <a:pt x="3672846" y="2068526"/>
                  </a:lnTo>
                  <a:lnTo>
                    <a:pt x="0" y="2068526"/>
                  </a:lnTo>
                  <a:lnTo>
                    <a:pt x="0" y="0"/>
                  </a:lnTo>
                  <a:close/>
                </a:path>
              </a:pathLst>
            </a:custGeom>
            <a:blipFill>
              <a:blip r:embed="rId7" cstate="email">
                <a:extLst>
                  <a:ext uri="{28A0092B-C50C-407E-A947-70E740481C1C}">
                    <a14:useLocalDpi xmlns:a14="http://schemas.microsoft.com/office/drawing/2010/main"/>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12" name="TextBox 12">
            <a:extLst>
              <a:ext uri="{FF2B5EF4-FFF2-40B4-BE49-F238E27FC236}">
                <a16:creationId xmlns:a16="http://schemas.microsoft.com/office/drawing/2014/main" id="{6BCD95F6-B4F8-6F11-B392-CDA3FB12C28F}"/>
              </a:ext>
            </a:extLst>
          </p:cNvPr>
          <p:cNvSpPr txBox="1"/>
          <p:nvPr/>
        </p:nvSpPr>
        <p:spPr>
          <a:xfrm>
            <a:off x="2384190" y="4335048"/>
            <a:ext cx="913954" cy="132922"/>
          </a:xfrm>
          <a:prstGeom prst="rect">
            <a:avLst/>
          </a:prstGeom>
        </p:spPr>
        <p:txBody>
          <a:bodyPr lIns="0" tIns="0" rIns="0" bIns="0" rtlCol="0" anchor="t">
            <a:spAutoFit/>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Monitoring dashboard</a:t>
            </a:r>
          </a:p>
        </p:txBody>
      </p:sp>
      <p:sp>
        <p:nvSpPr>
          <p:cNvPr id="13" name="Freeform 13">
            <a:extLst>
              <a:ext uri="{FF2B5EF4-FFF2-40B4-BE49-F238E27FC236}">
                <a16:creationId xmlns:a16="http://schemas.microsoft.com/office/drawing/2014/main" id="{1E8AFB18-0EDE-00EB-276C-5F8033052A11}"/>
              </a:ext>
            </a:extLst>
          </p:cNvPr>
          <p:cNvSpPr/>
          <p:nvPr/>
        </p:nvSpPr>
        <p:spPr>
          <a:xfrm>
            <a:off x="1566691" y="2155180"/>
            <a:ext cx="471377" cy="887867"/>
          </a:xfrm>
          <a:custGeom>
            <a:avLst/>
            <a:gdLst/>
            <a:ahLst/>
            <a:cxnLst/>
            <a:rect l="l" t="t" r="r" b="b"/>
            <a:pathLst>
              <a:path w="942753" h="1775733">
                <a:moveTo>
                  <a:pt x="0" y="0"/>
                </a:moveTo>
                <a:lnTo>
                  <a:pt x="942753" y="0"/>
                </a:lnTo>
                <a:lnTo>
                  <a:pt x="942753" y="1775733"/>
                </a:lnTo>
                <a:lnTo>
                  <a:pt x="0" y="1775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Freeform 14">
            <a:extLst>
              <a:ext uri="{FF2B5EF4-FFF2-40B4-BE49-F238E27FC236}">
                <a16:creationId xmlns:a16="http://schemas.microsoft.com/office/drawing/2014/main" id="{13350F32-B27C-44C9-B5CD-4AF99DA59FFB}"/>
              </a:ext>
            </a:extLst>
          </p:cNvPr>
          <p:cNvSpPr/>
          <p:nvPr/>
        </p:nvSpPr>
        <p:spPr>
          <a:xfrm>
            <a:off x="1596067" y="2242512"/>
            <a:ext cx="412624" cy="716917"/>
          </a:xfrm>
          <a:custGeom>
            <a:avLst/>
            <a:gdLst/>
            <a:ahLst/>
            <a:cxnLst/>
            <a:rect l="l" t="t" r="r" b="b"/>
            <a:pathLst>
              <a:path w="825248" h="1433834">
                <a:moveTo>
                  <a:pt x="0" y="0"/>
                </a:moveTo>
                <a:lnTo>
                  <a:pt x="825248" y="0"/>
                </a:lnTo>
                <a:lnTo>
                  <a:pt x="825248" y="1433834"/>
                </a:lnTo>
                <a:lnTo>
                  <a:pt x="0" y="1433834"/>
                </a:lnTo>
                <a:lnTo>
                  <a:pt x="0" y="0"/>
                </a:lnTo>
                <a:close/>
              </a:path>
            </a:pathLst>
          </a:custGeom>
          <a:blipFill>
            <a:blip r:embed="rId10" cstate="email">
              <a:extLst>
                <a:ext uri="{28A0092B-C50C-407E-A947-70E740481C1C}">
                  <a14:useLocalDpi xmlns:a14="http://schemas.microsoft.com/office/drawing/2010/main"/>
                </a:ext>
              </a:extLst>
            </a:blip>
            <a:stretch>
              <a:fillRect l="-260" t="-4345" r="-26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Freeform 15">
            <a:extLst>
              <a:ext uri="{FF2B5EF4-FFF2-40B4-BE49-F238E27FC236}">
                <a16:creationId xmlns:a16="http://schemas.microsoft.com/office/drawing/2014/main" id="{7C346261-AF8C-44F6-887E-3252A8A5B3D4}"/>
              </a:ext>
            </a:extLst>
          </p:cNvPr>
          <p:cNvSpPr/>
          <p:nvPr/>
        </p:nvSpPr>
        <p:spPr>
          <a:xfrm>
            <a:off x="1030437" y="2155180"/>
            <a:ext cx="471377" cy="887867"/>
          </a:xfrm>
          <a:custGeom>
            <a:avLst/>
            <a:gdLst/>
            <a:ahLst/>
            <a:cxnLst/>
            <a:rect l="l" t="t" r="r" b="b"/>
            <a:pathLst>
              <a:path w="942753" h="1775733">
                <a:moveTo>
                  <a:pt x="0" y="0"/>
                </a:moveTo>
                <a:lnTo>
                  <a:pt x="942753" y="0"/>
                </a:lnTo>
                <a:lnTo>
                  <a:pt x="942753" y="1775733"/>
                </a:lnTo>
                <a:lnTo>
                  <a:pt x="0" y="1775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Freeform 16">
            <a:extLst>
              <a:ext uri="{FF2B5EF4-FFF2-40B4-BE49-F238E27FC236}">
                <a16:creationId xmlns:a16="http://schemas.microsoft.com/office/drawing/2014/main" id="{E339F576-528F-1A30-BDC6-C03E2ADF2C6A}"/>
              </a:ext>
            </a:extLst>
          </p:cNvPr>
          <p:cNvSpPr/>
          <p:nvPr/>
        </p:nvSpPr>
        <p:spPr>
          <a:xfrm>
            <a:off x="1059813" y="2243004"/>
            <a:ext cx="412624" cy="716426"/>
          </a:xfrm>
          <a:custGeom>
            <a:avLst/>
            <a:gdLst/>
            <a:ahLst/>
            <a:cxnLst/>
            <a:rect l="l" t="t" r="r" b="b"/>
            <a:pathLst>
              <a:path w="825248" h="1432851">
                <a:moveTo>
                  <a:pt x="0" y="0"/>
                </a:moveTo>
                <a:lnTo>
                  <a:pt x="825249" y="0"/>
                </a:lnTo>
                <a:lnTo>
                  <a:pt x="825249" y="1432851"/>
                </a:lnTo>
                <a:lnTo>
                  <a:pt x="0" y="1432851"/>
                </a:lnTo>
                <a:lnTo>
                  <a:pt x="0" y="0"/>
                </a:lnTo>
                <a:close/>
              </a:path>
            </a:pathLst>
          </a:custGeom>
          <a:blipFill>
            <a:blip r:embed="rId11" cstate="email">
              <a:extLst>
                <a:ext uri="{28A0092B-C50C-407E-A947-70E740481C1C}">
                  <a14:useLocalDpi xmlns:a14="http://schemas.microsoft.com/office/drawing/2010/main"/>
                </a:ext>
              </a:extLst>
            </a:blip>
            <a:stretch>
              <a:fillRect t="-387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Freeform 17">
            <a:extLst>
              <a:ext uri="{FF2B5EF4-FFF2-40B4-BE49-F238E27FC236}">
                <a16:creationId xmlns:a16="http://schemas.microsoft.com/office/drawing/2014/main" id="{38776AD0-DBF1-66B0-0156-2F5EA76F03FC}"/>
              </a:ext>
            </a:extLst>
          </p:cNvPr>
          <p:cNvSpPr/>
          <p:nvPr/>
        </p:nvSpPr>
        <p:spPr>
          <a:xfrm>
            <a:off x="494182" y="2155180"/>
            <a:ext cx="471377" cy="887867"/>
          </a:xfrm>
          <a:custGeom>
            <a:avLst/>
            <a:gdLst/>
            <a:ahLst/>
            <a:cxnLst/>
            <a:rect l="l" t="t" r="r" b="b"/>
            <a:pathLst>
              <a:path w="942753" h="1775733">
                <a:moveTo>
                  <a:pt x="0" y="0"/>
                </a:moveTo>
                <a:lnTo>
                  <a:pt x="942753" y="0"/>
                </a:lnTo>
                <a:lnTo>
                  <a:pt x="942753" y="1775733"/>
                </a:lnTo>
                <a:lnTo>
                  <a:pt x="0" y="1775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Freeform 18">
            <a:extLst>
              <a:ext uri="{FF2B5EF4-FFF2-40B4-BE49-F238E27FC236}">
                <a16:creationId xmlns:a16="http://schemas.microsoft.com/office/drawing/2014/main" id="{1261C7A3-60F6-35E4-08D2-96ED36A602B4}"/>
              </a:ext>
            </a:extLst>
          </p:cNvPr>
          <p:cNvSpPr/>
          <p:nvPr/>
        </p:nvSpPr>
        <p:spPr>
          <a:xfrm>
            <a:off x="523951" y="2241633"/>
            <a:ext cx="411839" cy="714962"/>
          </a:xfrm>
          <a:custGeom>
            <a:avLst/>
            <a:gdLst/>
            <a:ahLst/>
            <a:cxnLst/>
            <a:rect l="l" t="t" r="r" b="b"/>
            <a:pathLst>
              <a:path w="823678" h="1429924">
                <a:moveTo>
                  <a:pt x="0" y="0"/>
                </a:moveTo>
                <a:lnTo>
                  <a:pt x="823677" y="0"/>
                </a:lnTo>
                <a:lnTo>
                  <a:pt x="823677" y="1429924"/>
                </a:lnTo>
                <a:lnTo>
                  <a:pt x="0" y="1429924"/>
                </a:lnTo>
                <a:lnTo>
                  <a:pt x="0" y="0"/>
                </a:lnTo>
                <a:close/>
              </a:path>
            </a:pathLst>
          </a:custGeom>
          <a:blipFill>
            <a:blip r:embed="rId12" cstate="email">
              <a:extLst>
                <a:ext uri="{28A0092B-C50C-407E-A947-70E740481C1C}">
                  <a14:useLocalDpi xmlns:a14="http://schemas.microsoft.com/office/drawing/2010/main"/>
                </a:ext>
              </a:extLst>
            </a:blip>
            <a:stretch>
              <a:fillRect l="-190" t="-408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TextBox 19">
            <a:extLst>
              <a:ext uri="{FF2B5EF4-FFF2-40B4-BE49-F238E27FC236}">
                <a16:creationId xmlns:a16="http://schemas.microsoft.com/office/drawing/2014/main" id="{4FAC0A8A-DC5D-B005-FBD0-858FBD0829BB}"/>
              </a:ext>
            </a:extLst>
          </p:cNvPr>
          <p:cNvSpPr txBox="1"/>
          <p:nvPr/>
        </p:nvSpPr>
        <p:spPr>
          <a:xfrm>
            <a:off x="867772" y="3106370"/>
            <a:ext cx="796707" cy="132922"/>
          </a:xfrm>
          <a:prstGeom prst="rect">
            <a:avLst/>
          </a:prstGeom>
        </p:spPr>
        <p:txBody>
          <a:bodyPr lIns="0" tIns="0" rIns="0" bIns="0" rtlCol="0" anchor="t">
            <a:spAutoFit/>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Messaging services</a:t>
            </a:r>
          </a:p>
        </p:txBody>
      </p:sp>
      <p:grpSp>
        <p:nvGrpSpPr>
          <p:cNvPr id="20" name="Group 20">
            <a:extLst>
              <a:ext uri="{FF2B5EF4-FFF2-40B4-BE49-F238E27FC236}">
                <a16:creationId xmlns:a16="http://schemas.microsoft.com/office/drawing/2014/main" id="{5F7B5BC0-23C4-8EE5-0F58-A6EC0BAB294F}"/>
              </a:ext>
            </a:extLst>
          </p:cNvPr>
          <p:cNvGrpSpPr/>
          <p:nvPr/>
        </p:nvGrpSpPr>
        <p:grpSpPr>
          <a:xfrm>
            <a:off x="3869399" y="2943745"/>
            <a:ext cx="1045512" cy="23348"/>
            <a:chOff x="0" y="0"/>
            <a:chExt cx="986367" cy="22027"/>
          </a:xfrm>
        </p:grpSpPr>
        <p:sp>
          <p:nvSpPr>
            <p:cNvPr id="21" name="Freeform 21">
              <a:extLst>
                <a:ext uri="{FF2B5EF4-FFF2-40B4-BE49-F238E27FC236}">
                  <a16:creationId xmlns:a16="http://schemas.microsoft.com/office/drawing/2014/main" id="{FE9724C3-5DA9-E178-1EDE-E849902FB5B3}"/>
                </a:ext>
              </a:extLst>
            </p:cNvPr>
            <p:cNvSpPr/>
            <p:nvPr/>
          </p:nvSpPr>
          <p:spPr>
            <a:xfrm>
              <a:off x="0" y="0"/>
              <a:ext cx="986367" cy="22027"/>
            </a:xfrm>
            <a:custGeom>
              <a:avLst/>
              <a:gdLst/>
              <a:ahLst/>
              <a:cxnLst/>
              <a:rect l="l" t="t" r="r" b="b"/>
              <a:pathLst>
                <a:path w="986367" h="22027">
                  <a:moveTo>
                    <a:pt x="11014" y="0"/>
                  </a:moveTo>
                  <a:lnTo>
                    <a:pt x="975353" y="0"/>
                  </a:lnTo>
                  <a:cubicBezTo>
                    <a:pt x="981436" y="0"/>
                    <a:pt x="986367" y="4931"/>
                    <a:pt x="986367" y="11014"/>
                  </a:cubicBezTo>
                  <a:lnTo>
                    <a:pt x="986367" y="11014"/>
                  </a:lnTo>
                  <a:cubicBezTo>
                    <a:pt x="986367" y="13935"/>
                    <a:pt x="985206" y="16736"/>
                    <a:pt x="983141" y="18802"/>
                  </a:cubicBezTo>
                  <a:cubicBezTo>
                    <a:pt x="981075" y="20867"/>
                    <a:pt x="978274" y="22027"/>
                    <a:pt x="975353" y="22027"/>
                  </a:cubicBezTo>
                  <a:lnTo>
                    <a:pt x="11014" y="22027"/>
                  </a:lnTo>
                  <a:cubicBezTo>
                    <a:pt x="8093" y="22027"/>
                    <a:pt x="5291" y="20867"/>
                    <a:pt x="3226" y="18802"/>
                  </a:cubicBezTo>
                  <a:cubicBezTo>
                    <a:pt x="1160" y="16736"/>
                    <a:pt x="0" y="13935"/>
                    <a:pt x="0" y="11014"/>
                  </a:cubicBezTo>
                  <a:lnTo>
                    <a:pt x="0" y="11014"/>
                  </a:lnTo>
                  <a:cubicBezTo>
                    <a:pt x="0" y="8093"/>
                    <a:pt x="1160" y="5291"/>
                    <a:pt x="3226" y="3226"/>
                  </a:cubicBezTo>
                  <a:cubicBezTo>
                    <a:pt x="5291" y="1160"/>
                    <a:pt x="8093" y="0"/>
                    <a:pt x="1101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2">
              <a:extLst>
                <a:ext uri="{FF2B5EF4-FFF2-40B4-BE49-F238E27FC236}">
                  <a16:creationId xmlns:a16="http://schemas.microsoft.com/office/drawing/2014/main" id="{54CFA5CA-E0E8-FBAC-80F1-6406046975D2}"/>
                </a:ext>
              </a:extLst>
            </p:cNvPr>
            <p:cNvSpPr txBox="1"/>
            <p:nvPr/>
          </p:nvSpPr>
          <p:spPr>
            <a:xfrm>
              <a:off x="0" y="-28575"/>
              <a:ext cx="986367" cy="50602"/>
            </a:xfrm>
            <a:prstGeom prst="rect">
              <a:avLst/>
            </a:prstGeom>
          </p:spPr>
          <p:txBody>
            <a:bodyPr lIns="14182" tIns="14182" rIns="14182" bIns="14182" rtlCol="0" anchor="ctr"/>
            <a:lstStyle/>
            <a:p>
              <a:pPr marL="0" marR="0" lvl="0" indent="0" algn="ctr" defTabSz="914400" rtl="0" eaLnBrk="1" fontAlgn="auto" latinLnBrk="0" hangingPunct="1">
                <a:lnSpc>
                  <a:spcPts val="112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3" name="Freeform 23">
            <a:extLst>
              <a:ext uri="{FF2B5EF4-FFF2-40B4-BE49-F238E27FC236}">
                <a16:creationId xmlns:a16="http://schemas.microsoft.com/office/drawing/2014/main" id="{CD632CB0-1ED0-A938-E1EB-6E8F961CC3D1}"/>
              </a:ext>
            </a:extLst>
          </p:cNvPr>
          <p:cNvSpPr/>
          <p:nvPr/>
        </p:nvSpPr>
        <p:spPr>
          <a:xfrm>
            <a:off x="3703575" y="2155180"/>
            <a:ext cx="1063599" cy="673554"/>
          </a:xfrm>
          <a:custGeom>
            <a:avLst/>
            <a:gdLst/>
            <a:ahLst/>
            <a:cxnLst/>
            <a:rect l="l" t="t" r="r" b="b"/>
            <a:pathLst>
              <a:path w="2127197" h="1347107">
                <a:moveTo>
                  <a:pt x="0" y="0"/>
                </a:moveTo>
                <a:lnTo>
                  <a:pt x="2127198" y="0"/>
                </a:lnTo>
                <a:lnTo>
                  <a:pt x="2127198" y="1347107"/>
                </a:lnTo>
                <a:lnTo>
                  <a:pt x="0" y="1347107"/>
                </a:lnTo>
                <a:lnTo>
                  <a:pt x="0" y="0"/>
                </a:lnTo>
                <a:close/>
              </a:path>
            </a:pathLst>
          </a:custGeom>
          <a:blipFill>
            <a:blip r:embed="rId3">
              <a:extLst>
                <a:ext uri="{96DAC541-7B7A-43D3-8B79-37D633B846F1}">
                  <asvg:svgBlip xmlns:asvg="http://schemas.microsoft.com/office/drawing/2016/SVG/main" r:embed="rId4"/>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4" name="Freeform 24">
            <a:extLst>
              <a:ext uri="{FF2B5EF4-FFF2-40B4-BE49-F238E27FC236}">
                <a16:creationId xmlns:a16="http://schemas.microsoft.com/office/drawing/2014/main" id="{16C99B47-4C64-CA30-E7BC-FCA51846870E}"/>
              </a:ext>
            </a:extLst>
          </p:cNvPr>
          <p:cNvSpPr/>
          <p:nvPr/>
        </p:nvSpPr>
        <p:spPr>
          <a:xfrm>
            <a:off x="3712944" y="2231275"/>
            <a:ext cx="1044861" cy="588460"/>
          </a:xfrm>
          <a:custGeom>
            <a:avLst/>
            <a:gdLst/>
            <a:ahLst/>
            <a:cxnLst/>
            <a:rect l="l" t="t" r="r" b="b"/>
            <a:pathLst>
              <a:path w="2089721" h="1176919">
                <a:moveTo>
                  <a:pt x="0" y="0"/>
                </a:moveTo>
                <a:lnTo>
                  <a:pt x="2089721" y="0"/>
                </a:lnTo>
                <a:lnTo>
                  <a:pt x="2089721" y="1176919"/>
                </a:lnTo>
                <a:lnTo>
                  <a:pt x="0" y="1176919"/>
                </a:lnTo>
                <a:lnTo>
                  <a:pt x="0" y="0"/>
                </a:lnTo>
                <a:close/>
              </a:path>
            </a:pathLst>
          </a:custGeom>
          <a:blipFill>
            <a:blip r:embed="rId13" cstate="email">
              <a:extLst>
                <a:ext uri="{28A0092B-C50C-407E-A947-70E740481C1C}">
                  <a14:useLocalDpi xmlns:a14="http://schemas.microsoft.com/office/drawing/2010/main"/>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Freeform 25">
            <a:extLst>
              <a:ext uri="{FF2B5EF4-FFF2-40B4-BE49-F238E27FC236}">
                <a16:creationId xmlns:a16="http://schemas.microsoft.com/office/drawing/2014/main" id="{F4BDECF9-9850-9308-FED2-EC7D15DD86FB}"/>
              </a:ext>
            </a:extLst>
          </p:cNvPr>
          <p:cNvSpPr/>
          <p:nvPr/>
        </p:nvSpPr>
        <p:spPr>
          <a:xfrm>
            <a:off x="3706310" y="2155180"/>
            <a:ext cx="1063599" cy="673554"/>
          </a:xfrm>
          <a:custGeom>
            <a:avLst/>
            <a:gdLst/>
            <a:ahLst/>
            <a:cxnLst/>
            <a:rect l="l" t="t" r="r" b="b"/>
            <a:pathLst>
              <a:path w="2127197" h="1347107">
                <a:moveTo>
                  <a:pt x="0" y="0"/>
                </a:moveTo>
                <a:lnTo>
                  <a:pt x="2127197" y="0"/>
                </a:lnTo>
                <a:lnTo>
                  <a:pt x="2127197" y="1347107"/>
                </a:lnTo>
                <a:lnTo>
                  <a:pt x="0" y="1347107"/>
                </a:lnTo>
                <a:lnTo>
                  <a:pt x="0" y="0"/>
                </a:lnTo>
                <a:close/>
              </a:path>
            </a:pathLst>
          </a:custGeom>
          <a:blipFill>
            <a:blip r:embed="rId3">
              <a:extLst>
                <a:ext uri="{96DAC541-7B7A-43D3-8B79-37D633B846F1}">
                  <asvg:svgBlip xmlns:asvg="http://schemas.microsoft.com/office/drawing/2016/SVG/main" r:embed="rId4"/>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6" name="Freeform 26">
            <a:extLst>
              <a:ext uri="{FF2B5EF4-FFF2-40B4-BE49-F238E27FC236}">
                <a16:creationId xmlns:a16="http://schemas.microsoft.com/office/drawing/2014/main" id="{510D5416-3AF6-067D-D9F6-542DFB050C04}"/>
              </a:ext>
            </a:extLst>
          </p:cNvPr>
          <p:cNvSpPr/>
          <p:nvPr/>
        </p:nvSpPr>
        <p:spPr>
          <a:xfrm>
            <a:off x="3715679" y="2231275"/>
            <a:ext cx="1044861" cy="588460"/>
          </a:xfrm>
          <a:custGeom>
            <a:avLst/>
            <a:gdLst/>
            <a:ahLst/>
            <a:cxnLst/>
            <a:rect l="l" t="t" r="r" b="b"/>
            <a:pathLst>
              <a:path w="2089721" h="1176919">
                <a:moveTo>
                  <a:pt x="0" y="0"/>
                </a:moveTo>
                <a:lnTo>
                  <a:pt x="2089721" y="0"/>
                </a:lnTo>
                <a:lnTo>
                  <a:pt x="2089721" y="1176919"/>
                </a:lnTo>
                <a:lnTo>
                  <a:pt x="0" y="1176919"/>
                </a:lnTo>
                <a:lnTo>
                  <a:pt x="0" y="0"/>
                </a:lnTo>
                <a:close/>
              </a:path>
            </a:pathLst>
          </a:custGeom>
          <a:blipFill>
            <a:blip r:embed="rId13" cstate="email">
              <a:extLst>
                <a:ext uri="{28A0092B-C50C-407E-A947-70E740481C1C}">
                  <a14:useLocalDpi xmlns:a14="http://schemas.microsoft.com/office/drawing/2010/main"/>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 name="Freeform 27">
            <a:extLst>
              <a:ext uri="{FF2B5EF4-FFF2-40B4-BE49-F238E27FC236}">
                <a16:creationId xmlns:a16="http://schemas.microsoft.com/office/drawing/2014/main" id="{166247F6-4F10-D537-0DC0-ABE8C488DD55}"/>
              </a:ext>
            </a:extLst>
          </p:cNvPr>
          <p:cNvSpPr/>
          <p:nvPr/>
        </p:nvSpPr>
        <p:spPr>
          <a:xfrm>
            <a:off x="3860342" y="2302522"/>
            <a:ext cx="1063626" cy="673571"/>
          </a:xfrm>
          <a:custGeom>
            <a:avLst/>
            <a:gdLst/>
            <a:ahLst/>
            <a:cxnLst/>
            <a:rect l="l" t="t" r="r" b="b"/>
            <a:pathLst>
              <a:path w="2127252" h="1347141">
                <a:moveTo>
                  <a:pt x="0" y="0"/>
                </a:moveTo>
                <a:lnTo>
                  <a:pt x="2127252" y="0"/>
                </a:lnTo>
                <a:lnTo>
                  <a:pt x="2127252" y="1347142"/>
                </a:lnTo>
                <a:lnTo>
                  <a:pt x="0" y="1347142"/>
                </a:lnTo>
                <a:lnTo>
                  <a:pt x="0" y="0"/>
                </a:lnTo>
                <a:close/>
              </a:path>
            </a:pathLst>
          </a:custGeom>
          <a:blipFill>
            <a:blip r:embed="rId3">
              <a:extLst>
                <a:ext uri="{96DAC541-7B7A-43D3-8B79-37D633B846F1}">
                  <asvg:svgBlip xmlns:asvg="http://schemas.microsoft.com/office/drawing/2016/SVG/main" r:embed="rId4"/>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Freeform 28">
            <a:extLst>
              <a:ext uri="{FF2B5EF4-FFF2-40B4-BE49-F238E27FC236}">
                <a16:creationId xmlns:a16="http://schemas.microsoft.com/office/drawing/2014/main" id="{212B9023-5B7A-02BC-91A7-6C47429E902D}"/>
              </a:ext>
            </a:extLst>
          </p:cNvPr>
          <p:cNvSpPr/>
          <p:nvPr/>
        </p:nvSpPr>
        <p:spPr>
          <a:xfrm>
            <a:off x="3869399" y="2378619"/>
            <a:ext cx="1045512" cy="588475"/>
          </a:xfrm>
          <a:custGeom>
            <a:avLst/>
            <a:gdLst/>
            <a:ahLst/>
            <a:cxnLst/>
            <a:rect l="l" t="t" r="r" b="b"/>
            <a:pathLst>
              <a:path w="2091023" h="1176950">
                <a:moveTo>
                  <a:pt x="0" y="0"/>
                </a:moveTo>
                <a:lnTo>
                  <a:pt x="2091023" y="0"/>
                </a:lnTo>
                <a:lnTo>
                  <a:pt x="2091023" y="1176950"/>
                </a:lnTo>
                <a:lnTo>
                  <a:pt x="0" y="1176950"/>
                </a:lnTo>
                <a:lnTo>
                  <a:pt x="0" y="0"/>
                </a:lnTo>
                <a:close/>
              </a:path>
            </a:pathLst>
          </a:custGeom>
          <a:blipFill>
            <a:blip r:embed="rId14" cstate="email">
              <a:extLst>
                <a:ext uri="{28A0092B-C50C-407E-A947-70E740481C1C}">
                  <a14:useLocalDpi xmlns:a14="http://schemas.microsoft.com/office/drawing/2010/main"/>
                </a:ext>
              </a:extLst>
            </a:blip>
            <a:stretch>
              <a:fillRect l="-2" r="-6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9" name="Freeform 29">
            <a:extLst>
              <a:ext uri="{FF2B5EF4-FFF2-40B4-BE49-F238E27FC236}">
                <a16:creationId xmlns:a16="http://schemas.microsoft.com/office/drawing/2014/main" id="{2B1A7AD1-725E-EE73-3E1A-12FD8D758F51}"/>
              </a:ext>
            </a:extLst>
          </p:cNvPr>
          <p:cNvSpPr/>
          <p:nvPr/>
        </p:nvSpPr>
        <p:spPr>
          <a:xfrm>
            <a:off x="4624313" y="2478630"/>
            <a:ext cx="299654" cy="564417"/>
          </a:xfrm>
          <a:custGeom>
            <a:avLst/>
            <a:gdLst/>
            <a:ahLst/>
            <a:cxnLst/>
            <a:rect l="l" t="t" r="r" b="b"/>
            <a:pathLst>
              <a:path w="599308" h="1128834">
                <a:moveTo>
                  <a:pt x="0" y="0"/>
                </a:moveTo>
                <a:lnTo>
                  <a:pt x="599309" y="0"/>
                </a:lnTo>
                <a:lnTo>
                  <a:pt x="599309" y="1128834"/>
                </a:lnTo>
                <a:lnTo>
                  <a:pt x="0" y="1128834"/>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0" name="Freeform 30">
            <a:extLst>
              <a:ext uri="{FF2B5EF4-FFF2-40B4-BE49-F238E27FC236}">
                <a16:creationId xmlns:a16="http://schemas.microsoft.com/office/drawing/2014/main" id="{8BD11098-2E49-9943-28FB-6DA256AC4024}"/>
              </a:ext>
            </a:extLst>
          </p:cNvPr>
          <p:cNvSpPr/>
          <p:nvPr/>
        </p:nvSpPr>
        <p:spPr>
          <a:xfrm>
            <a:off x="4645271" y="2537121"/>
            <a:ext cx="257740" cy="448722"/>
          </a:xfrm>
          <a:custGeom>
            <a:avLst/>
            <a:gdLst/>
            <a:ahLst/>
            <a:cxnLst/>
            <a:rect l="l" t="t" r="r" b="b"/>
            <a:pathLst>
              <a:path w="515480" h="897444">
                <a:moveTo>
                  <a:pt x="0" y="0"/>
                </a:moveTo>
                <a:lnTo>
                  <a:pt x="515479" y="0"/>
                </a:lnTo>
                <a:lnTo>
                  <a:pt x="515479" y="897445"/>
                </a:lnTo>
                <a:lnTo>
                  <a:pt x="0" y="897445"/>
                </a:lnTo>
                <a:lnTo>
                  <a:pt x="0" y="0"/>
                </a:lnTo>
                <a:close/>
              </a:path>
            </a:pathLst>
          </a:custGeom>
          <a:blipFill>
            <a:blip r:embed="rId15" cstate="email">
              <a:extLst>
                <a:ext uri="{28A0092B-C50C-407E-A947-70E740481C1C}">
                  <a14:useLocalDpi xmlns:a14="http://schemas.microsoft.com/office/drawing/2010/main"/>
                </a:ext>
              </a:extLst>
            </a:blip>
            <a:stretch>
              <a:fillRect t="-20208" b="-74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TextBox 31">
            <a:extLst>
              <a:ext uri="{FF2B5EF4-FFF2-40B4-BE49-F238E27FC236}">
                <a16:creationId xmlns:a16="http://schemas.microsoft.com/office/drawing/2014/main" id="{EF3DB6D2-629C-AF5F-87B3-A5B81E321093}"/>
              </a:ext>
            </a:extLst>
          </p:cNvPr>
          <p:cNvSpPr txBox="1"/>
          <p:nvPr/>
        </p:nvSpPr>
        <p:spPr>
          <a:xfrm>
            <a:off x="3964531" y="3106370"/>
            <a:ext cx="698480" cy="132922"/>
          </a:xfrm>
          <a:prstGeom prst="rect">
            <a:avLst/>
          </a:prstGeom>
        </p:spPr>
        <p:txBody>
          <a:bodyPr lIns="0" tIns="0" rIns="0" bIns="0" rtlCol="0" anchor="t">
            <a:spAutoFit/>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SMART Platform</a:t>
            </a:r>
          </a:p>
        </p:txBody>
      </p:sp>
      <p:sp>
        <p:nvSpPr>
          <p:cNvPr id="32" name="Freeform 32">
            <a:extLst>
              <a:ext uri="{FF2B5EF4-FFF2-40B4-BE49-F238E27FC236}">
                <a16:creationId xmlns:a16="http://schemas.microsoft.com/office/drawing/2014/main" id="{BF2453F5-B3DA-A64A-5EDE-99F1C03BDEFC}"/>
              </a:ext>
            </a:extLst>
          </p:cNvPr>
          <p:cNvSpPr/>
          <p:nvPr/>
        </p:nvSpPr>
        <p:spPr>
          <a:xfrm rot="2400000" flipH="1">
            <a:off x="3649975" y="1286982"/>
            <a:ext cx="910316" cy="325438"/>
          </a:xfrm>
          <a:custGeom>
            <a:avLst/>
            <a:gdLst/>
            <a:ahLst/>
            <a:cxnLst/>
            <a:rect l="l" t="t" r="r" b="b"/>
            <a:pathLst>
              <a:path w="1820632" h="650876">
                <a:moveTo>
                  <a:pt x="1820632" y="0"/>
                </a:moveTo>
                <a:lnTo>
                  <a:pt x="0" y="0"/>
                </a:lnTo>
                <a:lnTo>
                  <a:pt x="0" y="650876"/>
                </a:lnTo>
                <a:lnTo>
                  <a:pt x="1820632" y="650876"/>
                </a:lnTo>
                <a:lnTo>
                  <a:pt x="1820632"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3" name="Freeform 33">
            <a:extLst>
              <a:ext uri="{FF2B5EF4-FFF2-40B4-BE49-F238E27FC236}">
                <a16:creationId xmlns:a16="http://schemas.microsoft.com/office/drawing/2014/main" id="{24BCC1DA-AD19-A60F-F18E-F27161A3C1A6}"/>
              </a:ext>
            </a:extLst>
          </p:cNvPr>
          <p:cNvSpPr/>
          <p:nvPr/>
        </p:nvSpPr>
        <p:spPr>
          <a:xfrm rot="-2400000" flipH="1">
            <a:off x="956411" y="1425963"/>
            <a:ext cx="910316" cy="325438"/>
          </a:xfrm>
          <a:custGeom>
            <a:avLst/>
            <a:gdLst/>
            <a:ahLst/>
            <a:cxnLst/>
            <a:rect l="l" t="t" r="r" b="b"/>
            <a:pathLst>
              <a:path w="1820632" h="650876">
                <a:moveTo>
                  <a:pt x="1820633" y="0"/>
                </a:moveTo>
                <a:lnTo>
                  <a:pt x="0" y="0"/>
                </a:lnTo>
                <a:lnTo>
                  <a:pt x="0" y="650876"/>
                </a:lnTo>
                <a:lnTo>
                  <a:pt x="1820633" y="650876"/>
                </a:lnTo>
                <a:lnTo>
                  <a:pt x="182063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4" name="Freeform 34">
            <a:extLst>
              <a:ext uri="{FF2B5EF4-FFF2-40B4-BE49-F238E27FC236}">
                <a16:creationId xmlns:a16="http://schemas.microsoft.com/office/drawing/2014/main" id="{A5F0E58E-3059-3AA4-B6E1-8C6347618388}"/>
              </a:ext>
            </a:extLst>
          </p:cNvPr>
          <p:cNvSpPr/>
          <p:nvPr/>
        </p:nvSpPr>
        <p:spPr>
          <a:xfrm rot="-2400000" flipV="1">
            <a:off x="3599985" y="3639770"/>
            <a:ext cx="910316" cy="325438"/>
          </a:xfrm>
          <a:custGeom>
            <a:avLst/>
            <a:gdLst/>
            <a:ahLst/>
            <a:cxnLst/>
            <a:rect l="l" t="t" r="r" b="b"/>
            <a:pathLst>
              <a:path w="1820632" h="650876">
                <a:moveTo>
                  <a:pt x="0" y="650876"/>
                </a:moveTo>
                <a:lnTo>
                  <a:pt x="1820633" y="650876"/>
                </a:lnTo>
                <a:lnTo>
                  <a:pt x="1820633" y="0"/>
                </a:lnTo>
                <a:lnTo>
                  <a:pt x="0" y="0"/>
                </a:lnTo>
                <a:lnTo>
                  <a:pt x="0" y="650876"/>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5" name="Freeform 35">
            <a:extLst>
              <a:ext uri="{FF2B5EF4-FFF2-40B4-BE49-F238E27FC236}">
                <a16:creationId xmlns:a16="http://schemas.microsoft.com/office/drawing/2014/main" id="{FB149347-94EB-F7F3-B032-8D3DF98748B1}"/>
              </a:ext>
            </a:extLst>
          </p:cNvPr>
          <p:cNvSpPr/>
          <p:nvPr/>
        </p:nvSpPr>
        <p:spPr>
          <a:xfrm rot="2400000" flipV="1">
            <a:off x="1005793" y="3500789"/>
            <a:ext cx="910316" cy="325438"/>
          </a:xfrm>
          <a:custGeom>
            <a:avLst/>
            <a:gdLst/>
            <a:ahLst/>
            <a:cxnLst/>
            <a:rect l="l" t="t" r="r" b="b"/>
            <a:pathLst>
              <a:path w="1820632" h="650876">
                <a:moveTo>
                  <a:pt x="0" y="650876"/>
                </a:moveTo>
                <a:lnTo>
                  <a:pt x="1820632" y="650876"/>
                </a:lnTo>
                <a:lnTo>
                  <a:pt x="1820632" y="0"/>
                </a:lnTo>
                <a:lnTo>
                  <a:pt x="0" y="0"/>
                </a:lnTo>
                <a:lnTo>
                  <a:pt x="0" y="650876"/>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6" name="TextBox 36">
            <a:extLst>
              <a:ext uri="{FF2B5EF4-FFF2-40B4-BE49-F238E27FC236}">
                <a16:creationId xmlns:a16="http://schemas.microsoft.com/office/drawing/2014/main" id="{A186B61D-AD03-A94B-6F52-5B0BB57C37A0}"/>
              </a:ext>
            </a:extLst>
          </p:cNvPr>
          <p:cNvSpPr txBox="1"/>
          <p:nvPr/>
        </p:nvSpPr>
        <p:spPr>
          <a:xfrm>
            <a:off x="2276855" y="1799640"/>
            <a:ext cx="1128623" cy="132922"/>
          </a:xfrm>
          <a:prstGeom prst="rect">
            <a:avLst/>
          </a:prstGeom>
        </p:spPr>
        <p:txBody>
          <a:bodyPr lIns="0" tIns="0" rIns="0" bIns="0" rtlCol="0" anchor="t">
            <a:spAutoFit/>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Data management systems</a:t>
            </a:r>
          </a:p>
        </p:txBody>
      </p:sp>
      <p:grpSp>
        <p:nvGrpSpPr>
          <p:cNvPr id="37" name="Group 37">
            <a:extLst>
              <a:ext uri="{FF2B5EF4-FFF2-40B4-BE49-F238E27FC236}">
                <a16:creationId xmlns:a16="http://schemas.microsoft.com/office/drawing/2014/main" id="{2DE3C68C-9BE3-07C8-4283-BEC5FF39A11E}"/>
              </a:ext>
            </a:extLst>
          </p:cNvPr>
          <p:cNvGrpSpPr/>
          <p:nvPr/>
        </p:nvGrpSpPr>
        <p:grpSpPr>
          <a:xfrm>
            <a:off x="5695007" y="1143651"/>
            <a:ext cx="2934645" cy="2537507"/>
            <a:chOff x="0" y="-28575"/>
            <a:chExt cx="7825718" cy="6766685"/>
          </a:xfrm>
        </p:grpSpPr>
        <p:sp>
          <p:nvSpPr>
            <p:cNvPr id="38" name="TextBox 38">
              <a:extLst>
                <a:ext uri="{FF2B5EF4-FFF2-40B4-BE49-F238E27FC236}">
                  <a16:creationId xmlns:a16="http://schemas.microsoft.com/office/drawing/2014/main" id="{EAD6C917-9862-583C-8827-5FA11F13B211}"/>
                </a:ext>
              </a:extLst>
            </p:cNvPr>
            <p:cNvSpPr txBox="1"/>
            <p:nvPr/>
          </p:nvSpPr>
          <p:spPr>
            <a:xfrm>
              <a:off x="1004213" y="-28575"/>
              <a:ext cx="3664743" cy="354459"/>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Data management systems</a:t>
              </a:r>
            </a:p>
          </p:txBody>
        </p:sp>
        <p:sp>
          <p:nvSpPr>
            <p:cNvPr id="39" name="TextBox 39">
              <a:extLst>
                <a:ext uri="{FF2B5EF4-FFF2-40B4-BE49-F238E27FC236}">
                  <a16:creationId xmlns:a16="http://schemas.microsoft.com/office/drawing/2014/main" id="{16EEE56A-FAD6-4EF1-BB9A-2DA82446E4CC}"/>
                </a:ext>
              </a:extLst>
            </p:cNvPr>
            <p:cNvSpPr txBox="1"/>
            <p:nvPr/>
          </p:nvSpPr>
          <p:spPr>
            <a:xfrm>
              <a:off x="1004216" y="425238"/>
              <a:ext cx="6808804" cy="1106800"/>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Light"/>
                </a:rPr>
                <a:t>Acts as the main database, where forest-related data is collected, stored, and managed. It provides baseline data essential for other subsystems.</a:t>
              </a:r>
            </a:p>
          </p:txBody>
        </p:sp>
        <p:sp>
          <p:nvSpPr>
            <p:cNvPr id="40" name="Freeform 40">
              <a:extLst>
                <a:ext uri="{FF2B5EF4-FFF2-40B4-BE49-F238E27FC236}">
                  <a16:creationId xmlns:a16="http://schemas.microsoft.com/office/drawing/2014/main" id="{C5B83C70-9EB5-65D9-C895-BE5604914576}"/>
                </a:ext>
              </a:extLst>
            </p:cNvPr>
            <p:cNvSpPr/>
            <p:nvPr/>
          </p:nvSpPr>
          <p:spPr>
            <a:xfrm>
              <a:off x="0" y="0"/>
              <a:ext cx="635000" cy="651004"/>
            </a:xfrm>
            <a:custGeom>
              <a:avLst/>
              <a:gdLst/>
              <a:ahLst/>
              <a:cxnLst/>
              <a:rect l="l" t="t" r="r" b="b"/>
              <a:pathLst>
                <a:path w="635000" h="651004">
                  <a:moveTo>
                    <a:pt x="0" y="0"/>
                  </a:moveTo>
                  <a:lnTo>
                    <a:pt x="635000" y="0"/>
                  </a:lnTo>
                  <a:lnTo>
                    <a:pt x="635000" y="651004"/>
                  </a:lnTo>
                  <a:lnTo>
                    <a:pt x="0" y="6510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1" name="TextBox 41">
              <a:extLst>
                <a:ext uri="{FF2B5EF4-FFF2-40B4-BE49-F238E27FC236}">
                  <a16:creationId xmlns:a16="http://schemas.microsoft.com/office/drawing/2014/main" id="{AB9EFB91-AB8C-8170-5E5C-468880618653}"/>
                </a:ext>
              </a:extLst>
            </p:cNvPr>
            <p:cNvSpPr txBox="1"/>
            <p:nvPr/>
          </p:nvSpPr>
          <p:spPr>
            <a:xfrm>
              <a:off x="991514" y="5177497"/>
              <a:ext cx="5398889" cy="354459"/>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Spatial Monitoring and Reporting Tools (SMART)</a:t>
              </a:r>
            </a:p>
          </p:txBody>
        </p:sp>
        <p:sp>
          <p:nvSpPr>
            <p:cNvPr id="42" name="TextBox 42">
              <a:extLst>
                <a:ext uri="{FF2B5EF4-FFF2-40B4-BE49-F238E27FC236}">
                  <a16:creationId xmlns:a16="http://schemas.microsoft.com/office/drawing/2014/main" id="{B39F0C94-433C-EC38-05E7-5D22337521F7}"/>
                </a:ext>
              </a:extLst>
            </p:cNvPr>
            <p:cNvSpPr txBox="1"/>
            <p:nvPr/>
          </p:nvSpPr>
          <p:spPr>
            <a:xfrm>
              <a:off x="991514" y="5631310"/>
              <a:ext cx="6821502" cy="1106800"/>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Light"/>
                </a:rPr>
                <a:t>Conducts field checks to validate data. Field teams collect data on-site, which is then fed back into the Data Management System, ensuring a continuous cycle of accurate data.</a:t>
              </a:r>
            </a:p>
          </p:txBody>
        </p:sp>
        <p:sp>
          <p:nvSpPr>
            <p:cNvPr id="43" name="Freeform 43">
              <a:extLst>
                <a:ext uri="{FF2B5EF4-FFF2-40B4-BE49-F238E27FC236}">
                  <a16:creationId xmlns:a16="http://schemas.microsoft.com/office/drawing/2014/main" id="{5E48DF76-1457-C273-23BD-FF9EC0CF56E6}"/>
                </a:ext>
              </a:extLst>
            </p:cNvPr>
            <p:cNvSpPr/>
            <p:nvPr/>
          </p:nvSpPr>
          <p:spPr>
            <a:xfrm>
              <a:off x="0" y="5206071"/>
              <a:ext cx="635000" cy="651004"/>
            </a:xfrm>
            <a:custGeom>
              <a:avLst/>
              <a:gdLst/>
              <a:ahLst/>
              <a:cxnLst/>
              <a:rect l="l" t="t" r="r" b="b"/>
              <a:pathLst>
                <a:path w="635000" h="651004">
                  <a:moveTo>
                    <a:pt x="0" y="0"/>
                  </a:moveTo>
                  <a:lnTo>
                    <a:pt x="635000" y="0"/>
                  </a:lnTo>
                  <a:lnTo>
                    <a:pt x="635000" y="651004"/>
                  </a:lnTo>
                  <a:lnTo>
                    <a:pt x="0" y="65100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4" name="TextBox 44">
              <a:extLst>
                <a:ext uri="{FF2B5EF4-FFF2-40B4-BE49-F238E27FC236}">
                  <a16:creationId xmlns:a16="http://schemas.microsoft.com/office/drawing/2014/main" id="{D354A165-B961-8C90-73D8-110989CB43BC}"/>
                </a:ext>
              </a:extLst>
            </p:cNvPr>
            <p:cNvSpPr txBox="1"/>
            <p:nvPr/>
          </p:nvSpPr>
          <p:spPr>
            <a:xfrm>
              <a:off x="1004216" y="2162956"/>
              <a:ext cx="6821502" cy="1106800"/>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Light"/>
                </a:rPr>
                <a:t>Utilizes data from the Data Management System to send real-time alerts about hotspots, deforestation, and illegal activities, enabling immediate user response.</a:t>
              </a:r>
            </a:p>
          </p:txBody>
        </p:sp>
        <p:sp>
          <p:nvSpPr>
            <p:cNvPr id="45" name="TextBox 45">
              <a:extLst>
                <a:ext uri="{FF2B5EF4-FFF2-40B4-BE49-F238E27FC236}">
                  <a16:creationId xmlns:a16="http://schemas.microsoft.com/office/drawing/2014/main" id="{C2FD13B2-D88C-42AB-54CA-12D444683E9F}"/>
                </a:ext>
              </a:extLst>
            </p:cNvPr>
            <p:cNvSpPr txBox="1"/>
            <p:nvPr/>
          </p:nvSpPr>
          <p:spPr>
            <a:xfrm>
              <a:off x="1016914" y="1706092"/>
              <a:ext cx="2125266" cy="354459"/>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Messaging services</a:t>
              </a:r>
            </a:p>
          </p:txBody>
        </p:sp>
        <p:sp>
          <p:nvSpPr>
            <p:cNvPr id="46" name="Freeform 46">
              <a:extLst>
                <a:ext uri="{FF2B5EF4-FFF2-40B4-BE49-F238E27FC236}">
                  <a16:creationId xmlns:a16="http://schemas.microsoft.com/office/drawing/2014/main" id="{F16331FE-2F4F-48CB-2202-D60A469BE04D}"/>
                </a:ext>
              </a:extLst>
            </p:cNvPr>
            <p:cNvSpPr/>
            <p:nvPr/>
          </p:nvSpPr>
          <p:spPr>
            <a:xfrm>
              <a:off x="0" y="1734665"/>
              <a:ext cx="635000" cy="651004"/>
            </a:xfrm>
            <a:custGeom>
              <a:avLst/>
              <a:gdLst/>
              <a:ahLst/>
              <a:cxnLst/>
              <a:rect l="l" t="t" r="r" b="b"/>
              <a:pathLst>
                <a:path w="635000" h="651004">
                  <a:moveTo>
                    <a:pt x="0" y="0"/>
                  </a:moveTo>
                  <a:lnTo>
                    <a:pt x="635000" y="0"/>
                  </a:lnTo>
                  <a:lnTo>
                    <a:pt x="635000" y="651003"/>
                  </a:lnTo>
                  <a:lnTo>
                    <a:pt x="0" y="65100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7" name="TextBox 47">
              <a:extLst>
                <a:ext uri="{FF2B5EF4-FFF2-40B4-BE49-F238E27FC236}">
                  <a16:creationId xmlns:a16="http://schemas.microsoft.com/office/drawing/2014/main" id="{76ED41A0-ABEF-E0C8-0047-DB6F1EA421F5}"/>
                </a:ext>
              </a:extLst>
            </p:cNvPr>
            <p:cNvSpPr txBox="1"/>
            <p:nvPr/>
          </p:nvSpPr>
          <p:spPr>
            <a:xfrm>
              <a:off x="1004216" y="3898659"/>
              <a:ext cx="6821502" cy="1106800"/>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Light"/>
                </a:rPr>
                <a:t>Users verify received data through an intuitive visual interface, monitoring and analyzing forest conditions for initial verification of reports and alerts.</a:t>
              </a:r>
            </a:p>
          </p:txBody>
        </p:sp>
        <p:sp>
          <p:nvSpPr>
            <p:cNvPr id="48" name="TextBox 48">
              <a:extLst>
                <a:ext uri="{FF2B5EF4-FFF2-40B4-BE49-F238E27FC236}">
                  <a16:creationId xmlns:a16="http://schemas.microsoft.com/office/drawing/2014/main" id="{651FD476-77AB-6598-693E-28300D366929}"/>
                </a:ext>
              </a:extLst>
            </p:cNvPr>
            <p:cNvSpPr txBox="1"/>
            <p:nvPr/>
          </p:nvSpPr>
          <p:spPr>
            <a:xfrm>
              <a:off x="1016914" y="3441793"/>
              <a:ext cx="2437805" cy="354459"/>
            </a:xfrm>
            <a:prstGeom prst="rect">
              <a:avLst/>
            </a:prstGeom>
          </p:spPr>
          <p:txBody>
            <a:bodyPr lIns="0" tIns="0" rIns="0" bIns="0" rtlCol="0" anchor="t">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Monitoring dashboard</a:t>
              </a:r>
            </a:p>
          </p:txBody>
        </p:sp>
        <p:sp>
          <p:nvSpPr>
            <p:cNvPr id="49" name="Freeform 49">
              <a:extLst>
                <a:ext uri="{FF2B5EF4-FFF2-40B4-BE49-F238E27FC236}">
                  <a16:creationId xmlns:a16="http://schemas.microsoft.com/office/drawing/2014/main" id="{FCDC7AC1-4BC9-5440-F6E2-804DCC24B1E2}"/>
                </a:ext>
              </a:extLst>
            </p:cNvPr>
            <p:cNvSpPr/>
            <p:nvPr/>
          </p:nvSpPr>
          <p:spPr>
            <a:xfrm>
              <a:off x="0" y="3471608"/>
              <a:ext cx="635000" cy="651004"/>
            </a:xfrm>
            <a:custGeom>
              <a:avLst/>
              <a:gdLst/>
              <a:ahLst/>
              <a:cxnLst/>
              <a:rect l="l" t="t" r="r" b="b"/>
              <a:pathLst>
                <a:path w="635000" h="651004">
                  <a:moveTo>
                    <a:pt x="0" y="0"/>
                  </a:moveTo>
                  <a:lnTo>
                    <a:pt x="635000" y="0"/>
                  </a:lnTo>
                  <a:lnTo>
                    <a:pt x="635000" y="651004"/>
                  </a:lnTo>
                  <a:lnTo>
                    <a:pt x="0" y="65100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50" name="TextBox 50">
            <a:extLst>
              <a:ext uri="{FF2B5EF4-FFF2-40B4-BE49-F238E27FC236}">
                <a16:creationId xmlns:a16="http://schemas.microsoft.com/office/drawing/2014/main" id="{ED7F5F96-9088-D28C-6C19-63AE7DBFD6A1}"/>
              </a:ext>
            </a:extLst>
          </p:cNvPr>
          <p:cNvSpPr txBox="1"/>
          <p:nvPr/>
        </p:nvSpPr>
        <p:spPr>
          <a:xfrm>
            <a:off x="5871562" y="4835429"/>
            <a:ext cx="2758088" cy="132922"/>
          </a:xfrm>
          <a:prstGeom prst="rect">
            <a:avLst/>
          </a:prstGeom>
        </p:spPr>
        <p:txBody>
          <a:bodyPr lIns="0" tIns="0" rIns="0" bIns="0" rtlCol="0" anchor="t">
            <a:spAutoFit/>
          </a:bodyPr>
          <a:lstStyle/>
          <a:p>
            <a:pPr marL="0" marR="0" lvl="0" indent="0" algn="r" defTabSz="914400" rtl="0" eaLnBrk="1" fontAlgn="auto" latinLnBrk="0" hangingPunct="1">
              <a:lnSpc>
                <a:spcPts val="112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Light"/>
              </a:rPr>
              <a:t> Forest Monitoring System - Technical Guidelines | 4</a:t>
            </a:r>
          </a:p>
        </p:txBody>
      </p:sp>
      <p:pic>
        <p:nvPicPr>
          <p:cNvPr id="51" name="Picture 50">
            <a:extLst>
              <a:ext uri="{FF2B5EF4-FFF2-40B4-BE49-F238E27FC236}">
                <a16:creationId xmlns:a16="http://schemas.microsoft.com/office/drawing/2014/main" id="{C78BD0FA-03ED-239C-0445-1AA3FD418E8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2039" y="567240"/>
            <a:ext cx="1117584" cy="897694"/>
          </a:xfrm>
          <a:prstGeom prst="rect">
            <a:avLst/>
          </a:prstGeom>
        </p:spPr>
      </p:pic>
      <p:sp>
        <p:nvSpPr>
          <p:cNvPr id="52" name="Rectangle 51">
            <a:extLst>
              <a:ext uri="{FF2B5EF4-FFF2-40B4-BE49-F238E27FC236}">
                <a16:creationId xmlns:a16="http://schemas.microsoft.com/office/drawing/2014/main" id="{3FAEACE2-072D-EFDE-5118-CFC3C499C757}"/>
              </a:ext>
            </a:extLst>
          </p:cNvPr>
          <p:cNvSpPr/>
          <p:nvPr/>
        </p:nvSpPr>
        <p:spPr>
          <a:xfrm>
            <a:off x="160945" y="166871"/>
            <a:ext cx="7457243" cy="300083"/>
          </a:xfrm>
          <a:prstGeom prst="rect">
            <a:avLst/>
          </a:prstGeom>
          <a:solidFill>
            <a:srgbClr val="00887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yriad Pro"/>
              <a:ea typeface="+mn-ea"/>
              <a:cs typeface="+mn-cs"/>
            </a:endParaRPr>
          </a:p>
        </p:txBody>
      </p:sp>
      <p:sp>
        <p:nvSpPr>
          <p:cNvPr id="53" name="TextBox 52">
            <a:extLst>
              <a:ext uri="{FF2B5EF4-FFF2-40B4-BE49-F238E27FC236}">
                <a16:creationId xmlns:a16="http://schemas.microsoft.com/office/drawing/2014/main" id="{AD97FBEA-93B4-EA5E-4580-74D98A245D60}"/>
              </a:ext>
            </a:extLst>
          </p:cNvPr>
          <p:cNvSpPr txBox="1"/>
          <p:nvPr/>
        </p:nvSpPr>
        <p:spPr>
          <a:xfrm>
            <a:off x="457145" y="166871"/>
            <a:ext cx="5943655"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Daytona Condensed" panose="020B0506030503040204" pitchFamily="34" charset="0"/>
                <a:ea typeface="+mn-ea"/>
                <a:cs typeface="+mn-cs"/>
              </a:rPr>
              <a:t>Data Management Framework | Data and Knowledge Management</a:t>
            </a:r>
          </a:p>
        </p:txBody>
      </p:sp>
      <p:pic>
        <p:nvPicPr>
          <p:cNvPr id="54" name="Picture 53" descr="Text&#10;&#10;Description automatically generated with medium confidence">
            <a:extLst>
              <a:ext uri="{FF2B5EF4-FFF2-40B4-BE49-F238E27FC236}">
                <a16:creationId xmlns:a16="http://schemas.microsoft.com/office/drawing/2014/main" id="{3F0DCBC7-BA6C-364E-92B5-4F1ED2C5A129}"/>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701096" y="46912"/>
            <a:ext cx="1017161" cy="420042"/>
          </a:xfrm>
          <a:prstGeom prst="rect">
            <a:avLst/>
          </a:prstGeom>
        </p:spPr>
      </p:pic>
    </p:spTree>
    <p:extLst>
      <p:ext uri="{BB962C8B-B14F-4D97-AF65-F5344CB8AC3E}">
        <p14:creationId xmlns:p14="http://schemas.microsoft.com/office/powerpoint/2010/main" val="282558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58299" y="2382954"/>
            <a:ext cx="437172" cy="437172"/>
          </a:xfrm>
          <a:custGeom>
            <a:avLst/>
            <a:gdLst/>
            <a:ahLst/>
            <a:cxnLst/>
            <a:rect l="l" t="t" r="r" b="b"/>
            <a:pathLst>
              <a:path w="874344" h="874344">
                <a:moveTo>
                  <a:pt x="0" y="0"/>
                </a:moveTo>
                <a:lnTo>
                  <a:pt x="874344" y="0"/>
                </a:lnTo>
                <a:lnTo>
                  <a:pt x="874344" y="874344"/>
                </a:lnTo>
                <a:lnTo>
                  <a:pt x="0" y="8743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Freeform 3"/>
          <p:cNvSpPr/>
          <p:nvPr/>
        </p:nvSpPr>
        <p:spPr>
          <a:xfrm>
            <a:off x="4158299" y="1627485"/>
            <a:ext cx="434440" cy="434440"/>
          </a:xfrm>
          <a:custGeom>
            <a:avLst/>
            <a:gdLst/>
            <a:ahLst/>
            <a:cxnLst/>
            <a:rect l="l" t="t" r="r" b="b"/>
            <a:pathLst>
              <a:path w="868879" h="868879">
                <a:moveTo>
                  <a:pt x="0" y="0"/>
                </a:moveTo>
                <a:lnTo>
                  <a:pt x="868879" y="0"/>
                </a:lnTo>
                <a:lnTo>
                  <a:pt x="868879" y="868880"/>
                </a:lnTo>
                <a:lnTo>
                  <a:pt x="0" y="868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Freeform 4"/>
          <p:cNvSpPr/>
          <p:nvPr/>
        </p:nvSpPr>
        <p:spPr>
          <a:xfrm>
            <a:off x="4158299" y="3171942"/>
            <a:ext cx="434440" cy="434440"/>
          </a:xfrm>
          <a:custGeom>
            <a:avLst/>
            <a:gdLst/>
            <a:ahLst/>
            <a:cxnLst/>
            <a:rect l="l" t="t" r="r" b="b"/>
            <a:pathLst>
              <a:path w="868879" h="868879">
                <a:moveTo>
                  <a:pt x="0" y="0"/>
                </a:moveTo>
                <a:lnTo>
                  <a:pt x="868879" y="0"/>
                </a:lnTo>
                <a:lnTo>
                  <a:pt x="868879" y="868879"/>
                </a:lnTo>
                <a:lnTo>
                  <a:pt x="0" y="8688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Freeform 5"/>
          <p:cNvSpPr/>
          <p:nvPr/>
        </p:nvSpPr>
        <p:spPr>
          <a:xfrm>
            <a:off x="4158299" y="4126313"/>
            <a:ext cx="434440" cy="415433"/>
          </a:xfrm>
          <a:custGeom>
            <a:avLst/>
            <a:gdLst/>
            <a:ahLst/>
            <a:cxnLst/>
            <a:rect l="l" t="t" r="r" b="b"/>
            <a:pathLst>
              <a:path w="868879" h="830866">
                <a:moveTo>
                  <a:pt x="0" y="0"/>
                </a:moveTo>
                <a:lnTo>
                  <a:pt x="868879" y="0"/>
                </a:lnTo>
                <a:lnTo>
                  <a:pt x="868879" y="830866"/>
                </a:lnTo>
                <a:lnTo>
                  <a:pt x="0" y="830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6"/>
          <p:cNvSpPr txBox="1"/>
          <p:nvPr/>
        </p:nvSpPr>
        <p:spPr>
          <a:xfrm>
            <a:off x="4923758" y="2368666"/>
            <a:ext cx="4023589" cy="7071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Interactive online platform:</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Provides a user-friendly interface that can be accessed from anywhere with internet connectivity, providing smooth navigation and comprehensive access to monitoring tools and data, driving an efficient decision-making process</a:t>
            </a:r>
          </a:p>
        </p:txBody>
      </p:sp>
      <p:sp>
        <p:nvSpPr>
          <p:cNvPr id="7" name="TextBox 7"/>
          <p:cNvSpPr txBox="1"/>
          <p:nvPr/>
        </p:nvSpPr>
        <p:spPr>
          <a:xfrm>
            <a:off x="4923758" y="1613198"/>
            <a:ext cx="4023589" cy="7071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High resolution imagery and radar:</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Leverage public satellites data and ground patrol to capture detailed visuals, enabling precise monitoring and assessment of forest cover, health and activity, and empowering stakeholders with actionable insights</a:t>
            </a:r>
          </a:p>
        </p:txBody>
      </p:sp>
      <p:sp>
        <p:nvSpPr>
          <p:cNvPr id="8" name="TextBox 8"/>
          <p:cNvSpPr txBox="1"/>
          <p:nvPr/>
        </p:nvSpPr>
        <p:spPr>
          <a:xfrm>
            <a:off x="4923758" y="3157654"/>
            <a:ext cx="4027870" cy="886653"/>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Near-real-time data visualization:</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Display key metrics like deforestation alerts, fire hotspots, and biodiversity indicators through interactive manner and allow users to stay informed of important developments and trends, facilitating proactive intervention and resource allocation </a:t>
            </a:r>
          </a:p>
        </p:txBody>
      </p:sp>
      <p:sp>
        <p:nvSpPr>
          <p:cNvPr id="9" name="TextBox 9"/>
          <p:cNvSpPr txBox="1"/>
          <p:nvPr/>
        </p:nvSpPr>
        <p:spPr>
          <a:xfrm>
            <a:off x="4923758" y="4112025"/>
            <a:ext cx="4027870" cy="7071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Mobile app integration:</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Send personalized notification messages about critical events directly to relevant team smartphones using common messaging apps to ensures timely communication of critical events and facilitates rapid response actions</a:t>
            </a:r>
          </a:p>
        </p:txBody>
      </p:sp>
      <p:sp>
        <p:nvSpPr>
          <p:cNvPr id="10" name="TextBox 10"/>
          <p:cNvSpPr txBox="1"/>
          <p:nvPr/>
        </p:nvSpPr>
        <p:spPr>
          <a:xfrm>
            <a:off x="4162579" y="1086148"/>
            <a:ext cx="4789048" cy="348044"/>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1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The monitoring dashboard is a Web GIS for near-real-time forest disturbance monitoring using high-resolution imagery, radar data, ground patrols, and mobile app integration.</a:t>
            </a:r>
          </a:p>
        </p:txBody>
      </p:sp>
      <p:sp>
        <p:nvSpPr>
          <p:cNvPr id="11" name="TextBox 11"/>
          <p:cNvSpPr txBox="1"/>
          <p:nvPr/>
        </p:nvSpPr>
        <p:spPr>
          <a:xfrm>
            <a:off x="514350" y="461963"/>
            <a:ext cx="6887245" cy="858505"/>
          </a:xfrm>
          <a:prstGeom prst="rect">
            <a:avLst/>
          </a:prstGeom>
        </p:spPr>
        <p:txBody>
          <a:bodyPr lIns="0" tIns="0" rIns="0" bIns="0" rtlCol="0" anchor="t">
            <a:spAutoFit/>
          </a:body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5DB44B"/>
                </a:solidFill>
                <a:effectLst/>
                <a:uLnTx/>
                <a:uFillTx/>
                <a:latin typeface="Catamaran Bold"/>
                <a:ea typeface="Catamaran Bold"/>
                <a:cs typeface="Catamaran Bold"/>
                <a:sym typeface="Catamaran Bold"/>
              </a:rPr>
              <a:t>Forest Monitoring System | </a:t>
            </a:r>
            <a:r>
              <a:rPr kumimoji="0" lang="en-US" sz="2500" b="1" i="0" u="none" strike="noStrike" kern="1200" cap="none" spc="0" normalizeH="0" baseline="0" noProof="0" dirty="0">
                <a:ln>
                  <a:noFill/>
                </a:ln>
                <a:solidFill>
                  <a:srgbClr val="74829C"/>
                </a:solidFill>
                <a:effectLst/>
                <a:uLnTx/>
                <a:uFillTx/>
                <a:latin typeface="Catamaran Bold"/>
                <a:ea typeface="Catamaran Bold"/>
                <a:cs typeface="Catamaran Bold"/>
                <a:sym typeface="Catamaran Bold"/>
              </a:rPr>
              <a:t>Monitoring dashboard</a:t>
            </a:r>
          </a:p>
        </p:txBody>
      </p:sp>
      <p:sp>
        <p:nvSpPr>
          <p:cNvPr id="13" name="Freeform 13"/>
          <p:cNvSpPr/>
          <p:nvPr/>
        </p:nvSpPr>
        <p:spPr>
          <a:xfrm>
            <a:off x="65716" y="1738341"/>
            <a:ext cx="3265170" cy="1838926"/>
          </a:xfrm>
          <a:custGeom>
            <a:avLst/>
            <a:gdLst/>
            <a:ahLst/>
            <a:cxnLst/>
            <a:rect l="l" t="t" r="r" b="b"/>
            <a:pathLst>
              <a:path w="6530340" h="3677851">
                <a:moveTo>
                  <a:pt x="0" y="0"/>
                </a:moveTo>
                <a:lnTo>
                  <a:pt x="6530340" y="0"/>
                </a:lnTo>
                <a:lnTo>
                  <a:pt x="6530340" y="3677851"/>
                </a:lnTo>
                <a:lnTo>
                  <a:pt x="0" y="367785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4" name="AutoShape 14"/>
          <p:cNvSpPr/>
          <p:nvPr/>
        </p:nvSpPr>
        <p:spPr>
          <a:xfrm flipV="1">
            <a:off x="1144411" y="1263948"/>
            <a:ext cx="3018168" cy="797978"/>
          </a:xfrm>
          <a:prstGeom prst="line">
            <a:avLst/>
          </a:prstGeom>
          <a:ln w="9525"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nvGrpSpPr>
          <p:cNvPr id="15" name="Group 15"/>
          <p:cNvGrpSpPr/>
          <p:nvPr/>
        </p:nvGrpSpPr>
        <p:grpSpPr>
          <a:xfrm>
            <a:off x="634434" y="2281744"/>
            <a:ext cx="3323538" cy="2104723"/>
            <a:chOff x="0" y="0"/>
            <a:chExt cx="8862768" cy="5612594"/>
          </a:xfrm>
        </p:grpSpPr>
        <p:sp>
          <p:nvSpPr>
            <p:cNvPr id="16" name="Freeform 16"/>
            <p:cNvSpPr/>
            <p:nvPr/>
          </p:nvSpPr>
          <p:spPr>
            <a:xfrm>
              <a:off x="0" y="0"/>
              <a:ext cx="8862768" cy="5612594"/>
            </a:xfrm>
            <a:custGeom>
              <a:avLst/>
              <a:gdLst/>
              <a:ahLst/>
              <a:cxnLst/>
              <a:rect l="l" t="t" r="r" b="b"/>
              <a:pathLst>
                <a:path w="8862768" h="5612594">
                  <a:moveTo>
                    <a:pt x="0" y="0"/>
                  </a:moveTo>
                  <a:lnTo>
                    <a:pt x="8862768" y="0"/>
                  </a:lnTo>
                  <a:lnTo>
                    <a:pt x="8862768" y="5612594"/>
                  </a:lnTo>
                  <a:lnTo>
                    <a:pt x="0" y="5612594"/>
                  </a:lnTo>
                  <a:lnTo>
                    <a:pt x="0" y="0"/>
                  </a:lnTo>
                  <a:close/>
                </a:path>
              </a:pathLst>
            </a:custGeom>
            <a:blipFill>
              <a:blip r:embed="rId11">
                <a:extLst>
                  <a:ext uri="{96DAC541-7B7A-43D3-8B79-37D633B846F1}">
                    <asvg:svgBlip xmlns:asvg="http://schemas.microsoft.com/office/drawing/2016/SVG/main" r:embed="rId12"/>
                  </a:ext>
                </a:extLst>
              </a:blip>
              <a:stretch>
                <a:fillRect b="-189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7" name="Freeform 17"/>
            <p:cNvSpPr/>
            <p:nvPr/>
          </p:nvSpPr>
          <p:spPr>
            <a:xfrm>
              <a:off x="78071" y="634085"/>
              <a:ext cx="8706627" cy="4903524"/>
            </a:xfrm>
            <a:custGeom>
              <a:avLst/>
              <a:gdLst/>
              <a:ahLst/>
              <a:cxnLst/>
              <a:rect l="l" t="t" r="r" b="b"/>
              <a:pathLst>
                <a:path w="8706627" h="4903524">
                  <a:moveTo>
                    <a:pt x="0" y="0"/>
                  </a:moveTo>
                  <a:lnTo>
                    <a:pt x="8706627" y="0"/>
                  </a:lnTo>
                  <a:lnTo>
                    <a:pt x="8706627" y="4903524"/>
                  </a:lnTo>
                  <a:lnTo>
                    <a:pt x="0" y="4903524"/>
                  </a:lnTo>
                  <a:lnTo>
                    <a:pt x="0" y="0"/>
                  </a:lnTo>
                  <a:close/>
                </a:path>
              </a:pathLst>
            </a:custGeom>
            <a:blipFill>
              <a:blip r:embed="rId13" cstate="email">
                <a:extLst>
                  <a:ext uri="{28A0092B-C50C-407E-A947-70E740481C1C}">
                    <a14:useLocalDpi xmlns:a14="http://schemas.microsoft.com/office/drawing/2010/main"/>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1"/>
          <p:cNvSpPr txBox="1"/>
          <p:nvPr/>
        </p:nvSpPr>
        <p:spPr>
          <a:xfrm>
            <a:off x="514350" y="461963"/>
            <a:ext cx="5598319" cy="858505"/>
          </a:xfrm>
          <a:prstGeom prst="rect">
            <a:avLst/>
          </a:prstGeom>
        </p:spPr>
        <p:txBody>
          <a:bodyPr lIns="0" tIns="0" rIns="0" bIns="0" rtlCol="0" anchor="t">
            <a:spAutoFit/>
          </a:body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0" lang="en-US" sz="2500" b="1" i="0" u="none" strike="noStrike" kern="1200" cap="none" spc="0" normalizeH="0" baseline="0" noProof="0">
                <a:ln>
                  <a:noFill/>
                </a:ln>
                <a:solidFill>
                  <a:srgbClr val="5DB44B"/>
                </a:solidFill>
                <a:effectLst/>
                <a:uLnTx/>
                <a:uFillTx/>
                <a:latin typeface="Catamaran Bold"/>
                <a:ea typeface="Catamaran Bold"/>
                <a:cs typeface="Catamaran Bold"/>
                <a:sym typeface="Catamaran Bold"/>
              </a:rPr>
              <a:t>Forest Monitoring System | </a:t>
            </a:r>
            <a:r>
              <a:rPr kumimoji="0" lang="en-US" sz="2500" b="1" i="0" u="none" strike="noStrike" kern="1200" cap="none" spc="0" normalizeH="0" baseline="0" noProof="0">
                <a:ln>
                  <a:noFill/>
                </a:ln>
                <a:solidFill>
                  <a:srgbClr val="74829C"/>
                </a:solidFill>
                <a:effectLst/>
                <a:uLnTx/>
                <a:uFillTx/>
                <a:latin typeface="Catamaran Bold"/>
                <a:ea typeface="Catamaran Bold"/>
                <a:cs typeface="Catamaran Bold"/>
                <a:sym typeface="Catamaran Bold"/>
              </a:rPr>
              <a:t>Data sources</a:t>
            </a:r>
          </a:p>
        </p:txBody>
      </p:sp>
      <p:pic>
        <p:nvPicPr>
          <p:cNvPr id="48" name="Picture 47" descr="A diagram of a company's website&#10;&#10;Description automatically generated with medium confidence">
            <a:extLst>
              <a:ext uri="{FF2B5EF4-FFF2-40B4-BE49-F238E27FC236}">
                <a16:creationId xmlns:a16="http://schemas.microsoft.com/office/drawing/2014/main" id="{4DA01377-FB01-F5C8-1EFC-C85A48ADE4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623" y="971550"/>
            <a:ext cx="8924177" cy="4143608"/>
          </a:xfrm>
          <a:prstGeom prst="rect">
            <a:avLst/>
          </a:prstGeom>
        </p:spPr>
      </p:pic>
      <p:sp>
        <p:nvSpPr>
          <p:cNvPr id="49" name="Rectangle 48">
            <a:extLst>
              <a:ext uri="{FF2B5EF4-FFF2-40B4-BE49-F238E27FC236}">
                <a16:creationId xmlns:a16="http://schemas.microsoft.com/office/drawing/2014/main" id="{778A166F-BF27-BF71-FB23-192A69D475D0}"/>
              </a:ext>
            </a:extLst>
          </p:cNvPr>
          <p:cNvSpPr/>
          <p:nvPr/>
        </p:nvSpPr>
        <p:spPr>
          <a:xfrm>
            <a:off x="8458200" y="4819650"/>
            <a:ext cx="228600" cy="190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Myriad Pro"/>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158489" y="1235098"/>
            <a:ext cx="3585020" cy="4114800"/>
          </a:xfrm>
          <a:custGeom>
            <a:avLst/>
            <a:gdLst/>
            <a:ahLst/>
            <a:cxnLst/>
            <a:rect l="l" t="t" r="r" b="b"/>
            <a:pathLst>
              <a:path w="7170039" h="8229600">
                <a:moveTo>
                  <a:pt x="7170039" y="0"/>
                </a:moveTo>
                <a:lnTo>
                  <a:pt x="0" y="0"/>
                </a:lnTo>
                <a:lnTo>
                  <a:pt x="0" y="8229600"/>
                </a:lnTo>
                <a:lnTo>
                  <a:pt x="7170039" y="8229600"/>
                </a:lnTo>
                <a:lnTo>
                  <a:pt x="7170039"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nvGrpSpPr>
          <p:cNvPr id="3" name="Group 3"/>
          <p:cNvGrpSpPr/>
          <p:nvPr/>
        </p:nvGrpSpPr>
        <p:grpSpPr>
          <a:xfrm>
            <a:off x="599345" y="1325399"/>
            <a:ext cx="359948" cy="324408"/>
            <a:chOff x="0" y="0"/>
            <a:chExt cx="189602" cy="170881"/>
          </a:xfrm>
        </p:grpSpPr>
        <p:sp>
          <p:nvSpPr>
            <p:cNvPr id="4" name="Freeform 4"/>
            <p:cNvSpPr/>
            <p:nvPr/>
          </p:nvSpPr>
          <p:spPr>
            <a:xfrm>
              <a:off x="0" y="0"/>
              <a:ext cx="189602" cy="170881"/>
            </a:xfrm>
            <a:custGeom>
              <a:avLst/>
              <a:gdLst/>
              <a:ahLst/>
              <a:cxnLst/>
              <a:rect l="l" t="t" r="r" b="b"/>
              <a:pathLst>
                <a:path w="189602" h="170881">
                  <a:moveTo>
                    <a:pt x="85441" y="0"/>
                  </a:moveTo>
                  <a:lnTo>
                    <a:pt x="104161" y="0"/>
                  </a:lnTo>
                  <a:cubicBezTo>
                    <a:pt x="151349" y="0"/>
                    <a:pt x="189602" y="38253"/>
                    <a:pt x="189602" y="85441"/>
                  </a:cubicBezTo>
                  <a:lnTo>
                    <a:pt x="189602" y="85441"/>
                  </a:lnTo>
                  <a:cubicBezTo>
                    <a:pt x="189602" y="108101"/>
                    <a:pt x="180600" y="129833"/>
                    <a:pt x="164577" y="145856"/>
                  </a:cubicBezTo>
                  <a:cubicBezTo>
                    <a:pt x="148554" y="161880"/>
                    <a:pt x="126822" y="170881"/>
                    <a:pt x="104161" y="170881"/>
                  </a:cubicBezTo>
                  <a:lnTo>
                    <a:pt x="85441" y="170881"/>
                  </a:lnTo>
                  <a:cubicBezTo>
                    <a:pt x="38253" y="170881"/>
                    <a:pt x="0" y="132628"/>
                    <a:pt x="0" y="85441"/>
                  </a:cubicBezTo>
                  <a:lnTo>
                    <a:pt x="0" y="85441"/>
                  </a:lnTo>
                  <a:cubicBezTo>
                    <a:pt x="0" y="38253"/>
                    <a:pt x="38253" y="0"/>
                    <a:pt x="85441"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5" name="TextBox 5"/>
            <p:cNvSpPr txBox="1"/>
            <p:nvPr/>
          </p:nvSpPr>
          <p:spPr>
            <a:xfrm>
              <a:off x="0" y="-28575"/>
              <a:ext cx="189602" cy="199456"/>
            </a:xfrm>
            <a:prstGeom prst="rect">
              <a:avLst/>
            </a:prstGeom>
          </p:spPr>
          <p:txBody>
            <a:bodyPr lIns="25400" tIns="25400" rIns="25400" bIns="254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6" name="Group 6"/>
          <p:cNvGrpSpPr/>
          <p:nvPr/>
        </p:nvGrpSpPr>
        <p:grpSpPr>
          <a:xfrm rot="-895491">
            <a:off x="852345" y="1321403"/>
            <a:ext cx="82485" cy="143648"/>
            <a:chOff x="0" y="0"/>
            <a:chExt cx="43449" cy="75666"/>
          </a:xfrm>
        </p:grpSpPr>
        <p:sp>
          <p:nvSpPr>
            <p:cNvPr id="7" name="Freeform 7"/>
            <p:cNvSpPr/>
            <p:nvPr/>
          </p:nvSpPr>
          <p:spPr>
            <a:xfrm>
              <a:off x="0" y="0"/>
              <a:ext cx="43449" cy="75666"/>
            </a:xfrm>
            <a:custGeom>
              <a:avLst/>
              <a:gdLst/>
              <a:ahLst/>
              <a:cxnLst/>
              <a:rect l="l" t="t" r="r" b="b"/>
              <a:pathLst>
                <a:path w="43449" h="75666">
                  <a:moveTo>
                    <a:pt x="21724" y="0"/>
                  </a:moveTo>
                  <a:lnTo>
                    <a:pt x="21724" y="0"/>
                  </a:lnTo>
                  <a:cubicBezTo>
                    <a:pt x="27486" y="0"/>
                    <a:pt x="33012" y="2289"/>
                    <a:pt x="37086" y="6363"/>
                  </a:cubicBezTo>
                  <a:cubicBezTo>
                    <a:pt x="41160" y="10437"/>
                    <a:pt x="43449" y="15963"/>
                    <a:pt x="43449" y="21724"/>
                  </a:cubicBezTo>
                  <a:lnTo>
                    <a:pt x="43449" y="53942"/>
                  </a:lnTo>
                  <a:cubicBezTo>
                    <a:pt x="43449" y="59703"/>
                    <a:pt x="41160" y="65229"/>
                    <a:pt x="37086" y="69303"/>
                  </a:cubicBezTo>
                  <a:cubicBezTo>
                    <a:pt x="33012" y="73377"/>
                    <a:pt x="27486" y="75666"/>
                    <a:pt x="21724" y="75666"/>
                  </a:cubicBezTo>
                  <a:lnTo>
                    <a:pt x="21724" y="75666"/>
                  </a:lnTo>
                  <a:cubicBezTo>
                    <a:pt x="9726" y="75666"/>
                    <a:pt x="0" y="65940"/>
                    <a:pt x="0" y="53942"/>
                  </a:cubicBezTo>
                  <a:lnTo>
                    <a:pt x="0" y="21724"/>
                  </a:lnTo>
                  <a:cubicBezTo>
                    <a:pt x="0" y="9726"/>
                    <a:pt x="9726" y="0"/>
                    <a:pt x="2172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8" name="TextBox 8"/>
            <p:cNvSpPr txBox="1"/>
            <p:nvPr/>
          </p:nvSpPr>
          <p:spPr>
            <a:xfrm>
              <a:off x="0" y="-28575"/>
              <a:ext cx="43449" cy="104241"/>
            </a:xfrm>
            <a:prstGeom prst="rect">
              <a:avLst/>
            </a:prstGeom>
          </p:spPr>
          <p:txBody>
            <a:bodyPr lIns="25400" tIns="25400" rIns="25400" bIns="254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9" name="Group 9"/>
          <p:cNvGrpSpPr/>
          <p:nvPr/>
        </p:nvGrpSpPr>
        <p:grpSpPr>
          <a:xfrm rot="5332273">
            <a:off x="773785" y="1266140"/>
            <a:ext cx="82485" cy="197829"/>
            <a:chOff x="0" y="0"/>
            <a:chExt cx="43449" cy="104206"/>
          </a:xfrm>
        </p:grpSpPr>
        <p:sp>
          <p:nvSpPr>
            <p:cNvPr id="10" name="Freeform 10"/>
            <p:cNvSpPr/>
            <p:nvPr/>
          </p:nvSpPr>
          <p:spPr>
            <a:xfrm>
              <a:off x="0" y="0"/>
              <a:ext cx="43449" cy="104206"/>
            </a:xfrm>
            <a:custGeom>
              <a:avLst/>
              <a:gdLst/>
              <a:ahLst/>
              <a:cxnLst/>
              <a:rect l="l" t="t" r="r" b="b"/>
              <a:pathLst>
                <a:path w="43449" h="104206">
                  <a:moveTo>
                    <a:pt x="21724" y="0"/>
                  </a:moveTo>
                  <a:lnTo>
                    <a:pt x="21724" y="0"/>
                  </a:lnTo>
                  <a:cubicBezTo>
                    <a:pt x="27486" y="0"/>
                    <a:pt x="33012" y="2289"/>
                    <a:pt x="37086" y="6363"/>
                  </a:cubicBezTo>
                  <a:cubicBezTo>
                    <a:pt x="41160" y="10437"/>
                    <a:pt x="43449" y="15963"/>
                    <a:pt x="43449" y="21724"/>
                  </a:cubicBezTo>
                  <a:lnTo>
                    <a:pt x="43449" y="82482"/>
                  </a:lnTo>
                  <a:cubicBezTo>
                    <a:pt x="43449" y="94480"/>
                    <a:pt x="33722" y="104206"/>
                    <a:pt x="21724" y="104206"/>
                  </a:cubicBezTo>
                  <a:lnTo>
                    <a:pt x="21724" y="104206"/>
                  </a:lnTo>
                  <a:cubicBezTo>
                    <a:pt x="15963" y="104206"/>
                    <a:pt x="10437" y="101917"/>
                    <a:pt x="6363" y="97843"/>
                  </a:cubicBezTo>
                  <a:cubicBezTo>
                    <a:pt x="2289" y="93769"/>
                    <a:pt x="0" y="88243"/>
                    <a:pt x="0" y="82482"/>
                  </a:cubicBezTo>
                  <a:lnTo>
                    <a:pt x="0" y="21724"/>
                  </a:lnTo>
                  <a:cubicBezTo>
                    <a:pt x="0" y="9726"/>
                    <a:pt x="9726" y="0"/>
                    <a:pt x="2172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 name="TextBox 11"/>
            <p:cNvSpPr txBox="1"/>
            <p:nvPr/>
          </p:nvSpPr>
          <p:spPr>
            <a:xfrm>
              <a:off x="0" y="-28575"/>
              <a:ext cx="43449" cy="132781"/>
            </a:xfrm>
            <a:prstGeom prst="rect">
              <a:avLst/>
            </a:prstGeom>
          </p:spPr>
          <p:txBody>
            <a:bodyPr lIns="25400" tIns="25400" rIns="25400" bIns="254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12" name="Group 12"/>
          <p:cNvGrpSpPr/>
          <p:nvPr/>
        </p:nvGrpSpPr>
        <p:grpSpPr>
          <a:xfrm>
            <a:off x="1631030" y="1325399"/>
            <a:ext cx="363964" cy="324408"/>
            <a:chOff x="0" y="0"/>
            <a:chExt cx="191717" cy="170881"/>
          </a:xfrm>
        </p:grpSpPr>
        <p:sp>
          <p:nvSpPr>
            <p:cNvPr id="13" name="Freeform 13"/>
            <p:cNvSpPr/>
            <p:nvPr/>
          </p:nvSpPr>
          <p:spPr>
            <a:xfrm>
              <a:off x="0" y="0"/>
              <a:ext cx="191717" cy="170881"/>
            </a:xfrm>
            <a:custGeom>
              <a:avLst/>
              <a:gdLst/>
              <a:ahLst/>
              <a:cxnLst/>
              <a:rect l="l" t="t" r="r" b="b"/>
              <a:pathLst>
                <a:path w="191717" h="170881">
                  <a:moveTo>
                    <a:pt x="85441" y="0"/>
                  </a:moveTo>
                  <a:lnTo>
                    <a:pt x="106277" y="0"/>
                  </a:lnTo>
                  <a:cubicBezTo>
                    <a:pt x="153464" y="0"/>
                    <a:pt x="191717" y="38253"/>
                    <a:pt x="191717" y="85441"/>
                  </a:cubicBezTo>
                  <a:lnTo>
                    <a:pt x="191717" y="85441"/>
                  </a:lnTo>
                  <a:cubicBezTo>
                    <a:pt x="191717" y="108101"/>
                    <a:pt x="182716" y="129833"/>
                    <a:pt x="166692" y="145856"/>
                  </a:cubicBezTo>
                  <a:cubicBezTo>
                    <a:pt x="150669" y="161880"/>
                    <a:pt x="128937" y="170881"/>
                    <a:pt x="106277" y="170881"/>
                  </a:cubicBezTo>
                  <a:lnTo>
                    <a:pt x="85441" y="170881"/>
                  </a:lnTo>
                  <a:cubicBezTo>
                    <a:pt x="38253" y="170881"/>
                    <a:pt x="0" y="132628"/>
                    <a:pt x="0" y="85441"/>
                  </a:cubicBezTo>
                  <a:lnTo>
                    <a:pt x="0" y="85441"/>
                  </a:lnTo>
                  <a:cubicBezTo>
                    <a:pt x="0" y="38253"/>
                    <a:pt x="38253" y="0"/>
                    <a:pt x="85441"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4" name="TextBox 14"/>
            <p:cNvSpPr txBox="1"/>
            <p:nvPr/>
          </p:nvSpPr>
          <p:spPr>
            <a:xfrm>
              <a:off x="0" y="-28575"/>
              <a:ext cx="191717" cy="199456"/>
            </a:xfrm>
            <a:prstGeom prst="rect">
              <a:avLst/>
            </a:prstGeom>
          </p:spPr>
          <p:txBody>
            <a:bodyPr lIns="25400" tIns="25400" rIns="25400" bIns="254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Myriad Pro"/>
                <a:ea typeface="+mn-ea"/>
                <a:cs typeface="+mn-cs"/>
              </a:endParaRPr>
            </a:p>
          </p:txBody>
        </p:sp>
      </p:grpSp>
      <p:sp>
        <p:nvSpPr>
          <p:cNvPr id="15" name="Freeform 15"/>
          <p:cNvSpPr/>
          <p:nvPr/>
        </p:nvSpPr>
        <p:spPr>
          <a:xfrm>
            <a:off x="599345" y="1464763"/>
            <a:ext cx="1395649" cy="2480792"/>
          </a:xfrm>
          <a:custGeom>
            <a:avLst/>
            <a:gdLst/>
            <a:ahLst/>
            <a:cxnLst/>
            <a:rect l="l" t="t" r="r" b="b"/>
            <a:pathLst>
              <a:path w="2791298" h="4961583">
                <a:moveTo>
                  <a:pt x="0" y="0"/>
                </a:moveTo>
                <a:lnTo>
                  <a:pt x="2791297" y="0"/>
                </a:lnTo>
                <a:lnTo>
                  <a:pt x="2791297" y="4961583"/>
                </a:lnTo>
                <a:lnTo>
                  <a:pt x="0" y="4961583"/>
                </a:lnTo>
                <a:lnTo>
                  <a:pt x="0" y="0"/>
                </a:lnTo>
                <a:close/>
              </a:path>
            </a:pathLst>
          </a:custGeom>
          <a:blipFill>
            <a:blip r:embed="rId3" cstate="email">
              <a:extLst>
                <a:ext uri="{28A0092B-C50C-407E-A947-70E740481C1C}">
                  <a14:useLocalDpi xmlns:a14="http://schemas.microsoft.com/office/drawing/2010/main"/>
                </a:ext>
              </a:extLst>
            </a:blip>
            <a:stretch>
              <a:fillRect l="-398" t="-3303" r="-205" b="-12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6" name="Freeform 16"/>
          <p:cNvSpPr/>
          <p:nvPr/>
        </p:nvSpPr>
        <p:spPr>
          <a:xfrm>
            <a:off x="599345" y="1823984"/>
            <a:ext cx="1395649" cy="2288907"/>
          </a:xfrm>
          <a:custGeom>
            <a:avLst/>
            <a:gdLst/>
            <a:ahLst/>
            <a:cxnLst/>
            <a:rect l="l" t="t" r="r" b="b"/>
            <a:pathLst>
              <a:path w="2791298" h="4577814">
                <a:moveTo>
                  <a:pt x="0" y="0"/>
                </a:moveTo>
                <a:lnTo>
                  <a:pt x="2791297" y="0"/>
                </a:lnTo>
                <a:lnTo>
                  <a:pt x="2791297" y="4577814"/>
                </a:lnTo>
                <a:lnTo>
                  <a:pt x="0" y="4577814"/>
                </a:lnTo>
                <a:lnTo>
                  <a:pt x="0" y="0"/>
                </a:lnTo>
                <a:close/>
              </a:path>
            </a:pathLst>
          </a:custGeom>
          <a:blipFill>
            <a:blip r:embed="rId3" cstate="email">
              <a:extLst>
                <a:ext uri="{28A0092B-C50C-407E-A947-70E740481C1C}">
                  <a14:useLocalDpi xmlns:a14="http://schemas.microsoft.com/office/drawing/2010/main"/>
                </a:ext>
              </a:extLst>
            </a:blip>
            <a:stretch>
              <a:fillRect l="-400" t="-12306" r="-512" b="-13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7" name="Freeform 17"/>
          <p:cNvSpPr/>
          <p:nvPr/>
        </p:nvSpPr>
        <p:spPr>
          <a:xfrm>
            <a:off x="526979" y="3978272"/>
            <a:ext cx="214086" cy="229562"/>
          </a:xfrm>
          <a:custGeom>
            <a:avLst/>
            <a:gdLst/>
            <a:ahLst/>
            <a:cxnLst/>
            <a:rect l="l" t="t" r="r" b="b"/>
            <a:pathLst>
              <a:path w="428172" h="459124">
                <a:moveTo>
                  <a:pt x="0" y="0"/>
                </a:moveTo>
                <a:lnTo>
                  <a:pt x="428171" y="0"/>
                </a:lnTo>
                <a:lnTo>
                  <a:pt x="428171" y="459124"/>
                </a:lnTo>
                <a:lnTo>
                  <a:pt x="0" y="45912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8" name="Freeform 18"/>
          <p:cNvSpPr/>
          <p:nvPr/>
        </p:nvSpPr>
        <p:spPr>
          <a:xfrm flipH="1">
            <a:off x="1853804" y="3978272"/>
            <a:ext cx="214086" cy="229562"/>
          </a:xfrm>
          <a:custGeom>
            <a:avLst/>
            <a:gdLst/>
            <a:ahLst/>
            <a:cxnLst/>
            <a:rect l="l" t="t" r="r" b="b"/>
            <a:pathLst>
              <a:path w="428172" h="459124">
                <a:moveTo>
                  <a:pt x="428172" y="0"/>
                </a:moveTo>
                <a:lnTo>
                  <a:pt x="0" y="0"/>
                </a:lnTo>
                <a:lnTo>
                  <a:pt x="0" y="459124"/>
                </a:lnTo>
                <a:lnTo>
                  <a:pt x="428172" y="459124"/>
                </a:lnTo>
                <a:lnTo>
                  <a:pt x="428172"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nvGrpSpPr>
          <p:cNvPr id="19" name="Group 19"/>
          <p:cNvGrpSpPr/>
          <p:nvPr/>
        </p:nvGrpSpPr>
        <p:grpSpPr>
          <a:xfrm rot="834030">
            <a:off x="1650389" y="1321009"/>
            <a:ext cx="82485" cy="143648"/>
            <a:chOff x="0" y="0"/>
            <a:chExt cx="43449" cy="75666"/>
          </a:xfrm>
        </p:grpSpPr>
        <p:sp>
          <p:nvSpPr>
            <p:cNvPr id="20" name="Freeform 20"/>
            <p:cNvSpPr/>
            <p:nvPr/>
          </p:nvSpPr>
          <p:spPr>
            <a:xfrm>
              <a:off x="0" y="0"/>
              <a:ext cx="43449" cy="75666"/>
            </a:xfrm>
            <a:custGeom>
              <a:avLst/>
              <a:gdLst/>
              <a:ahLst/>
              <a:cxnLst/>
              <a:rect l="l" t="t" r="r" b="b"/>
              <a:pathLst>
                <a:path w="43449" h="75666">
                  <a:moveTo>
                    <a:pt x="21724" y="0"/>
                  </a:moveTo>
                  <a:lnTo>
                    <a:pt x="21724" y="0"/>
                  </a:lnTo>
                  <a:cubicBezTo>
                    <a:pt x="27486" y="0"/>
                    <a:pt x="33012" y="2289"/>
                    <a:pt x="37086" y="6363"/>
                  </a:cubicBezTo>
                  <a:cubicBezTo>
                    <a:pt x="41160" y="10437"/>
                    <a:pt x="43449" y="15963"/>
                    <a:pt x="43449" y="21724"/>
                  </a:cubicBezTo>
                  <a:lnTo>
                    <a:pt x="43449" y="53942"/>
                  </a:lnTo>
                  <a:cubicBezTo>
                    <a:pt x="43449" y="59703"/>
                    <a:pt x="41160" y="65229"/>
                    <a:pt x="37086" y="69303"/>
                  </a:cubicBezTo>
                  <a:cubicBezTo>
                    <a:pt x="33012" y="73377"/>
                    <a:pt x="27486" y="75666"/>
                    <a:pt x="21724" y="75666"/>
                  </a:cubicBezTo>
                  <a:lnTo>
                    <a:pt x="21724" y="75666"/>
                  </a:lnTo>
                  <a:cubicBezTo>
                    <a:pt x="9726" y="75666"/>
                    <a:pt x="0" y="65940"/>
                    <a:pt x="0" y="53942"/>
                  </a:cubicBezTo>
                  <a:lnTo>
                    <a:pt x="0" y="21724"/>
                  </a:lnTo>
                  <a:cubicBezTo>
                    <a:pt x="0" y="9726"/>
                    <a:pt x="9726" y="0"/>
                    <a:pt x="2172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1" name="TextBox 21"/>
            <p:cNvSpPr txBox="1"/>
            <p:nvPr/>
          </p:nvSpPr>
          <p:spPr>
            <a:xfrm>
              <a:off x="0" y="-28575"/>
              <a:ext cx="43449" cy="104241"/>
            </a:xfrm>
            <a:prstGeom prst="rect">
              <a:avLst/>
            </a:prstGeom>
          </p:spPr>
          <p:txBody>
            <a:bodyPr lIns="25400" tIns="25400" rIns="25400" bIns="254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22" name="Group 22"/>
          <p:cNvGrpSpPr/>
          <p:nvPr/>
        </p:nvGrpSpPr>
        <p:grpSpPr>
          <a:xfrm rot="5507595">
            <a:off x="1730095" y="1266140"/>
            <a:ext cx="82485" cy="197829"/>
            <a:chOff x="0" y="0"/>
            <a:chExt cx="43449" cy="104206"/>
          </a:xfrm>
        </p:grpSpPr>
        <p:sp>
          <p:nvSpPr>
            <p:cNvPr id="23" name="Freeform 23"/>
            <p:cNvSpPr/>
            <p:nvPr/>
          </p:nvSpPr>
          <p:spPr>
            <a:xfrm>
              <a:off x="0" y="0"/>
              <a:ext cx="43449" cy="104206"/>
            </a:xfrm>
            <a:custGeom>
              <a:avLst/>
              <a:gdLst/>
              <a:ahLst/>
              <a:cxnLst/>
              <a:rect l="l" t="t" r="r" b="b"/>
              <a:pathLst>
                <a:path w="43449" h="104206">
                  <a:moveTo>
                    <a:pt x="21724" y="0"/>
                  </a:moveTo>
                  <a:lnTo>
                    <a:pt x="21724" y="0"/>
                  </a:lnTo>
                  <a:cubicBezTo>
                    <a:pt x="27486" y="0"/>
                    <a:pt x="33012" y="2289"/>
                    <a:pt x="37086" y="6363"/>
                  </a:cubicBezTo>
                  <a:cubicBezTo>
                    <a:pt x="41160" y="10437"/>
                    <a:pt x="43449" y="15963"/>
                    <a:pt x="43449" y="21724"/>
                  </a:cubicBezTo>
                  <a:lnTo>
                    <a:pt x="43449" y="82482"/>
                  </a:lnTo>
                  <a:cubicBezTo>
                    <a:pt x="43449" y="94480"/>
                    <a:pt x="33722" y="104206"/>
                    <a:pt x="21724" y="104206"/>
                  </a:cubicBezTo>
                  <a:lnTo>
                    <a:pt x="21724" y="104206"/>
                  </a:lnTo>
                  <a:cubicBezTo>
                    <a:pt x="15963" y="104206"/>
                    <a:pt x="10437" y="101917"/>
                    <a:pt x="6363" y="97843"/>
                  </a:cubicBezTo>
                  <a:cubicBezTo>
                    <a:pt x="2289" y="93769"/>
                    <a:pt x="0" y="88243"/>
                    <a:pt x="0" y="82482"/>
                  </a:cubicBezTo>
                  <a:lnTo>
                    <a:pt x="0" y="21724"/>
                  </a:lnTo>
                  <a:cubicBezTo>
                    <a:pt x="0" y="9726"/>
                    <a:pt x="9726" y="0"/>
                    <a:pt x="2172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4" name="TextBox 24"/>
            <p:cNvSpPr txBox="1"/>
            <p:nvPr/>
          </p:nvSpPr>
          <p:spPr>
            <a:xfrm>
              <a:off x="0" y="-28575"/>
              <a:ext cx="43449" cy="132781"/>
            </a:xfrm>
            <a:prstGeom prst="rect">
              <a:avLst/>
            </a:prstGeom>
          </p:spPr>
          <p:txBody>
            <a:bodyPr lIns="25400" tIns="25400" rIns="25400" bIns="254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25" name="Group 25"/>
          <p:cNvGrpSpPr/>
          <p:nvPr/>
        </p:nvGrpSpPr>
        <p:grpSpPr>
          <a:xfrm>
            <a:off x="589598" y="1428750"/>
            <a:ext cx="176213" cy="70961"/>
            <a:chOff x="0" y="0"/>
            <a:chExt cx="469900" cy="189230"/>
          </a:xfrm>
        </p:grpSpPr>
        <p:sp>
          <p:nvSpPr>
            <p:cNvPr id="26" name="Freeform 26"/>
            <p:cNvSpPr/>
            <p:nvPr/>
          </p:nvSpPr>
          <p:spPr>
            <a:xfrm>
              <a:off x="50800" y="49530"/>
              <a:ext cx="368300" cy="106680"/>
            </a:xfrm>
            <a:custGeom>
              <a:avLst/>
              <a:gdLst/>
              <a:ahLst/>
              <a:cxnLst/>
              <a:rect l="l" t="t" r="r" b="b"/>
              <a:pathLst>
                <a:path w="368300" h="106680">
                  <a:moveTo>
                    <a:pt x="27940" y="24130"/>
                  </a:moveTo>
                  <a:cubicBezTo>
                    <a:pt x="341630" y="3810"/>
                    <a:pt x="346710" y="3810"/>
                    <a:pt x="351790" y="8890"/>
                  </a:cubicBezTo>
                  <a:cubicBezTo>
                    <a:pt x="359410" y="15240"/>
                    <a:pt x="368300" y="30480"/>
                    <a:pt x="367030" y="40640"/>
                  </a:cubicBezTo>
                  <a:cubicBezTo>
                    <a:pt x="365760" y="52070"/>
                    <a:pt x="349250" y="71120"/>
                    <a:pt x="337820" y="73660"/>
                  </a:cubicBezTo>
                  <a:cubicBezTo>
                    <a:pt x="327660" y="77470"/>
                    <a:pt x="312420" y="72390"/>
                    <a:pt x="304800" y="64770"/>
                  </a:cubicBezTo>
                  <a:cubicBezTo>
                    <a:pt x="297180" y="58420"/>
                    <a:pt x="293370" y="41910"/>
                    <a:pt x="293370" y="33020"/>
                  </a:cubicBezTo>
                  <a:cubicBezTo>
                    <a:pt x="294640" y="24130"/>
                    <a:pt x="298450" y="16510"/>
                    <a:pt x="304800" y="11430"/>
                  </a:cubicBezTo>
                  <a:cubicBezTo>
                    <a:pt x="312420" y="6350"/>
                    <a:pt x="327660" y="0"/>
                    <a:pt x="337820" y="2540"/>
                  </a:cubicBezTo>
                  <a:cubicBezTo>
                    <a:pt x="347980" y="5080"/>
                    <a:pt x="360680" y="15240"/>
                    <a:pt x="364490" y="25400"/>
                  </a:cubicBezTo>
                  <a:cubicBezTo>
                    <a:pt x="368300" y="34290"/>
                    <a:pt x="368300" y="50800"/>
                    <a:pt x="360680" y="58420"/>
                  </a:cubicBezTo>
                  <a:cubicBezTo>
                    <a:pt x="350520" y="71120"/>
                    <a:pt x="323850" y="74930"/>
                    <a:pt x="293370" y="80010"/>
                  </a:cubicBezTo>
                  <a:cubicBezTo>
                    <a:pt x="234950" y="90170"/>
                    <a:pt x="71120" y="106680"/>
                    <a:pt x="27940" y="88900"/>
                  </a:cubicBezTo>
                  <a:cubicBezTo>
                    <a:pt x="11430" y="81280"/>
                    <a:pt x="0" y="67310"/>
                    <a:pt x="0" y="57150"/>
                  </a:cubicBezTo>
                  <a:cubicBezTo>
                    <a:pt x="0" y="45720"/>
                    <a:pt x="27940" y="24130"/>
                    <a:pt x="27940" y="2413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27" name="Group 27"/>
          <p:cNvGrpSpPr/>
          <p:nvPr/>
        </p:nvGrpSpPr>
        <p:grpSpPr>
          <a:xfrm>
            <a:off x="706279" y="1426369"/>
            <a:ext cx="284322" cy="70961"/>
            <a:chOff x="0" y="0"/>
            <a:chExt cx="758190" cy="189230"/>
          </a:xfrm>
        </p:grpSpPr>
        <p:sp>
          <p:nvSpPr>
            <p:cNvPr id="28" name="Freeform 28"/>
            <p:cNvSpPr/>
            <p:nvPr/>
          </p:nvSpPr>
          <p:spPr>
            <a:xfrm>
              <a:off x="49530" y="52070"/>
              <a:ext cx="661670" cy="104140"/>
            </a:xfrm>
            <a:custGeom>
              <a:avLst/>
              <a:gdLst/>
              <a:ahLst/>
              <a:cxnLst/>
              <a:rect l="l" t="t" r="r" b="b"/>
              <a:pathLst>
                <a:path w="661670" h="104140">
                  <a:moveTo>
                    <a:pt x="35560" y="10160"/>
                  </a:moveTo>
                  <a:cubicBezTo>
                    <a:pt x="411480" y="2540"/>
                    <a:pt x="415290" y="12700"/>
                    <a:pt x="430530" y="13970"/>
                  </a:cubicBezTo>
                  <a:cubicBezTo>
                    <a:pt x="449580" y="15240"/>
                    <a:pt x="469900" y="2540"/>
                    <a:pt x="496570" y="1270"/>
                  </a:cubicBezTo>
                  <a:cubicBezTo>
                    <a:pt x="533400" y="0"/>
                    <a:pt x="607060" y="0"/>
                    <a:pt x="633730" y="12700"/>
                  </a:cubicBezTo>
                  <a:cubicBezTo>
                    <a:pt x="646430" y="19050"/>
                    <a:pt x="655320" y="27940"/>
                    <a:pt x="657860" y="38100"/>
                  </a:cubicBezTo>
                  <a:cubicBezTo>
                    <a:pt x="660400" y="48260"/>
                    <a:pt x="656590" y="64770"/>
                    <a:pt x="650240" y="72390"/>
                  </a:cubicBezTo>
                  <a:cubicBezTo>
                    <a:pt x="643890" y="81280"/>
                    <a:pt x="627380" y="87630"/>
                    <a:pt x="617220" y="86360"/>
                  </a:cubicBezTo>
                  <a:cubicBezTo>
                    <a:pt x="607060" y="85090"/>
                    <a:pt x="593090" y="74930"/>
                    <a:pt x="588010" y="66040"/>
                  </a:cubicBezTo>
                  <a:cubicBezTo>
                    <a:pt x="582930" y="57150"/>
                    <a:pt x="582930" y="39370"/>
                    <a:pt x="588010" y="30480"/>
                  </a:cubicBezTo>
                  <a:cubicBezTo>
                    <a:pt x="593090" y="21590"/>
                    <a:pt x="607060" y="11430"/>
                    <a:pt x="617220" y="10160"/>
                  </a:cubicBezTo>
                  <a:cubicBezTo>
                    <a:pt x="627380" y="8890"/>
                    <a:pt x="643890" y="15240"/>
                    <a:pt x="650240" y="24130"/>
                  </a:cubicBezTo>
                  <a:cubicBezTo>
                    <a:pt x="656590" y="31750"/>
                    <a:pt x="661670" y="48260"/>
                    <a:pt x="657860" y="58420"/>
                  </a:cubicBezTo>
                  <a:cubicBezTo>
                    <a:pt x="654050" y="69850"/>
                    <a:pt x="641350" y="80010"/>
                    <a:pt x="621030" y="86360"/>
                  </a:cubicBezTo>
                  <a:cubicBezTo>
                    <a:pt x="562610" y="104140"/>
                    <a:pt x="349250" y="71120"/>
                    <a:pt x="243840" y="69850"/>
                  </a:cubicBezTo>
                  <a:cubicBezTo>
                    <a:pt x="168910" y="69850"/>
                    <a:pt x="90170" y="80010"/>
                    <a:pt x="52070" y="76200"/>
                  </a:cubicBezTo>
                  <a:cubicBezTo>
                    <a:pt x="34290" y="74930"/>
                    <a:pt x="24130" y="74930"/>
                    <a:pt x="15240" y="69850"/>
                  </a:cubicBezTo>
                  <a:cubicBezTo>
                    <a:pt x="8890" y="66040"/>
                    <a:pt x="3810" y="58420"/>
                    <a:pt x="1270" y="50800"/>
                  </a:cubicBezTo>
                  <a:cubicBezTo>
                    <a:pt x="0" y="43180"/>
                    <a:pt x="2540" y="27940"/>
                    <a:pt x="7620" y="21590"/>
                  </a:cubicBezTo>
                  <a:cubicBezTo>
                    <a:pt x="13970" y="13970"/>
                    <a:pt x="35560" y="10160"/>
                    <a:pt x="35560" y="1016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29" name="Group 29"/>
          <p:cNvGrpSpPr/>
          <p:nvPr/>
        </p:nvGrpSpPr>
        <p:grpSpPr>
          <a:xfrm>
            <a:off x="924401" y="1427322"/>
            <a:ext cx="85725" cy="65246"/>
            <a:chOff x="0" y="0"/>
            <a:chExt cx="228600" cy="173990"/>
          </a:xfrm>
        </p:grpSpPr>
        <p:sp>
          <p:nvSpPr>
            <p:cNvPr id="30" name="Freeform 30"/>
            <p:cNvSpPr/>
            <p:nvPr/>
          </p:nvSpPr>
          <p:spPr>
            <a:xfrm>
              <a:off x="48260" y="50800"/>
              <a:ext cx="129540" cy="78740"/>
            </a:xfrm>
            <a:custGeom>
              <a:avLst/>
              <a:gdLst/>
              <a:ahLst/>
              <a:cxnLst/>
              <a:rect l="l" t="t" r="r" b="b"/>
              <a:pathLst>
                <a:path w="129540" h="78740">
                  <a:moveTo>
                    <a:pt x="13970" y="0"/>
                  </a:moveTo>
                  <a:cubicBezTo>
                    <a:pt x="76200" y="66040"/>
                    <a:pt x="119380" y="52070"/>
                    <a:pt x="124460" y="58420"/>
                  </a:cubicBezTo>
                  <a:cubicBezTo>
                    <a:pt x="127000" y="62230"/>
                    <a:pt x="123190" y="72390"/>
                    <a:pt x="121920" y="72390"/>
                  </a:cubicBezTo>
                  <a:cubicBezTo>
                    <a:pt x="120650" y="72390"/>
                    <a:pt x="115570" y="63500"/>
                    <a:pt x="116840" y="62230"/>
                  </a:cubicBezTo>
                  <a:cubicBezTo>
                    <a:pt x="116840" y="59690"/>
                    <a:pt x="127000" y="58420"/>
                    <a:pt x="128270" y="60960"/>
                  </a:cubicBezTo>
                  <a:cubicBezTo>
                    <a:pt x="129540" y="62230"/>
                    <a:pt x="127000" y="69850"/>
                    <a:pt x="123190" y="72390"/>
                  </a:cubicBezTo>
                  <a:cubicBezTo>
                    <a:pt x="113030" y="78740"/>
                    <a:pt x="71120" y="74930"/>
                    <a:pt x="53340" y="67310"/>
                  </a:cubicBezTo>
                  <a:cubicBezTo>
                    <a:pt x="38100" y="62230"/>
                    <a:pt x="27940" y="50800"/>
                    <a:pt x="20320" y="39370"/>
                  </a:cubicBezTo>
                  <a:cubicBezTo>
                    <a:pt x="11430" y="29210"/>
                    <a:pt x="0" y="11430"/>
                    <a:pt x="2540" y="5080"/>
                  </a:cubicBezTo>
                  <a:cubicBezTo>
                    <a:pt x="3810" y="1270"/>
                    <a:pt x="13970" y="0"/>
                    <a:pt x="1397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31" name="Group 31"/>
          <p:cNvGrpSpPr/>
          <p:nvPr/>
        </p:nvGrpSpPr>
        <p:grpSpPr>
          <a:xfrm>
            <a:off x="944880" y="1441609"/>
            <a:ext cx="68104" cy="50006"/>
            <a:chOff x="0" y="0"/>
            <a:chExt cx="181610" cy="133350"/>
          </a:xfrm>
        </p:grpSpPr>
        <p:sp>
          <p:nvSpPr>
            <p:cNvPr id="32" name="Freeform 32"/>
            <p:cNvSpPr/>
            <p:nvPr/>
          </p:nvSpPr>
          <p:spPr>
            <a:xfrm>
              <a:off x="48260" y="50800"/>
              <a:ext cx="85090" cy="36830"/>
            </a:xfrm>
            <a:custGeom>
              <a:avLst/>
              <a:gdLst/>
              <a:ahLst/>
              <a:cxnLst/>
              <a:rect l="l" t="t" r="r" b="b"/>
              <a:pathLst>
                <a:path w="85090" h="36830">
                  <a:moveTo>
                    <a:pt x="5080" y="0"/>
                  </a:moveTo>
                  <a:cubicBezTo>
                    <a:pt x="85090" y="21590"/>
                    <a:pt x="83820" y="27940"/>
                    <a:pt x="80010" y="30480"/>
                  </a:cubicBezTo>
                  <a:cubicBezTo>
                    <a:pt x="71120" y="36830"/>
                    <a:pt x="7620" y="20320"/>
                    <a:pt x="2540" y="11430"/>
                  </a:cubicBezTo>
                  <a:cubicBezTo>
                    <a:pt x="0" y="7620"/>
                    <a:pt x="5080" y="0"/>
                    <a:pt x="508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33" name="Group 33"/>
          <p:cNvGrpSpPr/>
          <p:nvPr/>
        </p:nvGrpSpPr>
        <p:grpSpPr>
          <a:xfrm>
            <a:off x="956310" y="1440180"/>
            <a:ext cx="60008" cy="50006"/>
            <a:chOff x="0" y="0"/>
            <a:chExt cx="160020" cy="133350"/>
          </a:xfrm>
        </p:grpSpPr>
        <p:sp>
          <p:nvSpPr>
            <p:cNvPr id="34" name="Freeform 34"/>
            <p:cNvSpPr/>
            <p:nvPr/>
          </p:nvSpPr>
          <p:spPr>
            <a:xfrm>
              <a:off x="48260" y="50800"/>
              <a:ext cx="60960" cy="35560"/>
            </a:xfrm>
            <a:custGeom>
              <a:avLst/>
              <a:gdLst/>
              <a:ahLst/>
              <a:cxnLst/>
              <a:rect l="l" t="t" r="r" b="b"/>
              <a:pathLst>
                <a:path w="60960" h="35560">
                  <a:moveTo>
                    <a:pt x="6350" y="0"/>
                  </a:moveTo>
                  <a:cubicBezTo>
                    <a:pt x="60960" y="22860"/>
                    <a:pt x="54610" y="31750"/>
                    <a:pt x="54610" y="30480"/>
                  </a:cubicBezTo>
                  <a:cubicBezTo>
                    <a:pt x="54610" y="30480"/>
                    <a:pt x="57150" y="19050"/>
                    <a:pt x="57150" y="19050"/>
                  </a:cubicBezTo>
                  <a:cubicBezTo>
                    <a:pt x="57150" y="19050"/>
                    <a:pt x="58420" y="29210"/>
                    <a:pt x="55880" y="31750"/>
                  </a:cubicBezTo>
                  <a:cubicBezTo>
                    <a:pt x="48260" y="35560"/>
                    <a:pt x="6350" y="20320"/>
                    <a:pt x="2540" y="12700"/>
                  </a:cubicBezTo>
                  <a:cubicBezTo>
                    <a:pt x="0" y="8890"/>
                    <a:pt x="6350" y="0"/>
                    <a:pt x="635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35" name="Group 35"/>
          <p:cNvGrpSpPr/>
          <p:nvPr/>
        </p:nvGrpSpPr>
        <p:grpSpPr>
          <a:xfrm>
            <a:off x="942975" y="1434465"/>
            <a:ext cx="51435" cy="45244"/>
            <a:chOff x="0" y="0"/>
            <a:chExt cx="137160" cy="120650"/>
          </a:xfrm>
        </p:grpSpPr>
        <p:sp>
          <p:nvSpPr>
            <p:cNvPr id="36" name="Freeform 36"/>
            <p:cNvSpPr/>
            <p:nvPr/>
          </p:nvSpPr>
          <p:spPr>
            <a:xfrm>
              <a:off x="48260" y="48260"/>
              <a:ext cx="39370" cy="21590"/>
            </a:xfrm>
            <a:custGeom>
              <a:avLst/>
              <a:gdLst/>
              <a:ahLst/>
              <a:cxnLst/>
              <a:rect l="l" t="t" r="r" b="b"/>
              <a:pathLst>
                <a:path w="39370" h="21590">
                  <a:moveTo>
                    <a:pt x="34290" y="21590"/>
                  </a:moveTo>
                  <a:cubicBezTo>
                    <a:pt x="0" y="12700"/>
                    <a:pt x="5080" y="2540"/>
                    <a:pt x="5080" y="2540"/>
                  </a:cubicBezTo>
                  <a:cubicBezTo>
                    <a:pt x="5080" y="2540"/>
                    <a:pt x="3810" y="15240"/>
                    <a:pt x="3810" y="15240"/>
                  </a:cubicBezTo>
                  <a:cubicBezTo>
                    <a:pt x="2540" y="15240"/>
                    <a:pt x="1270" y="5080"/>
                    <a:pt x="3810" y="2540"/>
                  </a:cubicBezTo>
                  <a:cubicBezTo>
                    <a:pt x="8890" y="0"/>
                    <a:pt x="34290" y="5080"/>
                    <a:pt x="38100" y="10160"/>
                  </a:cubicBezTo>
                  <a:cubicBezTo>
                    <a:pt x="39370" y="12700"/>
                    <a:pt x="34290" y="21590"/>
                    <a:pt x="34290" y="2159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37" name="Group 37"/>
          <p:cNvGrpSpPr/>
          <p:nvPr/>
        </p:nvGrpSpPr>
        <p:grpSpPr>
          <a:xfrm>
            <a:off x="941070" y="1436370"/>
            <a:ext cx="68580" cy="53817"/>
            <a:chOff x="0" y="0"/>
            <a:chExt cx="182880" cy="143510"/>
          </a:xfrm>
        </p:grpSpPr>
        <p:sp>
          <p:nvSpPr>
            <p:cNvPr id="38" name="Freeform 38"/>
            <p:cNvSpPr/>
            <p:nvPr/>
          </p:nvSpPr>
          <p:spPr>
            <a:xfrm>
              <a:off x="49530" y="50800"/>
              <a:ext cx="81280" cy="43180"/>
            </a:xfrm>
            <a:custGeom>
              <a:avLst/>
              <a:gdLst/>
              <a:ahLst/>
              <a:cxnLst/>
              <a:rect l="l" t="t" r="r" b="b"/>
              <a:pathLst>
                <a:path w="81280" h="43180">
                  <a:moveTo>
                    <a:pt x="8890" y="0"/>
                  </a:moveTo>
                  <a:cubicBezTo>
                    <a:pt x="81280" y="43180"/>
                    <a:pt x="5080" y="20320"/>
                    <a:pt x="1270" y="10160"/>
                  </a:cubicBezTo>
                  <a:cubicBezTo>
                    <a:pt x="0" y="6350"/>
                    <a:pt x="8890" y="0"/>
                    <a:pt x="889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39" name="Group 39"/>
          <p:cNvGrpSpPr/>
          <p:nvPr/>
        </p:nvGrpSpPr>
        <p:grpSpPr>
          <a:xfrm>
            <a:off x="941070" y="1434942"/>
            <a:ext cx="75724" cy="57150"/>
            <a:chOff x="0" y="0"/>
            <a:chExt cx="201930" cy="152400"/>
          </a:xfrm>
        </p:grpSpPr>
        <p:sp>
          <p:nvSpPr>
            <p:cNvPr id="40" name="Freeform 40"/>
            <p:cNvSpPr/>
            <p:nvPr/>
          </p:nvSpPr>
          <p:spPr>
            <a:xfrm>
              <a:off x="50800" y="50800"/>
              <a:ext cx="100330" cy="53340"/>
            </a:xfrm>
            <a:custGeom>
              <a:avLst/>
              <a:gdLst/>
              <a:ahLst/>
              <a:cxnLst/>
              <a:rect l="l" t="t" r="r" b="b"/>
              <a:pathLst>
                <a:path w="100330" h="53340">
                  <a:moveTo>
                    <a:pt x="6350" y="0"/>
                  </a:moveTo>
                  <a:cubicBezTo>
                    <a:pt x="100330" y="43180"/>
                    <a:pt x="93980" y="49530"/>
                    <a:pt x="93980" y="49530"/>
                  </a:cubicBezTo>
                  <a:cubicBezTo>
                    <a:pt x="93980" y="49530"/>
                    <a:pt x="100330" y="40640"/>
                    <a:pt x="100330" y="40640"/>
                  </a:cubicBezTo>
                  <a:cubicBezTo>
                    <a:pt x="100330" y="40640"/>
                    <a:pt x="99060" y="49530"/>
                    <a:pt x="96520" y="50800"/>
                  </a:cubicBezTo>
                  <a:cubicBezTo>
                    <a:pt x="90170" y="53340"/>
                    <a:pt x="71120" y="40640"/>
                    <a:pt x="55880" y="34290"/>
                  </a:cubicBezTo>
                  <a:cubicBezTo>
                    <a:pt x="39370" y="27940"/>
                    <a:pt x="3810" y="17780"/>
                    <a:pt x="0" y="10160"/>
                  </a:cubicBezTo>
                  <a:cubicBezTo>
                    <a:pt x="0" y="6350"/>
                    <a:pt x="6350" y="0"/>
                    <a:pt x="635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41" name="Group 41"/>
          <p:cNvGrpSpPr/>
          <p:nvPr/>
        </p:nvGrpSpPr>
        <p:grpSpPr>
          <a:xfrm>
            <a:off x="940594" y="1438275"/>
            <a:ext cx="80010" cy="59531"/>
            <a:chOff x="0" y="0"/>
            <a:chExt cx="213360" cy="158750"/>
          </a:xfrm>
        </p:grpSpPr>
        <p:sp>
          <p:nvSpPr>
            <p:cNvPr id="42" name="Freeform 42"/>
            <p:cNvSpPr/>
            <p:nvPr/>
          </p:nvSpPr>
          <p:spPr>
            <a:xfrm>
              <a:off x="49530" y="50800"/>
              <a:ext cx="113030" cy="59690"/>
            </a:xfrm>
            <a:custGeom>
              <a:avLst/>
              <a:gdLst/>
              <a:ahLst/>
              <a:cxnLst/>
              <a:rect l="l" t="t" r="r" b="b"/>
              <a:pathLst>
                <a:path w="113030" h="59690">
                  <a:moveTo>
                    <a:pt x="5080" y="0"/>
                  </a:moveTo>
                  <a:cubicBezTo>
                    <a:pt x="113030" y="50800"/>
                    <a:pt x="107950" y="57150"/>
                    <a:pt x="107950" y="57150"/>
                  </a:cubicBezTo>
                  <a:cubicBezTo>
                    <a:pt x="107950" y="57150"/>
                    <a:pt x="111760" y="45720"/>
                    <a:pt x="111760" y="45720"/>
                  </a:cubicBezTo>
                  <a:cubicBezTo>
                    <a:pt x="111760" y="45720"/>
                    <a:pt x="111760" y="54610"/>
                    <a:pt x="107950" y="57150"/>
                  </a:cubicBezTo>
                  <a:cubicBezTo>
                    <a:pt x="101600" y="59690"/>
                    <a:pt x="77470" y="49530"/>
                    <a:pt x="60960" y="43180"/>
                  </a:cubicBezTo>
                  <a:cubicBezTo>
                    <a:pt x="41910" y="34290"/>
                    <a:pt x="5080" y="20320"/>
                    <a:pt x="1270" y="11430"/>
                  </a:cubicBezTo>
                  <a:cubicBezTo>
                    <a:pt x="0" y="7620"/>
                    <a:pt x="5080" y="0"/>
                    <a:pt x="508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43" name="Group 43"/>
          <p:cNvGrpSpPr/>
          <p:nvPr/>
        </p:nvGrpSpPr>
        <p:grpSpPr>
          <a:xfrm>
            <a:off x="957739" y="1443038"/>
            <a:ext cx="69533" cy="50006"/>
            <a:chOff x="0" y="0"/>
            <a:chExt cx="185420" cy="133350"/>
          </a:xfrm>
        </p:grpSpPr>
        <p:sp>
          <p:nvSpPr>
            <p:cNvPr id="44" name="Freeform 44"/>
            <p:cNvSpPr/>
            <p:nvPr/>
          </p:nvSpPr>
          <p:spPr>
            <a:xfrm>
              <a:off x="49530" y="50800"/>
              <a:ext cx="85090" cy="31750"/>
            </a:xfrm>
            <a:custGeom>
              <a:avLst/>
              <a:gdLst/>
              <a:ahLst/>
              <a:cxnLst/>
              <a:rect l="l" t="t" r="r" b="b"/>
              <a:pathLst>
                <a:path w="85090" h="31750">
                  <a:moveTo>
                    <a:pt x="5080" y="0"/>
                  </a:moveTo>
                  <a:cubicBezTo>
                    <a:pt x="85090" y="31750"/>
                    <a:pt x="6350" y="20320"/>
                    <a:pt x="1270" y="10160"/>
                  </a:cubicBezTo>
                  <a:cubicBezTo>
                    <a:pt x="0" y="7620"/>
                    <a:pt x="5080" y="0"/>
                    <a:pt x="508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45" name="Group 45"/>
          <p:cNvGrpSpPr/>
          <p:nvPr/>
        </p:nvGrpSpPr>
        <p:grpSpPr>
          <a:xfrm>
            <a:off x="950595" y="1439228"/>
            <a:ext cx="69056" cy="51435"/>
            <a:chOff x="0" y="0"/>
            <a:chExt cx="184150" cy="137160"/>
          </a:xfrm>
        </p:grpSpPr>
        <p:sp>
          <p:nvSpPr>
            <p:cNvPr id="46" name="Freeform 46"/>
            <p:cNvSpPr/>
            <p:nvPr/>
          </p:nvSpPr>
          <p:spPr>
            <a:xfrm>
              <a:off x="49530" y="50800"/>
              <a:ext cx="83820" cy="38100"/>
            </a:xfrm>
            <a:custGeom>
              <a:avLst/>
              <a:gdLst/>
              <a:ahLst/>
              <a:cxnLst/>
              <a:rect l="l" t="t" r="r" b="b"/>
              <a:pathLst>
                <a:path w="83820" h="38100">
                  <a:moveTo>
                    <a:pt x="6350" y="0"/>
                  </a:moveTo>
                  <a:cubicBezTo>
                    <a:pt x="83820" y="38100"/>
                    <a:pt x="6350" y="21590"/>
                    <a:pt x="1270" y="11430"/>
                  </a:cubicBezTo>
                  <a:cubicBezTo>
                    <a:pt x="0" y="8890"/>
                    <a:pt x="6350" y="0"/>
                    <a:pt x="635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47" name="Group 47"/>
          <p:cNvGrpSpPr/>
          <p:nvPr/>
        </p:nvGrpSpPr>
        <p:grpSpPr>
          <a:xfrm>
            <a:off x="915829" y="1420178"/>
            <a:ext cx="124302" cy="80010"/>
            <a:chOff x="0" y="0"/>
            <a:chExt cx="331470" cy="213360"/>
          </a:xfrm>
        </p:grpSpPr>
        <p:sp>
          <p:nvSpPr>
            <p:cNvPr id="48" name="Freeform 48"/>
            <p:cNvSpPr/>
            <p:nvPr/>
          </p:nvSpPr>
          <p:spPr>
            <a:xfrm>
              <a:off x="46990" y="50800"/>
              <a:ext cx="233680" cy="119380"/>
            </a:xfrm>
            <a:custGeom>
              <a:avLst/>
              <a:gdLst/>
              <a:ahLst/>
              <a:cxnLst/>
              <a:rect l="l" t="t" r="r" b="b"/>
              <a:pathLst>
                <a:path w="233680" h="119380">
                  <a:moveTo>
                    <a:pt x="34290" y="0"/>
                  </a:moveTo>
                  <a:cubicBezTo>
                    <a:pt x="148590" y="60960"/>
                    <a:pt x="209550" y="55880"/>
                    <a:pt x="224790" y="68580"/>
                  </a:cubicBezTo>
                  <a:cubicBezTo>
                    <a:pt x="232410" y="74930"/>
                    <a:pt x="233680" y="85090"/>
                    <a:pt x="232410" y="91440"/>
                  </a:cubicBezTo>
                  <a:cubicBezTo>
                    <a:pt x="231140" y="97790"/>
                    <a:pt x="223520" y="107950"/>
                    <a:pt x="217170" y="110490"/>
                  </a:cubicBezTo>
                  <a:cubicBezTo>
                    <a:pt x="210820" y="113030"/>
                    <a:pt x="199390" y="113030"/>
                    <a:pt x="194310" y="109220"/>
                  </a:cubicBezTo>
                  <a:cubicBezTo>
                    <a:pt x="187960" y="105410"/>
                    <a:pt x="181610" y="95250"/>
                    <a:pt x="181610" y="88900"/>
                  </a:cubicBezTo>
                  <a:cubicBezTo>
                    <a:pt x="182880" y="80010"/>
                    <a:pt x="198120" y="62230"/>
                    <a:pt x="207010" y="62230"/>
                  </a:cubicBezTo>
                  <a:cubicBezTo>
                    <a:pt x="215900" y="60960"/>
                    <a:pt x="229870" y="72390"/>
                    <a:pt x="231140" y="80010"/>
                  </a:cubicBezTo>
                  <a:cubicBezTo>
                    <a:pt x="233680" y="88900"/>
                    <a:pt x="228600" y="102870"/>
                    <a:pt x="219710" y="109220"/>
                  </a:cubicBezTo>
                  <a:cubicBezTo>
                    <a:pt x="204470" y="119380"/>
                    <a:pt x="157480" y="111760"/>
                    <a:pt x="124460" y="102870"/>
                  </a:cubicBezTo>
                  <a:cubicBezTo>
                    <a:pt x="86360" y="92710"/>
                    <a:pt x="24130" y="62230"/>
                    <a:pt x="8890" y="41910"/>
                  </a:cubicBezTo>
                  <a:cubicBezTo>
                    <a:pt x="2540" y="33020"/>
                    <a:pt x="0" y="21590"/>
                    <a:pt x="3810" y="13970"/>
                  </a:cubicBezTo>
                  <a:cubicBezTo>
                    <a:pt x="7620" y="6350"/>
                    <a:pt x="34290" y="0"/>
                    <a:pt x="3429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49" name="Group 49"/>
          <p:cNvGrpSpPr/>
          <p:nvPr/>
        </p:nvGrpSpPr>
        <p:grpSpPr>
          <a:xfrm>
            <a:off x="967264" y="1445895"/>
            <a:ext cx="143828" cy="62865"/>
            <a:chOff x="0" y="0"/>
            <a:chExt cx="383540" cy="167640"/>
          </a:xfrm>
        </p:grpSpPr>
        <p:sp>
          <p:nvSpPr>
            <p:cNvPr id="50" name="Freeform 50"/>
            <p:cNvSpPr/>
            <p:nvPr/>
          </p:nvSpPr>
          <p:spPr>
            <a:xfrm>
              <a:off x="48260" y="50800"/>
              <a:ext cx="284480" cy="73660"/>
            </a:xfrm>
            <a:custGeom>
              <a:avLst/>
              <a:gdLst/>
              <a:ahLst/>
              <a:cxnLst/>
              <a:rect l="l" t="t" r="r" b="b"/>
              <a:pathLst>
                <a:path w="284480" h="73660">
                  <a:moveTo>
                    <a:pt x="30480" y="0"/>
                  </a:moveTo>
                  <a:cubicBezTo>
                    <a:pt x="278130" y="22860"/>
                    <a:pt x="284480" y="33020"/>
                    <a:pt x="283210" y="40640"/>
                  </a:cubicBezTo>
                  <a:cubicBezTo>
                    <a:pt x="281940" y="49530"/>
                    <a:pt x="264160" y="66040"/>
                    <a:pt x="255270" y="64770"/>
                  </a:cubicBezTo>
                  <a:cubicBezTo>
                    <a:pt x="246380" y="64770"/>
                    <a:pt x="232410" y="44450"/>
                    <a:pt x="232410" y="35560"/>
                  </a:cubicBezTo>
                  <a:cubicBezTo>
                    <a:pt x="232410" y="29210"/>
                    <a:pt x="241300" y="20320"/>
                    <a:pt x="247650" y="16510"/>
                  </a:cubicBezTo>
                  <a:cubicBezTo>
                    <a:pt x="254000" y="13970"/>
                    <a:pt x="265430" y="13970"/>
                    <a:pt x="271780" y="17780"/>
                  </a:cubicBezTo>
                  <a:cubicBezTo>
                    <a:pt x="278130" y="22860"/>
                    <a:pt x="284480" y="38100"/>
                    <a:pt x="281940" y="46990"/>
                  </a:cubicBezTo>
                  <a:cubicBezTo>
                    <a:pt x="280670" y="53340"/>
                    <a:pt x="275590" y="59690"/>
                    <a:pt x="266700" y="63500"/>
                  </a:cubicBezTo>
                  <a:cubicBezTo>
                    <a:pt x="243840" y="73660"/>
                    <a:pt x="171450" y="67310"/>
                    <a:pt x="127000" y="64770"/>
                  </a:cubicBezTo>
                  <a:cubicBezTo>
                    <a:pt x="87630" y="60960"/>
                    <a:pt x="30480" y="59690"/>
                    <a:pt x="13970" y="45720"/>
                  </a:cubicBezTo>
                  <a:cubicBezTo>
                    <a:pt x="5080" y="39370"/>
                    <a:pt x="0" y="26670"/>
                    <a:pt x="2540" y="19050"/>
                  </a:cubicBezTo>
                  <a:cubicBezTo>
                    <a:pt x="5080" y="11430"/>
                    <a:pt x="30480" y="0"/>
                    <a:pt x="3048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51" name="Group 51"/>
          <p:cNvGrpSpPr/>
          <p:nvPr/>
        </p:nvGrpSpPr>
        <p:grpSpPr>
          <a:xfrm>
            <a:off x="1627346" y="1441609"/>
            <a:ext cx="119063" cy="62389"/>
            <a:chOff x="0" y="0"/>
            <a:chExt cx="317500" cy="166370"/>
          </a:xfrm>
        </p:grpSpPr>
        <p:sp>
          <p:nvSpPr>
            <p:cNvPr id="52" name="Freeform 52"/>
            <p:cNvSpPr/>
            <p:nvPr/>
          </p:nvSpPr>
          <p:spPr>
            <a:xfrm>
              <a:off x="50800" y="48260"/>
              <a:ext cx="215900" cy="76200"/>
            </a:xfrm>
            <a:custGeom>
              <a:avLst/>
              <a:gdLst/>
              <a:ahLst/>
              <a:cxnLst/>
              <a:rect l="l" t="t" r="r" b="b"/>
              <a:pathLst>
                <a:path w="215900" h="76200">
                  <a:moveTo>
                    <a:pt x="24130" y="16510"/>
                  </a:moveTo>
                  <a:cubicBezTo>
                    <a:pt x="209550" y="8890"/>
                    <a:pt x="215900" y="21590"/>
                    <a:pt x="214630" y="29210"/>
                  </a:cubicBezTo>
                  <a:cubicBezTo>
                    <a:pt x="213360" y="38100"/>
                    <a:pt x="195580" y="52070"/>
                    <a:pt x="186690" y="52070"/>
                  </a:cubicBezTo>
                  <a:cubicBezTo>
                    <a:pt x="179070" y="52070"/>
                    <a:pt x="170180" y="44450"/>
                    <a:pt x="167640" y="38100"/>
                  </a:cubicBezTo>
                  <a:cubicBezTo>
                    <a:pt x="163830" y="30480"/>
                    <a:pt x="167640" y="13970"/>
                    <a:pt x="172720" y="7620"/>
                  </a:cubicBezTo>
                  <a:cubicBezTo>
                    <a:pt x="177800" y="2540"/>
                    <a:pt x="189230" y="0"/>
                    <a:pt x="195580" y="2540"/>
                  </a:cubicBezTo>
                  <a:cubicBezTo>
                    <a:pt x="203200" y="5080"/>
                    <a:pt x="214630" y="19050"/>
                    <a:pt x="215900" y="26670"/>
                  </a:cubicBezTo>
                  <a:cubicBezTo>
                    <a:pt x="215900" y="34290"/>
                    <a:pt x="208280" y="44450"/>
                    <a:pt x="196850" y="52070"/>
                  </a:cubicBezTo>
                  <a:cubicBezTo>
                    <a:pt x="170180" y="67310"/>
                    <a:pt x="58420" y="76200"/>
                    <a:pt x="26670" y="67310"/>
                  </a:cubicBezTo>
                  <a:cubicBezTo>
                    <a:pt x="13970" y="63500"/>
                    <a:pt x="1270" y="54610"/>
                    <a:pt x="0" y="46990"/>
                  </a:cubicBezTo>
                  <a:cubicBezTo>
                    <a:pt x="0" y="38100"/>
                    <a:pt x="24130" y="16510"/>
                    <a:pt x="24130" y="1651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53" name="Group 53"/>
          <p:cNvGrpSpPr/>
          <p:nvPr/>
        </p:nvGrpSpPr>
        <p:grpSpPr>
          <a:xfrm>
            <a:off x="1632109" y="1434465"/>
            <a:ext cx="257175" cy="61913"/>
            <a:chOff x="0" y="0"/>
            <a:chExt cx="685800" cy="165100"/>
          </a:xfrm>
        </p:grpSpPr>
        <p:sp>
          <p:nvSpPr>
            <p:cNvPr id="54" name="Freeform 54"/>
            <p:cNvSpPr/>
            <p:nvPr/>
          </p:nvSpPr>
          <p:spPr>
            <a:xfrm>
              <a:off x="49530" y="50800"/>
              <a:ext cx="584200" cy="88900"/>
            </a:xfrm>
            <a:custGeom>
              <a:avLst/>
              <a:gdLst/>
              <a:ahLst/>
              <a:cxnLst/>
              <a:rect l="l" t="t" r="r" b="b"/>
              <a:pathLst>
                <a:path w="584200" h="88900">
                  <a:moveTo>
                    <a:pt x="26670" y="0"/>
                  </a:moveTo>
                  <a:cubicBezTo>
                    <a:pt x="575310" y="19050"/>
                    <a:pt x="584200" y="30480"/>
                    <a:pt x="584200" y="38100"/>
                  </a:cubicBezTo>
                  <a:cubicBezTo>
                    <a:pt x="584200" y="46990"/>
                    <a:pt x="565150" y="63500"/>
                    <a:pt x="556260" y="62230"/>
                  </a:cubicBezTo>
                  <a:cubicBezTo>
                    <a:pt x="547370" y="60960"/>
                    <a:pt x="532130" y="41910"/>
                    <a:pt x="533400" y="33020"/>
                  </a:cubicBezTo>
                  <a:cubicBezTo>
                    <a:pt x="534670" y="24130"/>
                    <a:pt x="556260" y="11430"/>
                    <a:pt x="563880" y="12700"/>
                  </a:cubicBezTo>
                  <a:cubicBezTo>
                    <a:pt x="572770" y="13970"/>
                    <a:pt x="584200" y="27940"/>
                    <a:pt x="584200" y="35560"/>
                  </a:cubicBezTo>
                  <a:cubicBezTo>
                    <a:pt x="584200" y="44450"/>
                    <a:pt x="575310" y="55880"/>
                    <a:pt x="558800" y="62230"/>
                  </a:cubicBezTo>
                  <a:cubicBezTo>
                    <a:pt x="496570" y="88900"/>
                    <a:pt x="88900" y="74930"/>
                    <a:pt x="26670" y="50800"/>
                  </a:cubicBezTo>
                  <a:cubicBezTo>
                    <a:pt x="10160" y="44450"/>
                    <a:pt x="1270" y="36830"/>
                    <a:pt x="1270" y="27940"/>
                  </a:cubicBezTo>
                  <a:cubicBezTo>
                    <a:pt x="0" y="19050"/>
                    <a:pt x="26670" y="0"/>
                    <a:pt x="2667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55" name="Group 55"/>
          <p:cNvGrpSpPr/>
          <p:nvPr/>
        </p:nvGrpSpPr>
        <p:grpSpPr>
          <a:xfrm>
            <a:off x="1652588" y="1433036"/>
            <a:ext cx="231934" cy="59531"/>
            <a:chOff x="0" y="0"/>
            <a:chExt cx="618490" cy="158750"/>
          </a:xfrm>
        </p:grpSpPr>
        <p:sp>
          <p:nvSpPr>
            <p:cNvPr id="56" name="Freeform 56"/>
            <p:cNvSpPr/>
            <p:nvPr/>
          </p:nvSpPr>
          <p:spPr>
            <a:xfrm>
              <a:off x="49530" y="50800"/>
              <a:ext cx="516890" cy="81280"/>
            </a:xfrm>
            <a:custGeom>
              <a:avLst/>
              <a:gdLst/>
              <a:ahLst/>
              <a:cxnLst/>
              <a:rect l="l" t="t" r="r" b="b"/>
              <a:pathLst>
                <a:path w="516890" h="81280">
                  <a:moveTo>
                    <a:pt x="27940" y="0"/>
                  </a:moveTo>
                  <a:cubicBezTo>
                    <a:pt x="508000" y="13970"/>
                    <a:pt x="515620" y="24130"/>
                    <a:pt x="516890" y="33020"/>
                  </a:cubicBezTo>
                  <a:cubicBezTo>
                    <a:pt x="516890" y="40640"/>
                    <a:pt x="510540" y="50800"/>
                    <a:pt x="504190" y="53340"/>
                  </a:cubicBezTo>
                  <a:cubicBezTo>
                    <a:pt x="496570" y="57150"/>
                    <a:pt x="480060" y="55880"/>
                    <a:pt x="473710" y="50800"/>
                  </a:cubicBezTo>
                  <a:cubicBezTo>
                    <a:pt x="467360" y="44450"/>
                    <a:pt x="466090" y="27940"/>
                    <a:pt x="468630" y="20320"/>
                  </a:cubicBezTo>
                  <a:cubicBezTo>
                    <a:pt x="471170" y="13970"/>
                    <a:pt x="481330" y="6350"/>
                    <a:pt x="488950" y="6350"/>
                  </a:cubicBezTo>
                  <a:cubicBezTo>
                    <a:pt x="497840" y="7620"/>
                    <a:pt x="515620" y="21590"/>
                    <a:pt x="516890" y="30480"/>
                  </a:cubicBezTo>
                  <a:cubicBezTo>
                    <a:pt x="516890" y="39370"/>
                    <a:pt x="508000" y="50800"/>
                    <a:pt x="491490" y="57150"/>
                  </a:cubicBezTo>
                  <a:cubicBezTo>
                    <a:pt x="433070" y="81280"/>
                    <a:pt x="80010" y="78740"/>
                    <a:pt x="24130" y="50800"/>
                  </a:cubicBezTo>
                  <a:cubicBezTo>
                    <a:pt x="8890" y="43180"/>
                    <a:pt x="0" y="29210"/>
                    <a:pt x="1270" y="21590"/>
                  </a:cubicBezTo>
                  <a:cubicBezTo>
                    <a:pt x="2540" y="12700"/>
                    <a:pt x="27940" y="0"/>
                    <a:pt x="2794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57" name="Group 57"/>
          <p:cNvGrpSpPr/>
          <p:nvPr/>
        </p:nvGrpSpPr>
        <p:grpSpPr>
          <a:xfrm>
            <a:off x="1895952" y="1443038"/>
            <a:ext cx="72390" cy="57626"/>
            <a:chOff x="0" y="0"/>
            <a:chExt cx="193040" cy="153670"/>
          </a:xfrm>
        </p:grpSpPr>
        <p:sp>
          <p:nvSpPr>
            <p:cNvPr id="58" name="Freeform 58"/>
            <p:cNvSpPr/>
            <p:nvPr/>
          </p:nvSpPr>
          <p:spPr>
            <a:xfrm>
              <a:off x="50800" y="48260"/>
              <a:ext cx="92710" cy="58420"/>
            </a:xfrm>
            <a:custGeom>
              <a:avLst/>
              <a:gdLst/>
              <a:ahLst/>
              <a:cxnLst/>
              <a:rect l="l" t="t" r="r" b="b"/>
              <a:pathLst>
                <a:path w="92710" h="58420">
                  <a:moveTo>
                    <a:pt x="25400" y="3810"/>
                  </a:moveTo>
                  <a:cubicBezTo>
                    <a:pt x="92710" y="19050"/>
                    <a:pt x="91440" y="34290"/>
                    <a:pt x="86360" y="40640"/>
                  </a:cubicBezTo>
                  <a:cubicBezTo>
                    <a:pt x="81280" y="46990"/>
                    <a:pt x="62230" y="52070"/>
                    <a:pt x="54610" y="49530"/>
                  </a:cubicBezTo>
                  <a:cubicBezTo>
                    <a:pt x="48260" y="46990"/>
                    <a:pt x="40640" y="36830"/>
                    <a:pt x="40640" y="30480"/>
                  </a:cubicBezTo>
                  <a:cubicBezTo>
                    <a:pt x="40640" y="21590"/>
                    <a:pt x="48260" y="6350"/>
                    <a:pt x="55880" y="2540"/>
                  </a:cubicBezTo>
                  <a:cubicBezTo>
                    <a:pt x="62230" y="0"/>
                    <a:pt x="73660" y="1270"/>
                    <a:pt x="78740" y="5080"/>
                  </a:cubicBezTo>
                  <a:cubicBezTo>
                    <a:pt x="85090" y="8890"/>
                    <a:pt x="91440" y="19050"/>
                    <a:pt x="91440" y="25400"/>
                  </a:cubicBezTo>
                  <a:cubicBezTo>
                    <a:pt x="91440" y="33020"/>
                    <a:pt x="86360" y="43180"/>
                    <a:pt x="81280" y="46990"/>
                  </a:cubicBezTo>
                  <a:cubicBezTo>
                    <a:pt x="73660" y="50800"/>
                    <a:pt x="57150" y="50800"/>
                    <a:pt x="49530" y="45720"/>
                  </a:cubicBezTo>
                  <a:cubicBezTo>
                    <a:pt x="44450" y="41910"/>
                    <a:pt x="39370" y="31750"/>
                    <a:pt x="40640" y="24130"/>
                  </a:cubicBezTo>
                  <a:cubicBezTo>
                    <a:pt x="40640" y="17780"/>
                    <a:pt x="46990" y="7620"/>
                    <a:pt x="53340" y="3810"/>
                  </a:cubicBezTo>
                  <a:cubicBezTo>
                    <a:pt x="59690" y="1270"/>
                    <a:pt x="77470" y="1270"/>
                    <a:pt x="82550" y="7620"/>
                  </a:cubicBezTo>
                  <a:cubicBezTo>
                    <a:pt x="88900" y="12700"/>
                    <a:pt x="92710" y="33020"/>
                    <a:pt x="86360" y="40640"/>
                  </a:cubicBezTo>
                  <a:cubicBezTo>
                    <a:pt x="78740" y="52070"/>
                    <a:pt x="40640" y="58420"/>
                    <a:pt x="25400" y="54610"/>
                  </a:cubicBezTo>
                  <a:cubicBezTo>
                    <a:pt x="13970" y="50800"/>
                    <a:pt x="0" y="40640"/>
                    <a:pt x="0" y="31750"/>
                  </a:cubicBezTo>
                  <a:cubicBezTo>
                    <a:pt x="0" y="22860"/>
                    <a:pt x="25400" y="3810"/>
                    <a:pt x="25400" y="381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59" name="Group 59"/>
          <p:cNvGrpSpPr/>
          <p:nvPr/>
        </p:nvGrpSpPr>
        <p:grpSpPr>
          <a:xfrm>
            <a:off x="1794034" y="1432084"/>
            <a:ext cx="158115" cy="70961"/>
            <a:chOff x="0" y="0"/>
            <a:chExt cx="421640" cy="189230"/>
          </a:xfrm>
        </p:grpSpPr>
        <p:sp>
          <p:nvSpPr>
            <p:cNvPr id="60" name="Freeform 60"/>
            <p:cNvSpPr/>
            <p:nvPr/>
          </p:nvSpPr>
          <p:spPr>
            <a:xfrm>
              <a:off x="49530" y="50800"/>
              <a:ext cx="322580" cy="96520"/>
            </a:xfrm>
            <a:custGeom>
              <a:avLst/>
              <a:gdLst/>
              <a:ahLst/>
              <a:cxnLst/>
              <a:rect l="l" t="t" r="r" b="b"/>
              <a:pathLst>
                <a:path w="322580" h="96520">
                  <a:moveTo>
                    <a:pt x="27940" y="0"/>
                  </a:moveTo>
                  <a:cubicBezTo>
                    <a:pt x="318770" y="46990"/>
                    <a:pt x="322580" y="63500"/>
                    <a:pt x="320040" y="72390"/>
                  </a:cubicBezTo>
                  <a:cubicBezTo>
                    <a:pt x="317500" y="80010"/>
                    <a:pt x="300990" y="88900"/>
                    <a:pt x="292100" y="86360"/>
                  </a:cubicBezTo>
                  <a:cubicBezTo>
                    <a:pt x="284480" y="85090"/>
                    <a:pt x="270510" y="64770"/>
                    <a:pt x="271780" y="55880"/>
                  </a:cubicBezTo>
                  <a:cubicBezTo>
                    <a:pt x="273050" y="48260"/>
                    <a:pt x="294640" y="34290"/>
                    <a:pt x="303530" y="36830"/>
                  </a:cubicBezTo>
                  <a:cubicBezTo>
                    <a:pt x="311150" y="39370"/>
                    <a:pt x="322580" y="60960"/>
                    <a:pt x="321310" y="69850"/>
                  </a:cubicBezTo>
                  <a:cubicBezTo>
                    <a:pt x="318770" y="77470"/>
                    <a:pt x="309880" y="83820"/>
                    <a:pt x="295910" y="86360"/>
                  </a:cubicBezTo>
                  <a:cubicBezTo>
                    <a:pt x="252730" y="96520"/>
                    <a:pt x="54610" y="73660"/>
                    <a:pt x="19050" y="49530"/>
                  </a:cubicBezTo>
                  <a:cubicBezTo>
                    <a:pt x="6350" y="41910"/>
                    <a:pt x="0" y="29210"/>
                    <a:pt x="1270" y="20320"/>
                  </a:cubicBezTo>
                  <a:cubicBezTo>
                    <a:pt x="2540" y="12700"/>
                    <a:pt x="27940" y="0"/>
                    <a:pt x="2794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61" name="Group 61"/>
          <p:cNvGrpSpPr/>
          <p:nvPr/>
        </p:nvGrpSpPr>
        <p:grpSpPr>
          <a:xfrm>
            <a:off x="1824038" y="1432084"/>
            <a:ext cx="150971" cy="72867"/>
            <a:chOff x="0" y="0"/>
            <a:chExt cx="402590" cy="194310"/>
          </a:xfrm>
        </p:grpSpPr>
        <p:sp>
          <p:nvSpPr>
            <p:cNvPr id="62" name="Freeform 62"/>
            <p:cNvSpPr/>
            <p:nvPr/>
          </p:nvSpPr>
          <p:spPr>
            <a:xfrm>
              <a:off x="44450" y="50800"/>
              <a:ext cx="307340" cy="93980"/>
            </a:xfrm>
            <a:custGeom>
              <a:avLst/>
              <a:gdLst/>
              <a:ahLst/>
              <a:cxnLst/>
              <a:rect l="l" t="t" r="r" b="b"/>
              <a:pathLst>
                <a:path w="307340" h="93980">
                  <a:moveTo>
                    <a:pt x="33020" y="0"/>
                  </a:moveTo>
                  <a:cubicBezTo>
                    <a:pt x="153670" y="22860"/>
                    <a:pt x="190500" y="11430"/>
                    <a:pt x="217170" y="17780"/>
                  </a:cubicBezTo>
                  <a:cubicBezTo>
                    <a:pt x="236220" y="21590"/>
                    <a:pt x="251460" y="39370"/>
                    <a:pt x="265430" y="41910"/>
                  </a:cubicBezTo>
                  <a:cubicBezTo>
                    <a:pt x="276860" y="43180"/>
                    <a:pt x="287020" y="31750"/>
                    <a:pt x="293370" y="35560"/>
                  </a:cubicBezTo>
                  <a:cubicBezTo>
                    <a:pt x="300990" y="39370"/>
                    <a:pt x="307340" y="59690"/>
                    <a:pt x="303530" y="67310"/>
                  </a:cubicBezTo>
                  <a:cubicBezTo>
                    <a:pt x="300990" y="74930"/>
                    <a:pt x="287020" y="83820"/>
                    <a:pt x="279400" y="82550"/>
                  </a:cubicBezTo>
                  <a:cubicBezTo>
                    <a:pt x="270510" y="81280"/>
                    <a:pt x="254000" y="57150"/>
                    <a:pt x="256540" y="49530"/>
                  </a:cubicBezTo>
                  <a:cubicBezTo>
                    <a:pt x="259080" y="40640"/>
                    <a:pt x="281940" y="30480"/>
                    <a:pt x="289560" y="34290"/>
                  </a:cubicBezTo>
                  <a:cubicBezTo>
                    <a:pt x="298450" y="36830"/>
                    <a:pt x="307340" y="59690"/>
                    <a:pt x="303530" y="68580"/>
                  </a:cubicBezTo>
                  <a:cubicBezTo>
                    <a:pt x="300990" y="74930"/>
                    <a:pt x="284480" y="82550"/>
                    <a:pt x="276860" y="82550"/>
                  </a:cubicBezTo>
                  <a:cubicBezTo>
                    <a:pt x="269240" y="81280"/>
                    <a:pt x="260350" y="73660"/>
                    <a:pt x="257810" y="67310"/>
                  </a:cubicBezTo>
                  <a:cubicBezTo>
                    <a:pt x="255270" y="60960"/>
                    <a:pt x="255270" y="49530"/>
                    <a:pt x="259080" y="44450"/>
                  </a:cubicBezTo>
                  <a:cubicBezTo>
                    <a:pt x="264160" y="38100"/>
                    <a:pt x="279400" y="30480"/>
                    <a:pt x="287020" y="33020"/>
                  </a:cubicBezTo>
                  <a:cubicBezTo>
                    <a:pt x="295910" y="35560"/>
                    <a:pt x="304800" y="58420"/>
                    <a:pt x="306070" y="57150"/>
                  </a:cubicBezTo>
                  <a:cubicBezTo>
                    <a:pt x="307340" y="57150"/>
                    <a:pt x="303530" y="44450"/>
                    <a:pt x="302260" y="44450"/>
                  </a:cubicBezTo>
                  <a:cubicBezTo>
                    <a:pt x="300990" y="44450"/>
                    <a:pt x="303530" y="68580"/>
                    <a:pt x="295910" y="77470"/>
                  </a:cubicBezTo>
                  <a:cubicBezTo>
                    <a:pt x="288290" y="86360"/>
                    <a:pt x="266700" y="93980"/>
                    <a:pt x="251460" y="92710"/>
                  </a:cubicBezTo>
                  <a:cubicBezTo>
                    <a:pt x="233680" y="91440"/>
                    <a:pt x="213360" y="63500"/>
                    <a:pt x="198120" y="62230"/>
                  </a:cubicBezTo>
                  <a:cubicBezTo>
                    <a:pt x="186690" y="59690"/>
                    <a:pt x="179070" y="69850"/>
                    <a:pt x="165100" y="72390"/>
                  </a:cubicBezTo>
                  <a:cubicBezTo>
                    <a:pt x="142240" y="73660"/>
                    <a:pt x="101600" y="68580"/>
                    <a:pt x="73660" y="62230"/>
                  </a:cubicBezTo>
                  <a:cubicBezTo>
                    <a:pt x="49530" y="57150"/>
                    <a:pt x="15240" y="52070"/>
                    <a:pt x="6350" y="40640"/>
                  </a:cubicBezTo>
                  <a:cubicBezTo>
                    <a:pt x="0" y="31750"/>
                    <a:pt x="1270" y="17780"/>
                    <a:pt x="6350" y="11430"/>
                  </a:cubicBezTo>
                  <a:cubicBezTo>
                    <a:pt x="10160" y="5080"/>
                    <a:pt x="33020" y="0"/>
                    <a:pt x="3302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63" name="Group 63"/>
          <p:cNvGrpSpPr/>
          <p:nvPr/>
        </p:nvGrpSpPr>
        <p:grpSpPr>
          <a:xfrm>
            <a:off x="1914049" y="1435418"/>
            <a:ext cx="69533" cy="57626"/>
            <a:chOff x="0" y="0"/>
            <a:chExt cx="185420" cy="153670"/>
          </a:xfrm>
        </p:grpSpPr>
        <p:sp>
          <p:nvSpPr>
            <p:cNvPr id="64" name="Freeform 64"/>
            <p:cNvSpPr/>
            <p:nvPr/>
          </p:nvSpPr>
          <p:spPr>
            <a:xfrm>
              <a:off x="46990" y="49530"/>
              <a:ext cx="87630" cy="60960"/>
            </a:xfrm>
            <a:custGeom>
              <a:avLst/>
              <a:gdLst/>
              <a:ahLst/>
              <a:cxnLst/>
              <a:rect l="l" t="t" r="r" b="b"/>
              <a:pathLst>
                <a:path w="87630" h="60960">
                  <a:moveTo>
                    <a:pt x="35560" y="6350"/>
                  </a:moveTo>
                  <a:cubicBezTo>
                    <a:pt x="82550" y="7620"/>
                    <a:pt x="86360" y="13970"/>
                    <a:pt x="86360" y="19050"/>
                  </a:cubicBezTo>
                  <a:cubicBezTo>
                    <a:pt x="87630" y="26670"/>
                    <a:pt x="83820" y="41910"/>
                    <a:pt x="77470" y="46990"/>
                  </a:cubicBezTo>
                  <a:cubicBezTo>
                    <a:pt x="71120" y="50800"/>
                    <a:pt x="54610" y="52070"/>
                    <a:pt x="48260" y="46990"/>
                  </a:cubicBezTo>
                  <a:cubicBezTo>
                    <a:pt x="41910" y="41910"/>
                    <a:pt x="36830" y="25400"/>
                    <a:pt x="38100" y="17780"/>
                  </a:cubicBezTo>
                  <a:cubicBezTo>
                    <a:pt x="40640" y="10160"/>
                    <a:pt x="48260" y="2540"/>
                    <a:pt x="55880" y="1270"/>
                  </a:cubicBezTo>
                  <a:cubicBezTo>
                    <a:pt x="63500" y="0"/>
                    <a:pt x="80010" y="6350"/>
                    <a:pt x="83820" y="12700"/>
                  </a:cubicBezTo>
                  <a:cubicBezTo>
                    <a:pt x="87630" y="19050"/>
                    <a:pt x="87630" y="30480"/>
                    <a:pt x="85090" y="36830"/>
                  </a:cubicBezTo>
                  <a:cubicBezTo>
                    <a:pt x="82550" y="43180"/>
                    <a:pt x="72390" y="49530"/>
                    <a:pt x="66040" y="50800"/>
                  </a:cubicBezTo>
                  <a:cubicBezTo>
                    <a:pt x="59690" y="52070"/>
                    <a:pt x="48260" y="48260"/>
                    <a:pt x="43180" y="43180"/>
                  </a:cubicBezTo>
                  <a:cubicBezTo>
                    <a:pt x="39370" y="38100"/>
                    <a:pt x="35560" y="26670"/>
                    <a:pt x="38100" y="20320"/>
                  </a:cubicBezTo>
                  <a:cubicBezTo>
                    <a:pt x="39370" y="13970"/>
                    <a:pt x="45720" y="3810"/>
                    <a:pt x="53340" y="2540"/>
                  </a:cubicBezTo>
                  <a:cubicBezTo>
                    <a:pt x="60960" y="0"/>
                    <a:pt x="77470" y="3810"/>
                    <a:pt x="82550" y="11430"/>
                  </a:cubicBezTo>
                  <a:cubicBezTo>
                    <a:pt x="87630" y="17780"/>
                    <a:pt x="87630" y="35560"/>
                    <a:pt x="81280" y="43180"/>
                  </a:cubicBezTo>
                  <a:cubicBezTo>
                    <a:pt x="72390" y="53340"/>
                    <a:pt x="29210" y="60960"/>
                    <a:pt x="16510" y="53340"/>
                  </a:cubicBezTo>
                  <a:cubicBezTo>
                    <a:pt x="7620" y="48260"/>
                    <a:pt x="0" y="25400"/>
                    <a:pt x="3810" y="17780"/>
                  </a:cubicBezTo>
                  <a:cubicBezTo>
                    <a:pt x="6350" y="10160"/>
                    <a:pt x="35560" y="6350"/>
                    <a:pt x="35560" y="635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65" name="Group 65"/>
          <p:cNvGrpSpPr/>
          <p:nvPr/>
        </p:nvGrpSpPr>
        <p:grpSpPr>
          <a:xfrm>
            <a:off x="1928813" y="1430179"/>
            <a:ext cx="65246" cy="67628"/>
            <a:chOff x="0" y="0"/>
            <a:chExt cx="173990" cy="180340"/>
          </a:xfrm>
        </p:grpSpPr>
        <p:sp>
          <p:nvSpPr>
            <p:cNvPr id="66" name="Freeform 66"/>
            <p:cNvSpPr/>
            <p:nvPr/>
          </p:nvSpPr>
          <p:spPr>
            <a:xfrm>
              <a:off x="48260" y="46990"/>
              <a:ext cx="76200" cy="85090"/>
            </a:xfrm>
            <a:custGeom>
              <a:avLst/>
              <a:gdLst/>
              <a:ahLst/>
              <a:cxnLst/>
              <a:rect l="l" t="t" r="r" b="b"/>
              <a:pathLst>
                <a:path w="76200" h="85090">
                  <a:moveTo>
                    <a:pt x="43180" y="8890"/>
                  </a:moveTo>
                  <a:cubicBezTo>
                    <a:pt x="72390" y="73660"/>
                    <a:pt x="64770" y="81280"/>
                    <a:pt x="57150" y="82550"/>
                  </a:cubicBezTo>
                  <a:cubicBezTo>
                    <a:pt x="50800" y="85090"/>
                    <a:pt x="35560" y="81280"/>
                    <a:pt x="29210" y="76200"/>
                  </a:cubicBezTo>
                  <a:cubicBezTo>
                    <a:pt x="24130" y="69850"/>
                    <a:pt x="22860" y="57150"/>
                    <a:pt x="25400" y="49530"/>
                  </a:cubicBezTo>
                  <a:cubicBezTo>
                    <a:pt x="26670" y="43180"/>
                    <a:pt x="35560" y="35560"/>
                    <a:pt x="43180" y="34290"/>
                  </a:cubicBezTo>
                  <a:cubicBezTo>
                    <a:pt x="49530" y="33020"/>
                    <a:pt x="60960" y="35560"/>
                    <a:pt x="66040" y="40640"/>
                  </a:cubicBezTo>
                  <a:cubicBezTo>
                    <a:pt x="71120" y="44450"/>
                    <a:pt x="74930" y="55880"/>
                    <a:pt x="73660" y="62230"/>
                  </a:cubicBezTo>
                  <a:cubicBezTo>
                    <a:pt x="72390" y="69850"/>
                    <a:pt x="66040" y="78740"/>
                    <a:pt x="59690" y="81280"/>
                  </a:cubicBezTo>
                  <a:cubicBezTo>
                    <a:pt x="52070" y="85090"/>
                    <a:pt x="35560" y="81280"/>
                    <a:pt x="30480" y="76200"/>
                  </a:cubicBezTo>
                  <a:cubicBezTo>
                    <a:pt x="24130" y="71120"/>
                    <a:pt x="22860" y="59690"/>
                    <a:pt x="24130" y="53340"/>
                  </a:cubicBezTo>
                  <a:cubicBezTo>
                    <a:pt x="25400" y="45720"/>
                    <a:pt x="33020" y="38100"/>
                    <a:pt x="40640" y="35560"/>
                  </a:cubicBezTo>
                  <a:cubicBezTo>
                    <a:pt x="46990" y="33020"/>
                    <a:pt x="58420" y="34290"/>
                    <a:pt x="63500" y="38100"/>
                  </a:cubicBezTo>
                  <a:cubicBezTo>
                    <a:pt x="69850" y="43180"/>
                    <a:pt x="76200" y="58420"/>
                    <a:pt x="73660" y="64770"/>
                  </a:cubicBezTo>
                  <a:cubicBezTo>
                    <a:pt x="69850" y="73660"/>
                    <a:pt x="50800" y="85090"/>
                    <a:pt x="39370" y="82550"/>
                  </a:cubicBezTo>
                  <a:cubicBezTo>
                    <a:pt x="26670" y="80010"/>
                    <a:pt x="5080" y="52070"/>
                    <a:pt x="2540" y="36830"/>
                  </a:cubicBezTo>
                  <a:cubicBezTo>
                    <a:pt x="0" y="25400"/>
                    <a:pt x="3810" y="8890"/>
                    <a:pt x="10160" y="3810"/>
                  </a:cubicBezTo>
                  <a:cubicBezTo>
                    <a:pt x="17780" y="0"/>
                    <a:pt x="43180" y="8890"/>
                    <a:pt x="43180" y="889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67" name="Group 67"/>
          <p:cNvGrpSpPr/>
          <p:nvPr/>
        </p:nvGrpSpPr>
        <p:grpSpPr>
          <a:xfrm>
            <a:off x="1936909" y="1433036"/>
            <a:ext cx="65723" cy="68104"/>
            <a:chOff x="0" y="0"/>
            <a:chExt cx="175260" cy="181610"/>
          </a:xfrm>
        </p:grpSpPr>
        <p:sp>
          <p:nvSpPr>
            <p:cNvPr id="68" name="Freeform 68"/>
            <p:cNvSpPr/>
            <p:nvPr/>
          </p:nvSpPr>
          <p:spPr>
            <a:xfrm>
              <a:off x="49530" y="46990"/>
              <a:ext cx="76200" cy="86360"/>
            </a:xfrm>
            <a:custGeom>
              <a:avLst/>
              <a:gdLst/>
              <a:ahLst/>
              <a:cxnLst/>
              <a:rect l="l" t="t" r="r" b="b"/>
              <a:pathLst>
                <a:path w="76200" h="86360">
                  <a:moveTo>
                    <a:pt x="44450" y="8890"/>
                  </a:moveTo>
                  <a:cubicBezTo>
                    <a:pt x="73660" y="69850"/>
                    <a:pt x="62230" y="81280"/>
                    <a:pt x="54610" y="83820"/>
                  </a:cubicBezTo>
                  <a:cubicBezTo>
                    <a:pt x="48260" y="85090"/>
                    <a:pt x="36830" y="81280"/>
                    <a:pt x="31750" y="76200"/>
                  </a:cubicBezTo>
                  <a:cubicBezTo>
                    <a:pt x="26670" y="72390"/>
                    <a:pt x="22860" y="60960"/>
                    <a:pt x="24130" y="54610"/>
                  </a:cubicBezTo>
                  <a:cubicBezTo>
                    <a:pt x="25400" y="46990"/>
                    <a:pt x="31750" y="36830"/>
                    <a:pt x="39370" y="35560"/>
                  </a:cubicBezTo>
                  <a:cubicBezTo>
                    <a:pt x="46990" y="33020"/>
                    <a:pt x="68580" y="41910"/>
                    <a:pt x="72390" y="49530"/>
                  </a:cubicBezTo>
                  <a:cubicBezTo>
                    <a:pt x="76200" y="57150"/>
                    <a:pt x="71120" y="73660"/>
                    <a:pt x="64770" y="78740"/>
                  </a:cubicBezTo>
                  <a:cubicBezTo>
                    <a:pt x="59690" y="83820"/>
                    <a:pt x="48260" y="86360"/>
                    <a:pt x="40640" y="82550"/>
                  </a:cubicBezTo>
                  <a:cubicBezTo>
                    <a:pt x="27940" y="76200"/>
                    <a:pt x="0" y="36830"/>
                    <a:pt x="1270" y="21590"/>
                  </a:cubicBezTo>
                  <a:cubicBezTo>
                    <a:pt x="1270" y="13970"/>
                    <a:pt x="8890" y="6350"/>
                    <a:pt x="15240" y="3810"/>
                  </a:cubicBezTo>
                  <a:cubicBezTo>
                    <a:pt x="22860" y="0"/>
                    <a:pt x="44450" y="8890"/>
                    <a:pt x="44450" y="889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69" name="Group 69"/>
          <p:cNvGrpSpPr/>
          <p:nvPr/>
        </p:nvGrpSpPr>
        <p:grpSpPr>
          <a:xfrm>
            <a:off x="1946910" y="1432084"/>
            <a:ext cx="58579" cy="68580"/>
            <a:chOff x="0" y="0"/>
            <a:chExt cx="156210" cy="182880"/>
          </a:xfrm>
        </p:grpSpPr>
        <p:sp>
          <p:nvSpPr>
            <p:cNvPr id="70" name="Freeform 70"/>
            <p:cNvSpPr/>
            <p:nvPr/>
          </p:nvSpPr>
          <p:spPr>
            <a:xfrm>
              <a:off x="48260" y="49530"/>
              <a:ext cx="59690" cy="85090"/>
            </a:xfrm>
            <a:custGeom>
              <a:avLst/>
              <a:gdLst/>
              <a:ahLst/>
              <a:cxnLst/>
              <a:rect l="l" t="t" r="r" b="b"/>
              <a:pathLst>
                <a:path w="59690" h="85090">
                  <a:moveTo>
                    <a:pt x="52070" y="19050"/>
                  </a:moveTo>
                  <a:cubicBezTo>
                    <a:pt x="49530" y="81280"/>
                    <a:pt x="33020" y="85090"/>
                    <a:pt x="25400" y="82550"/>
                  </a:cubicBezTo>
                  <a:cubicBezTo>
                    <a:pt x="17780" y="81280"/>
                    <a:pt x="11430" y="72390"/>
                    <a:pt x="8890" y="64770"/>
                  </a:cubicBezTo>
                  <a:cubicBezTo>
                    <a:pt x="7620" y="58420"/>
                    <a:pt x="10160" y="46990"/>
                    <a:pt x="15240" y="41910"/>
                  </a:cubicBezTo>
                  <a:cubicBezTo>
                    <a:pt x="19050" y="36830"/>
                    <a:pt x="30480" y="33020"/>
                    <a:pt x="36830" y="33020"/>
                  </a:cubicBezTo>
                  <a:cubicBezTo>
                    <a:pt x="44450" y="34290"/>
                    <a:pt x="53340" y="40640"/>
                    <a:pt x="55880" y="46990"/>
                  </a:cubicBezTo>
                  <a:cubicBezTo>
                    <a:pt x="59690" y="54610"/>
                    <a:pt x="57150" y="72390"/>
                    <a:pt x="50800" y="77470"/>
                  </a:cubicBezTo>
                  <a:cubicBezTo>
                    <a:pt x="44450" y="82550"/>
                    <a:pt x="21590" y="81280"/>
                    <a:pt x="13970" y="74930"/>
                  </a:cubicBezTo>
                  <a:cubicBezTo>
                    <a:pt x="5080" y="67310"/>
                    <a:pt x="0" y="40640"/>
                    <a:pt x="2540" y="27940"/>
                  </a:cubicBezTo>
                  <a:cubicBezTo>
                    <a:pt x="5080" y="16510"/>
                    <a:pt x="15240" y="2540"/>
                    <a:pt x="24130" y="1270"/>
                  </a:cubicBezTo>
                  <a:cubicBezTo>
                    <a:pt x="31750" y="0"/>
                    <a:pt x="52070" y="19050"/>
                    <a:pt x="52070" y="1905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71" name="Group 71"/>
          <p:cNvGrpSpPr/>
          <p:nvPr/>
        </p:nvGrpSpPr>
        <p:grpSpPr>
          <a:xfrm>
            <a:off x="1633061" y="1420654"/>
            <a:ext cx="200025" cy="64294"/>
            <a:chOff x="0" y="0"/>
            <a:chExt cx="533400" cy="171450"/>
          </a:xfrm>
        </p:grpSpPr>
        <p:sp>
          <p:nvSpPr>
            <p:cNvPr id="72" name="Freeform 72"/>
            <p:cNvSpPr/>
            <p:nvPr/>
          </p:nvSpPr>
          <p:spPr>
            <a:xfrm>
              <a:off x="49530" y="46990"/>
              <a:ext cx="433070" cy="87630"/>
            </a:xfrm>
            <a:custGeom>
              <a:avLst/>
              <a:gdLst/>
              <a:ahLst/>
              <a:cxnLst/>
              <a:rect l="l" t="t" r="r" b="b"/>
              <a:pathLst>
                <a:path w="433070" h="87630">
                  <a:moveTo>
                    <a:pt x="414020" y="53340"/>
                  </a:moveTo>
                  <a:cubicBezTo>
                    <a:pt x="275590" y="76200"/>
                    <a:pt x="71120" y="87630"/>
                    <a:pt x="26670" y="72390"/>
                  </a:cubicBezTo>
                  <a:cubicBezTo>
                    <a:pt x="12700" y="68580"/>
                    <a:pt x="3810" y="62230"/>
                    <a:pt x="2540" y="54610"/>
                  </a:cubicBezTo>
                  <a:cubicBezTo>
                    <a:pt x="0" y="45720"/>
                    <a:pt x="12700" y="24130"/>
                    <a:pt x="20320" y="22860"/>
                  </a:cubicBezTo>
                  <a:cubicBezTo>
                    <a:pt x="29210" y="20320"/>
                    <a:pt x="48260" y="35560"/>
                    <a:pt x="52070" y="43180"/>
                  </a:cubicBezTo>
                  <a:cubicBezTo>
                    <a:pt x="53340" y="49530"/>
                    <a:pt x="49530" y="60960"/>
                    <a:pt x="44450" y="66040"/>
                  </a:cubicBezTo>
                  <a:cubicBezTo>
                    <a:pt x="39370" y="71120"/>
                    <a:pt x="27940" y="74930"/>
                    <a:pt x="20320" y="72390"/>
                  </a:cubicBezTo>
                  <a:cubicBezTo>
                    <a:pt x="12700" y="69850"/>
                    <a:pt x="1270" y="57150"/>
                    <a:pt x="1270" y="48260"/>
                  </a:cubicBezTo>
                  <a:cubicBezTo>
                    <a:pt x="0" y="40640"/>
                    <a:pt x="6350" y="30480"/>
                    <a:pt x="17780" y="22860"/>
                  </a:cubicBezTo>
                  <a:cubicBezTo>
                    <a:pt x="57150" y="2540"/>
                    <a:pt x="271780" y="25400"/>
                    <a:pt x="339090" y="17780"/>
                  </a:cubicBezTo>
                  <a:cubicBezTo>
                    <a:pt x="369570" y="13970"/>
                    <a:pt x="389890" y="0"/>
                    <a:pt x="406400" y="3810"/>
                  </a:cubicBezTo>
                  <a:cubicBezTo>
                    <a:pt x="417830" y="6350"/>
                    <a:pt x="431800" y="17780"/>
                    <a:pt x="433070" y="25400"/>
                  </a:cubicBezTo>
                  <a:cubicBezTo>
                    <a:pt x="433070" y="34290"/>
                    <a:pt x="414020" y="53340"/>
                    <a:pt x="414020" y="5334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73" name="Group 73"/>
          <p:cNvGrpSpPr/>
          <p:nvPr/>
        </p:nvGrpSpPr>
        <p:grpSpPr>
          <a:xfrm>
            <a:off x="1584008" y="1426369"/>
            <a:ext cx="105728" cy="68580"/>
            <a:chOff x="0" y="0"/>
            <a:chExt cx="281940" cy="182880"/>
          </a:xfrm>
        </p:grpSpPr>
        <p:sp>
          <p:nvSpPr>
            <p:cNvPr id="74" name="Freeform 74"/>
            <p:cNvSpPr/>
            <p:nvPr/>
          </p:nvSpPr>
          <p:spPr>
            <a:xfrm>
              <a:off x="49530" y="48260"/>
              <a:ext cx="180340" cy="87630"/>
            </a:xfrm>
            <a:custGeom>
              <a:avLst/>
              <a:gdLst/>
              <a:ahLst/>
              <a:cxnLst/>
              <a:rect l="l" t="t" r="r" b="b"/>
              <a:pathLst>
                <a:path w="180340" h="87630">
                  <a:moveTo>
                    <a:pt x="165100" y="50800"/>
                  </a:moveTo>
                  <a:cubicBezTo>
                    <a:pt x="67310" y="85090"/>
                    <a:pt x="41910" y="87630"/>
                    <a:pt x="26670" y="83820"/>
                  </a:cubicBezTo>
                  <a:cubicBezTo>
                    <a:pt x="15240" y="80010"/>
                    <a:pt x="3810" y="73660"/>
                    <a:pt x="1270" y="64770"/>
                  </a:cubicBezTo>
                  <a:cubicBezTo>
                    <a:pt x="0" y="57150"/>
                    <a:pt x="11430" y="35560"/>
                    <a:pt x="20320" y="33020"/>
                  </a:cubicBezTo>
                  <a:cubicBezTo>
                    <a:pt x="27940" y="31750"/>
                    <a:pt x="48260" y="45720"/>
                    <a:pt x="50800" y="53340"/>
                  </a:cubicBezTo>
                  <a:cubicBezTo>
                    <a:pt x="53340" y="60960"/>
                    <a:pt x="48260" y="71120"/>
                    <a:pt x="43180" y="76200"/>
                  </a:cubicBezTo>
                  <a:cubicBezTo>
                    <a:pt x="38100" y="81280"/>
                    <a:pt x="27940" y="85090"/>
                    <a:pt x="20320" y="82550"/>
                  </a:cubicBezTo>
                  <a:cubicBezTo>
                    <a:pt x="12700" y="81280"/>
                    <a:pt x="1270" y="68580"/>
                    <a:pt x="1270" y="59690"/>
                  </a:cubicBezTo>
                  <a:cubicBezTo>
                    <a:pt x="0" y="52070"/>
                    <a:pt x="7620" y="40640"/>
                    <a:pt x="17780" y="34290"/>
                  </a:cubicBezTo>
                  <a:cubicBezTo>
                    <a:pt x="34290" y="24130"/>
                    <a:pt x="77470" y="31750"/>
                    <a:pt x="101600" y="25400"/>
                  </a:cubicBezTo>
                  <a:cubicBezTo>
                    <a:pt x="121920" y="20320"/>
                    <a:pt x="142240" y="0"/>
                    <a:pt x="156210" y="2540"/>
                  </a:cubicBezTo>
                  <a:cubicBezTo>
                    <a:pt x="166370" y="5080"/>
                    <a:pt x="179070" y="17780"/>
                    <a:pt x="180340" y="26670"/>
                  </a:cubicBezTo>
                  <a:cubicBezTo>
                    <a:pt x="180340" y="34290"/>
                    <a:pt x="165100" y="50800"/>
                    <a:pt x="165100" y="5080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75" name="Group 75"/>
          <p:cNvGrpSpPr/>
          <p:nvPr/>
        </p:nvGrpSpPr>
        <p:grpSpPr>
          <a:xfrm>
            <a:off x="899160" y="1403985"/>
            <a:ext cx="93345" cy="87154"/>
            <a:chOff x="0" y="0"/>
            <a:chExt cx="248920" cy="232410"/>
          </a:xfrm>
        </p:grpSpPr>
        <p:sp>
          <p:nvSpPr>
            <p:cNvPr id="76" name="Freeform 76"/>
            <p:cNvSpPr/>
            <p:nvPr/>
          </p:nvSpPr>
          <p:spPr>
            <a:xfrm>
              <a:off x="45720" y="50800"/>
              <a:ext cx="154940" cy="132080"/>
            </a:xfrm>
            <a:custGeom>
              <a:avLst/>
              <a:gdLst/>
              <a:ahLst/>
              <a:cxnLst/>
              <a:rect l="l" t="t" r="r" b="b"/>
              <a:pathLst>
                <a:path w="154940" h="132080">
                  <a:moveTo>
                    <a:pt x="35560" y="0"/>
                  </a:moveTo>
                  <a:cubicBezTo>
                    <a:pt x="80010" y="31750"/>
                    <a:pt x="83820" y="54610"/>
                    <a:pt x="96520" y="66040"/>
                  </a:cubicBezTo>
                  <a:cubicBezTo>
                    <a:pt x="110490" y="78740"/>
                    <a:pt x="143510" y="81280"/>
                    <a:pt x="149860" y="92710"/>
                  </a:cubicBezTo>
                  <a:cubicBezTo>
                    <a:pt x="154940" y="101600"/>
                    <a:pt x="151130" y="116840"/>
                    <a:pt x="146050" y="123190"/>
                  </a:cubicBezTo>
                  <a:cubicBezTo>
                    <a:pt x="142240" y="128270"/>
                    <a:pt x="130810" y="132080"/>
                    <a:pt x="123190" y="130810"/>
                  </a:cubicBezTo>
                  <a:cubicBezTo>
                    <a:pt x="116840" y="129540"/>
                    <a:pt x="107950" y="121920"/>
                    <a:pt x="105410" y="115570"/>
                  </a:cubicBezTo>
                  <a:cubicBezTo>
                    <a:pt x="101600" y="109220"/>
                    <a:pt x="102870" y="97790"/>
                    <a:pt x="106680" y="91440"/>
                  </a:cubicBezTo>
                  <a:cubicBezTo>
                    <a:pt x="110490" y="86360"/>
                    <a:pt x="120650" y="80010"/>
                    <a:pt x="127000" y="80010"/>
                  </a:cubicBezTo>
                  <a:cubicBezTo>
                    <a:pt x="135890" y="80010"/>
                    <a:pt x="149860" y="90170"/>
                    <a:pt x="152400" y="97790"/>
                  </a:cubicBezTo>
                  <a:cubicBezTo>
                    <a:pt x="154940" y="104140"/>
                    <a:pt x="153670" y="115570"/>
                    <a:pt x="148590" y="121920"/>
                  </a:cubicBezTo>
                  <a:cubicBezTo>
                    <a:pt x="142240" y="127000"/>
                    <a:pt x="130810" y="132080"/>
                    <a:pt x="118110" y="129540"/>
                  </a:cubicBezTo>
                  <a:cubicBezTo>
                    <a:pt x="91440" y="123190"/>
                    <a:pt x="15240" y="62230"/>
                    <a:pt x="5080" y="36830"/>
                  </a:cubicBezTo>
                  <a:cubicBezTo>
                    <a:pt x="0" y="26670"/>
                    <a:pt x="2540" y="15240"/>
                    <a:pt x="7620" y="8890"/>
                  </a:cubicBezTo>
                  <a:cubicBezTo>
                    <a:pt x="12700" y="2540"/>
                    <a:pt x="35560" y="0"/>
                    <a:pt x="3556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77" name="Group 77"/>
          <p:cNvGrpSpPr/>
          <p:nvPr/>
        </p:nvGrpSpPr>
        <p:grpSpPr>
          <a:xfrm>
            <a:off x="904875" y="1411605"/>
            <a:ext cx="82868" cy="82868"/>
            <a:chOff x="0" y="0"/>
            <a:chExt cx="220980" cy="220980"/>
          </a:xfrm>
        </p:grpSpPr>
        <p:sp>
          <p:nvSpPr>
            <p:cNvPr id="78" name="Freeform 78"/>
            <p:cNvSpPr/>
            <p:nvPr/>
          </p:nvSpPr>
          <p:spPr>
            <a:xfrm>
              <a:off x="49530" y="49530"/>
              <a:ext cx="121920" cy="120650"/>
            </a:xfrm>
            <a:custGeom>
              <a:avLst/>
              <a:gdLst/>
              <a:ahLst/>
              <a:cxnLst/>
              <a:rect l="l" t="t" r="r" b="b"/>
              <a:pathLst>
                <a:path w="121920" h="120650">
                  <a:moveTo>
                    <a:pt x="44450" y="8890"/>
                  </a:moveTo>
                  <a:cubicBezTo>
                    <a:pt x="121920" y="99060"/>
                    <a:pt x="116840" y="113030"/>
                    <a:pt x="109220" y="116840"/>
                  </a:cubicBezTo>
                  <a:cubicBezTo>
                    <a:pt x="101600" y="120650"/>
                    <a:pt x="78740" y="115570"/>
                    <a:pt x="73660" y="109220"/>
                  </a:cubicBezTo>
                  <a:cubicBezTo>
                    <a:pt x="68580" y="104140"/>
                    <a:pt x="68580" y="91440"/>
                    <a:pt x="71120" y="85090"/>
                  </a:cubicBezTo>
                  <a:cubicBezTo>
                    <a:pt x="74930" y="78740"/>
                    <a:pt x="83820" y="72390"/>
                    <a:pt x="90170" y="71120"/>
                  </a:cubicBezTo>
                  <a:cubicBezTo>
                    <a:pt x="97790" y="69850"/>
                    <a:pt x="107950" y="72390"/>
                    <a:pt x="113030" y="77470"/>
                  </a:cubicBezTo>
                  <a:cubicBezTo>
                    <a:pt x="118110" y="82550"/>
                    <a:pt x="121920" y="93980"/>
                    <a:pt x="119380" y="100330"/>
                  </a:cubicBezTo>
                  <a:cubicBezTo>
                    <a:pt x="116840" y="109220"/>
                    <a:pt x="100330" y="120650"/>
                    <a:pt x="88900" y="120650"/>
                  </a:cubicBezTo>
                  <a:cubicBezTo>
                    <a:pt x="72390" y="119380"/>
                    <a:pt x="50800" y="92710"/>
                    <a:pt x="36830" y="76200"/>
                  </a:cubicBezTo>
                  <a:cubicBezTo>
                    <a:pt x="22860" y="59690"/>
                    <a:pt x="0" y="35560"/>
                    <a:pt x="1270" y="22860"/>
                  </a:cubicBezTo>
                  <a:cubicBezTo>
                    <a:pt x="2540" y="12700"/>
                    <a:pt x="13970" y="3810"/>
                    <a:pt x="21590" y="1270"/>
                  </a:cubicBezTo>
                  <a:cubicBezTo>
                    <a:pt x="29210" y="0"/>
                    <a:pt x="44450" y="8890"/>
                    <a:pt x="44450" y="889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79" name="Group 79"/>
          <p:cNvGrpSpPr/>
          <p:nvPr/>
        </p:nvGrpSpPr>
        <p:grpSpPr>
          <a:xfrm>
            <a:off x="955834" y="1443514"/>
            <a:ext cx="136208" cy="61913"/>
            <a:chOff x="0" y="0"/>
            <a:chExt cx="363220" cy="165100"/>
          </a:xfrm>
        </p:grpSpPr>
        <p:sp>
          <p:nvSpPr>
            <p:cNvPr id="80" name="Freeform 80"/>
            <p:cNvSpPr/>
            <p:nvPr/>
          </p:nvSpPr>
          <p:spPr>
            <a:xfrm>
              <a:off x="49530" y="50800"/>
              <a:ext cx="262890" cy="73660"/>
            </a:xfrm>
            <a:custGeom>
              <a:avLst/>
              <a:gdLst/>
              <a:ahLst/>
              <a:cxnLst/>
              <a:rect l="l" t="t" r="r" b="b"/>
              <a:pathLst>
                <a:path w="262890" h="73660">
                  <a:moveTo>
                    <a:pt x="26670" y="0"/>
                  </a:moveTo>
                  <a:cubicBezTo>
                    <a:pt x="256540" y="20320"/>
                    <a:pt x="261620" y="30480"/>
                    <a:pt x="261620" y="38100"/>
                  </a:cubicBezTo>
                  <a:cubicBezTo>
                    <a:pt x="261620" y="45720"/>
                    <a:pt x="255270" y="55880"/>
                    <a:pt x="248920" y="58420"/>
                  </a:cubicBezTo>
                  <a:cubicBezTo>
                    <a:pt x="243840" y="62230"/>
                    <a:pt x="232410" y="63500"/>
                    <a:pt x="226060" y="59690"/>
                  </a:cubicBezTo>
                  <a:cubicBezTo>
                    <a:pt x="218440" y="55880"/>
                    <a:pt x="210820" y="40640"/>
                    <a:pt x="210820" y="33020"/>
                  </a:cubicBezTo>
                  <a:cubicBezTo>
                    <a:pt x="212090" y="25400"/>
                    <a:pt x="219710" y="16510"/>
                    <a:pt x="226060" y="13970"/>
                  </a:cubicBezTo>
                  <a:cubicBezTo>
                    <a:pt x="233680" y="11430"/>
                    <a:pt x="250190" y="15240"/>
                    <a:pt x="256540" y="20320"/>
                  </a:cubicBezTo>
                  <a:cubicBezTo>
                    <a:pt x="260350" y="25400"/>
                    <a:pt x="262890" y="36830"/>
                    <a:pt x="260350" y="44450"/>
                  </a:cubicBezTo>
                  <a:cubicBezTo>
                    <a:pt x="257810" y="52070"/>
                    <a:pt x="250190" y="58420"/>
                    <a:pt x="236220" y="62230"/>
                  </a:cubicBezTo>
                  <a:cubicBezTo>
                    <a:pt x="200660" y="73660"/>
                    <a:pt x="52070" y="67310"/>
                    <a:pt x="20320" y="49530"/>
                  </a:cubicBezTo>
                  <a:cubicBezTo>
                    <a:pt x="7620" y="43180"/>
                    <a:pt x="0" y="30480"/>
                    <a:pt x="1270" y="21590"/>
                  </a:cubicBezTo>
                  <a:cubicBezTo>
                    <a:pt x="2540" y="13970"/>
                    <a:pt x="26670" y="0"/>
                    <a:pt x="2667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81" name="Group 81"/>
          <p:cNvGrpSpPr/>
          <p:nvPr/>
        </p:nvGrpSpPr>
        <p:grpSpPr>
          <a:xfrm>
            <a:off x="964883" y="1444466"/>
            <a:ext cx="117158" cy="57150"/>
            <a:chOff x="0" y="0"/>
            <a:chExt cx="312420" cy="152400"/>
          </a:xfrm>
        </p:grpSpPr>
        <p:sp>
          <p:nvSpPr>
            <p:cNvPr id="82" name="Freeform 82"/>
            <p:cNvSpPr/>
            <p:nvPr/>
          </p:nvSpPr>
          <p:spPr>
            <a:xfrm>
              <a:off x="49530" y="50800"/>
              <a:ext cx="212090" cy="63500"/>
            </a:xfrm>
            <a:custGeom>
              <a:avLst/>
              <a:gdLst/>
              <a:ahLst/>
              <a:cxnLst/>
              <a:rect l="l" t="t" r="r" b="b"/>
              <a:pathLst>
                <a:path w="212090" h="63500">
                  <a:moveTo>
                    <a:pt x="26670" y="0"/>
                  </a:moveTo>
                  <a:cubicBezTo>
                    <a:pt x="205740" y="8890"/>
                    <a:pt x="212090" y="26670"/>
                    <a:pt x="209550" y="34290"/>
                  </a:cubicBezTo>
                  <a:cubicBezTo>
                    <a:pt x="207010" y="41910"/>
                    <a:pt x="190500" y="52070"/>
                    <a:pt x="182880" y="50800"/>
                  </a:cubicBezTo>
                  <a:cubicBezTo>
                    <a:pt x="173990" y="49530"/>
                    <a:pt x="162560" y="36830"/>
                    <a:pt x="160020" y="29210"/>
                  </a:cubicBezTo>
                  <a:cubicBezTo>
                    <a:pt x="158750" y="22860"/>
                    <a:pt x="162560" y="11430"/>
                    <a:pt x="167640" y="7620"/>
                  </a:cubicBezTo>
                  <a:cubicBezTo>
                    <a:pt x="173990" y="2540"/>
                    <a:pt x="191770" y="0"/>
                    <a:pt x="198120" y="3810"/>
                  </a:cubicBezTo>
                  <a:cubicBezTo>
                    <a:pt x="204470" y="6350"/>
                    <a:pt x="212090" y="17780"/>
                    <a:pt x="210820" y="24130"/>
                  </a:cubicBezTo>
                  <a:cubicBezTo>
                    <a:pt x="209550" y="33020"/>
                    <a:pt x="199390" y="44450"/>
                    <a:pt x="185420" y="50800"/>
                  </a:cubicBezTo>
                  <a:cubicBezTo>
                    <a:pt x="156210" y="63500"/>
                    <a:pt x="55880" y="62230"/>
                    <a:pt x="26670" y="50800"/>
                  </a:cubicBezTo>
                  <a:cubicBezTo>
                    <a:pt x="12700" y="45720"/>
                    <a:pt x="1270" y="36830"/>
                    <a:pt x="1270" y="27940"/>
                  </a:cubicBezTo>
                  <a:cubicBezTo>
                    <a:pt x="0" y="20320"/>
                    <a:pt x="26670" y="0"/>
                    <a:pt x="2667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83" name="Group 83"/>
          <p:cNvGrpSpPr/>
          <p:nvPr/>
        </p:nvGrpSpPr>
        <p:grpSpPr>
          <a:xfrm>
            <a:off x="971550" y="1441133"/>
            <a:ext cx="115729" cy="57150"/>
            <a:chOff x="0" y="0"/>
            <a:chExt cx="308610" cy="152400"/>
          </a:xfrm>
        </p:grpSpPr>
        <p:sp>
          <p:nvSpPr>
            <p:cNvPr id="84" name="Freeform 84"/>
            <p:cNvSpPr/>
            <p:nvPr/>
          </p:nvSpPr>
          <p:spPr>
            <a:xfrm>
              <a:off x="50800" y="50800"/>
              <a:ext cx="208280" cy="63500"/>
            </a:xfrm>
            <a:custGeom>
              <a:avLst/>
              <a:gdLst/>
              <a:ahLst/>
              <a:cxnLst/>
              <a:rect l="l" t="t" r="r" b="b"/>
              <a:pathLst>
                <a:path w="208280" h="63500">
                  <a:moveTo>
                    <a:pt x="25400" y="0"/>
                  </a:moveTo>
                  <a:cubicBezTo>
                    <a:pt x="201930" y="8890"/>
                    <a:pt x="208280" y="26670"/>
                    <a:pt x="205740" y="34290"/>
                  </a:cubicBezTo>
                  <a:cubicBezTo>
                    <a:pt x="203200" y="41910"/>
                    <a:pt x="186690" y="52070"/>
                    <a:pt x="179070" y="50800"/>
                  </a:cubicBezTo>
                  <a:cubicBezTo>
                    <a:pt x="170180" y="49530"/>
                    <a:pt x="158750" y="36830"/>
                    <a:pt x="156210" y="29210"/>
                  </a:cubicBezTo>
                  <a:cubicBezTo>
                    <a:pt x="154940" y="22860"/>
                    <a:pt x="158750" y="11430"/>
                    <a:pt x="163830" y="6350"/>
                  </a:cubicBezTo>
                  <a:cubicBezTo>
                    <a:pt x="170180" y="1270"/>
                    <a:pt x="187960" y="0"/>
                    <a:pt x="194310" y="3810"/>
                  </a:cubicBezTo>
                  <a:cubicBezTo>
                    <a:pt x="200660" y="6350"/>
                    <a:pt x="207010" y="16510"/>
                    <a:pt x="207010" y="24130"/>
                  </a:cubicBezTo>
                  <a:cubicBezTo>
                    <a:pt x="205740" y="33020"/>
                    <a:pt x="195580" y="44450"/>
                    <a:pt x="181610" y="50800"/>
                  </a:cubicBezTo>
                  <a:cubicBezTo>
                    <a:pt x="152400" y="63500"/>
                    <a:pt x="54610" y="62230"/>
                    <a:pt x="25400" y="50800"/>
                  </a:cubicBezTo>
                  <a:cubicBezTo>
                    <a:pt x="11430" y="45720"/>
                    <a:pt x="1270" y="36830"/>
                    <a:pt x="0" y="27940"/>
                  </a:cubicBezTo>
                  <a:cubicBezTo>
                    <a:pt x="0" y="20320"/>
                    <a:pt x="25400" y="0"/>
                    <a:pt x="2540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85" name="Group 85"/>
          <p:cNvGrpSpPr/>
          <p:nvPr/>
        </p:nvGrpSpPr>
        <p:grpSpPr>
          <a:xfrm>
            <a:off x="979646" y="1440180"/>
            <a:ext cx="422910" cy="58579"/>
            <a:chOff x="0" y="0"/>
            <a:chExt cx="1127760" cy="156210"/>
          </a:xfrm>
        </p:grpSpPr>
        <p:sp>
          <p:nvSpPr>
            <p:cNvPr id="86" name="Freeform 86"/>
            <p:cNvSpPr/>
            <p:nvPr/>
          </p:nvSpPr>
          <p:spPr>
            <a:xfrm>
              <a:off x="49530" y="48260"/>
              <a:ext cx="1026160" cy="91440"/>
            </a:xfrm>
            <a:custGeom>
              <a:avLst/>
              <a:gdLst/>
              <a:ahLst/>
              <a:cxnLst/>
              <a:rect l="l" t="t" r="r" b="b"/>
              <a:pathLst>
                <a:path w="1026160" h="91440">
                  <a:moveTo>
                    <a:pt x="26670" y="5080"/>
                  </a:moveTo>
                  <a:cubicBezTo>
                    <a:pt x="1018540" y="8890"/>
                    <a:pt x="1026160" y="20320"/>
                    <a:pt x="1026160" y="29210"/>
                  </a:cubicBezTo>
                  <a:cubicBezTo>
                    <a:pt x="1026160" y="36830"/>
                    <a:pt x="1007110" y="53340"/>
                    <a:pt x="998220" y="52070"/>
                  </a:cubicBezTo>
                  <a:cubicBezTo>
                    <a:pt x="990600" y="52070"/>
                    <a:pt x="977900" y="39370"/>
                    <a:pt x="975360" y="31750"/>
                  </a:cubicBezTo>
                  <a:cubicBezTo>
                    <a:pt x="974090" y="24130"/>
                    <a:pt x="977900" y="13970"/>
                    <a:pt x="982980" y="8890"/>
                  </a:cubicBezTo>
                  <a:cubicBezTo>
                    <a:pt x="988060" y="3810"/>
                    <a:pt x="999490" y="0"/>
                    <a:pt x="1005840" y="2540"/>
                  </a:cubicBezTo>
                  <a:cubicBezTo>
                    <a:pt x="1014730" y="5080"/>
                    <a:pt x="1026160" y="17780"/>
                    <a:pt x="1026160" y="25400"/>
                  </a:cubicBezTo>
                  <a:cubicBezTo>
                    <a:pt x="1026160" y="34290"/>
                    <a:pt x="1018540" y="45720"/>
                    <a:pt x="1000760" y="53340"/>
                  </a:cubicBezTo>
                  <a:cubicBezTo>
                    <a:pt x="911860" y="91440"/>
                    <a:pt x="115570" y="88900"/>
                    <a:pt x="26670" y="55880"/>
                  </a:cubicBezTo>
                  <a:cubicBezTo>
                    <a:pt x="10160" y="49530"/>
                    <a:pt x="1270" y="41910"/>
                    <a:pt x="1270" y="33020"/>
                  </a:cubicBezTo>
                  <a:cubicBezTo>
                    <a:pt x="0" y="25400"/>
                    <a:pt x="26670" y="5080"/>
                    <a:pt x="26670" y="508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87" name="Group 87"/>
          <p:cNvGrpSpPr/>
          <p:nvPr/>
        </p:nvGrpSpPr>
        <p:grpSpPr>
          <a:xfrm>
            <a:off x="1140619" y="1417320"/>
            <a:ext cx="555784" cy="83344"/>
            <a:chOff x="0" y="0"/>
            <a:chExt cx="1482090" cy="222250"/>
          </a:xfrm>
        </p:grpSpPr>
        <p:sp>
          <p:nvSpPr>
            <p:cNvPr id="88" name="Freeform 88"/>
            <p:cNvSpPr/>
            <p:nvPr/>
          </p:nvSpPr>
          <p:spPr>
            <a:xfrm>
              <a:off x="49530" y="49530"/>
              <a:ext cx="1383030" cy="160020"/>
            </a:xfrm>
            <a:custGeom>
              <a:avLst/>
              <a:gdLst/>
              <a:ahLst/>
              <a:cxnLst/>
              <a:rect l="l" t="t" r="r" b="b"/>
              <a:pathLst>
                <a:path w="1383030" h="160020">
                  <a:moveTo>
                    <a:pt x="25400" y="71120"/>
                  </a:moveTo>
                  <a:cubicBezTo>
                    <a:pt x="1277620" y="66040"/>
                    <a:pt x="1296670" y="62230"/>
                    <a:pt x="1315720" y="54610"/>
                  </a:cubicBezTo>
                  <a:cubicBezTo>
                    <a:pt x="1325880" y="50800"/>
                    <a:pt x="1334770" y="46990"/>
                    <a:pt x="1337310" y="40640"/>
                  </a:cubicBezTo>
                  <a:cubicBezTo>
                    <a:pt x="1339850" y="34290"/>
                    <a:pt x="1329690" y="22860"/>
                    <a:pt x="1332230" y="16510"/>
                  </a:cubicBezTo>
                  <a:cubicBezTo>
                    <a:pt x="1334770" y="10160"/>
                    <a:pt x="1343660" y="3810"/>
                    <a:pt x="1351280" y="2540"/>
                  </a:cubicBezTo>
                  <a:cubicBezTo>
                    <a:pt x="1357630" y="0"/>
                    <a:pt x="1369060" y="3810"/>
                    <a:pt x="1372870" y="8890"/>
                  </a:cubicBezTo>
                  <a:cubicBezTo>
                    <a:pt x="1379220" y="13970"/>
                    <a:pt x="1383030" y="30480"/>
                    <a:pt x="1379220" y="36830"/>
                  </a:cubicBezTo>
                  <a:cubicBezTo>
                    <a:pt x="1374140" y="44450"/>
                    <a:pt x="1343660" y="49530"/>
                    <a:pt x="1336040" y="43180"/>
                  </a:cubicBezTo>
                  <a:cubicBezTo>
                    <a:pt x="1330960" y="38100"/>
                    <a:pt x="1330960" y="19050"/>
                    <a:pt x="1334770" y="12700"/>
                  </a:cubicBezTo>
                  <a:cubicBezTo>
                    <a:pt x="1338580" y="6350"/>
                    <a:pt x="1348740" y="1270"/>
                    <a:pt x="1356360" y="1270"/>
                  </a:cubicBezTo>
                  <a:cubicBezTo>
                    <a:pt x="1363980" y="2540"/>
                    <a:pt x="1377950" y="12700"/>
                    <a:pt x="1380490" y="20320"/>
                  </a:cubicBezTo>
                  <a:cubicBezTo>
                    <a:pt x="1383030" y="26670"/>
                    <a:pt x="1380490" y="38100"/>
                    <a:pt x="1375410" y="43180"/>
                  </a:cubicBezTo>
                  <a:cubicBezTo>
                    <a:pt x="1369060" y="49530"/>
                    <a:pt x="1352550" y="52070"/>
                    <a:pt x="1344930" y="49530"/>
                  </a:cubicBezTo>
                  <a:cubicBezTo>
                    <a:pt x="1338580" y="46990"/>
                    <a:pt x="1332230" y="38100"/>
                    <a:pt x="1330960" y="30480"/>
                  </a:cubicBezTo>
                  <a:cubicBezTo>
                    <a:pt x="1329690" y="24130"/>
                    <a:pt x="1333500" y="12700"/>
                    <a:pt x="1338580" y="8890"/>
                  </a:cubicBezTo>
                  <a:cubicBezTo>
                    <a:pt x="1343660" y="3810"/>
                    <a:pt x="1361440" y="1270"/>
                    <a:pt x="1361440" y="2540"/>
                  </a:cubicBezTo>
                  <a:cubicBezTo>
                    <a:pt x="1361440" y="2540"/>
                    <a:pt x="1333500" y="17780"/>
                    <a:pt x="1332230" y="16510"/>
                  </a:cubicBezTo>
                  <a:cubicBezTo>
                    <a:pt x="1332230" y="15240"/>
                    <a:pt x="1339850" y="5080"/>
                    <a:pt x="1344930" y="3810"/>
                  </a:cubicBezTo>
                  <a:cubicBezTo>
                    <a:pt x="1352550" y="1270"/>
                    <a:pt x="1367790" y="2540"/>
                    <a:pt x="1372870" y="8890"/>
                  </a:cubicBezTo>
                  <a:cubicBezTo>
                    <a:pt x="1381760" y="17780"/>
                    <a:pt x="1381760" y="53340"/>
                    <a:pt x="1374140" y="68580"/>
                  </a:cubicBezTo>
                  <a:cubicBezTo>
                    <a:pt x="1367790" y="83820"/>
                    <a:pt x="1351280" y="92710"/>
                    <a:pt x="1333500" y="100330"/>
                  </a:cubicBezTo>
                  <a:cubicBezTo>
                    <a:pt x="1310640" y="111760"/>
                    <a:pt x="1291590" y="115570"/>
                    <a:pt x="1243330" y="121920"/>
                  </a:cubicBezTo>
                  <a:cubicBezTo>
                    <a:pt x="1069340" y="140970"/>
                    <a:pt x="127000" y="160020"/>
                    <a:pt x="25400" y="121920"/>
                  </a:cubicBezTo>
                  <a:cubicBezTo>
                    <a:pt x="8890" y="115570"/>
                    <a:pt x="1270" y="107950"/>
                    <a:pt x="1270" y="99060"/>
                  </a:cubicBezTo>
                  <a:cubicBezTo>
                    <a:pt x="0" y="90170"/>
                    <a:pt x="25400" y="71120"/>
                    <a:pt x="25400" y="7112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89" name="Group 89"/>
          <p:cNvGrpSpPr/>
          <p:nvPr/>
        </p:nvGrpSpPr>
        <p:grpSpPr>
          <a:xfrm>
            <a:off x="906304" y="1407319"/>
            <a:ext cx="86201" cy="98584"/>
            <a:chOff x="0" y="0"/>
            <a:chExt cx="229870" cy="262890"/>
          </a:xfrm>
        </p:grpSpPr>
        <p:sp>
          <p:nvSpPr>
            <p:cNvPr id="90" name="Freeform 90"/>
            <p:cNvSpPr/>
            <p:nvPr/>
          </p:nvSpPr>
          <p:spPr>
            <a:xfrm>
              <a:off x="49530" y="45720"/>
              <a:ext cx="129540" cy="167640"/>
            </a:xfrm>
            <a:custGeom>
              <a:avLst/>
              <a:gdLst/>
              <a:ahLst/>
              <a:cxnLst/>
              <a:rect l="l" t="t" r="r" b="b"/>
              <a:pathLst>
                <a:path w="129540" h="167640">
                  <a:moveTo>
                    <a:pt x="41910" y="5080"/>
                  </a:moveTo>
                  <a:cubicBezTo>
                    <a:pt x="129540" y="144780"/>
                    <a:pt x="127000" y="152400"/>
                    <a:pt x="121920" y="157480"/>
                  </a:cubicBezTo>
                  <a:cubicBezTo>
                    <a:pt x="118110" y="162560"/>
                    <a:pt x="106680" y="167640"/>
                    <a:pt x="100330" y="165100"/>
                  </a:cubicBezTo>
                  <a:cubicBezTo>
                    <a:pt x="92710" y="163830"/>
                    <a:pt x="80010" y="151130"/>
                    <a:pt x="78740" y="143510"/>
                  </a:cubicBezTo>
                  <a:cubicBezTo>
                    <a:pt x="77470" y="135890"/>
                    <a:pt x="81280" y="125730"/>
                    <a:pt x="86360" y="120650"/>
                  </a:cubicBezTo>
                  <a:cubicBezTo>
                    <a:pt x="92710" y="116840"/>
                    <a:pt x="102870" y="113030"/>
                    <a:pt x="110490" y="115570"/>
                  </a:cubicBezTo>
                  <a:cubicBezTo>
                    <a:pt x="118110" y="118110"/>
                    <a:pt x="128270" y="132080"/>
                    <a:pt x="129540" y="139700"/>
                  </a:cubicBezTo>
                  <a:cubicBezTo>
                    <a:pt x="129540" y="147320"/>
                    <a:pt x="124460" y="157480"/>
                    <a:pt x="118110" y="161290"/>
                  </a:cubicBezTo>
                  <a:cubicBezTo>
                    <a:pt x="111760" y="165100"/>
                    <a:pt x="99060" y="166370"/>
                    <a:pt x="87630" y="160020"/>
                  </a:cubicBezTo>
                  <a:cubicBezTo>
                    <a:pt x="63500" y="146050"/>
                    <a:pt x="6350" y="60960"/>
                    <a:pt x="1270" y="33020"/>
                  </a:cubicBezTo>
                  <a:cubicBezTo>
                    <a:pt x="0" y="20320"/>
                    <a:pt x="2540" y="10160"/>
                    <a:pt x="8890" y="5080"/>
                  </a:cubicBezTo>
                  <a:cubicBezTo>
                    <a:pt x="15240" y="0"/>
                    <a:pt x="41910" y="5080"/>
                    <a:pt x="41910" y="508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91" name="Group 91"/>
          <p:cNvGrpSpPr/>
          <p:nvPr/>
        </p:nvGrpSpPr>
        <p:grpSpPr>
          <a:xfrm>
            <a:off x="894874" y="1403509"/>
            <a:ext cx="101442" cy="108585"/>
            <a:chOff x="0" y="0"/>
            <a:chExt cx="270510" cy="289560"/>
          </a:xfrm>
        </p:grpSpPr>
        <p:sp>
          <p:nvSpPr>
            <p:cNvPr id="92" name="Freeform 92"/>
            <p:cNvSpPr/>
            <p:nvPr/>
          </p:nvSpPr>
          <p:spPr>
            <a:xfrm>
              <a:off x="46990" y="45720"/>
              <a:ext cx="175260" cy="196850"/>
            </a:xfrm>
            <a:custGeom>
              <a:avLst/>
              <a:gdLst/>
              <a:ahLst/>
              <a:cxnLst/>
              <a:rect l="l" t="t" r="r" b="b"/>
              <a:pathLst>
                <a:path w="175260" h="196850">
                  <a:moveTo>
                    <a:pt x="43180" y="7620"/>
                  </a:moveTo>
                  <a:cubicBezTo>
                    <a:pt x="173990" y="175260"/>
                    <a:pt x="170180" y="187960"/>
                    <a:pt x="162560" y="191770"/>
                  </a:cubicBezTo>
                  <a:cubicBezTo>
                    <a:pt x="156210" y="196850"/>
                    <a:pt x="130810" y="193040"/>
                    <a:pt x="127000" y="185420"/>
                  </a:cubicBezTo>
                  <a:cubicBezTo>
                    <a:pt x="121920" y="179070"/>
                    <a:pt x="128270" y="153670"/>
                    <a:pt x="135890" y="149860"/>
                  </a:cubicBezTo>
                  <a:cubicBezTo>
                    <a:pt x="142240" y="146050"/>
                    <a:pt x="166370" y="152400"/>
                    <a:pt x="170180" y="160020"/>
                  </a:cubicBezTo>
                  <a:cubicBezTo>
                    <a:pt x="175260" y="167640"/>
                    <a:pt x="171450" y="185420"/>
                    <a:pt x="165100" y="190500"/>
                  </a:cubicBezTo>
                  <a:cubicBezTo>
                    <a:pt x="158750" y="195580"/>
                    <a:pt x="142240" y="195580"/>
                    <a:pt x="128270" y="187960"/>
                  </a:cubicBezTo>
                  <a:cubicBezTo>
                    <a:pt x="96520" y="171450"/>
                    <a:pt x="12700" y="71120"/>
                    <a:pt x="3810" y="38100"/>
                  </a:cubicBezTo>
                  <a:cubicBezTo>
                    <a:pt x="0" y="24130"/>
                    <a:pt x="2540" y="10160"/>
                    <a:pt x="10160" y="5080"/>
                  </a:cubicBezTo>
                  <a:cubicBezTo>
                    <a:pt x="16510" y="0"/>
                    <a:pt x="43180" y="7620"/>
                    <a:pt x="43180" y="762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93" name="Group 93"/>
          <p:cNvGrpSpPr/>
          <p:nvPr/>
        </p:nvGrpSpPr>
        <p:grpSpPr>
          <a:xfrm>
            <a:off x="584359" y="1415415"/>
            <a:ext cx="69056" cy="94298"/>
            <a:chOff x="0" y="0"/>
            <a:chExt cx="184150" cy="251460"/>
          </a:xfrm>
        </p:grpSpPr>
        <p:sp>
          <p:nvSpPr>
            <p:cNvPr id="94" name="Freeform 94"/>
            <p:cNvSpPr/>
            <p:nvPr/>
          </p:nvSpPr>
          <p:spPr>
            <a:xfrm>
              <a:off x="54610" y="50800"/>
              <a:ext cx="85090" cy="149860"/>
            </a:xfrm>
            <a:custGeom>
              <a:avLst/>
              <a:gdLst/>
              <a:ahLst/>
              <a:cxnLst/>
              <a:rect l="l" t="t" r="r" b="b"/>
              <a:pathLst>
                <a:path w="85090" h="149860">
                  <a:moveTo>
                    <a:pt x="0" y="130810"/>
                  </a:moveTo>
                  <a:cubicBezTo>
                    <a:pt x="0" y="69850"/>
                    <a:pt x="19050" y="20320"/>
                    <a:pt x="34290" y="8890"/>
                  </a:cubicBezTo>
                  <a:cubicBezTo>
                    <a:pt x="43180" y="1270"/>
                    <a:pt x="57150" y="0"/>
                    <a:pt x="64770" y="3810"/>
                  </a:cubicBezTo>
                  <a:cubicBezTo>
                    <a:pt x="72390" y="7620"/>
                    <a:pt x="78740" y="22860"/>
                    <a:pt x="77470" y="30480"/>
                  </a:cubicBezTo>
                  <a:cubicBezTo>
                    <a:pt x="77470" y="38100"/>
                    <a:pt x="68580" y="46990"/>
                    <a:pt x="62230" y="49530"/>
                  </a:cubicBezTo>
                  <a:cubicBezTo>
                    <a:pt x="55880" y="52070"/>
                    <a:pt x="44450" y="52070"/>
                    <a:pt x="39370" y="46990"/>
                  </a:cubicBezTo>
                  <a:cubicBezTo>
                    <a:pt x="33020" y="40640"/>
                    <a:pt x="27940" y="19050"/>
                    <a:pt x="33020" y="11430"/>
                  </a:cubicBezTo>
                  <a:cubicBezTo>
                    <a:pt x="35560" y="5080"/>
                    <a:pt x="46990" y="0"/>
                    <a:pt x="54610" y="0"/>
                  </a:cubicBezTo>
                  <a:cubicBezTo>
                    <a:pt x="62230" y="1270"/>
                    <a:pt x="73660" y="8890"/>
                    <a:pt x="77470" y="20320"/>
                  </a:cubicBezTo>
                  <a:cubicBezTo>
                    <a:pt x="85090" y="41910"/>
                    <a:pt x="58420" y="123190"/>
                    <a:pt x="43180" y="139700"/>
                  </a:cubicBezTo>
                  <a:cubicBezTo>
                    <a:pt x="36830" y="147320"/>
                    <a:pt x="29210" y="149860"/>
                    <a:pt x="21590" y="149860"/>
                  </a:cubicBezTo>
                  <a:cubicBezTo>
                    <a:pt x="13970" y="148590"/>
                    <a:pt x="0" y="130810"/>
                    <a:pt x="0" y="13081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95" name="Group 95"/>
          <p:cNvGrpSpPr/>
          <p:nvPr/>
        </p:nvGrpSpPr>
        <p:grpSpPr>
          <a:xfrm>
            <a:off x="585312" y="1417797"/>
            <a:ext cx="66675" cy="77153"/>
            <a:chOff x="0" y="0"/>
            <a:chExt cx="177800" cy="205740"/>
          </a:xfrm>
        </p:grpSpPr>
        <p:sp>
          <p:nvSpPr>
            <p:cNvPr id="96" name="Freeform 96"/>
            <p:cNvSpPr/>
            <p:nvPr/>
          </p:nvSpPr>
          <p:spPr>
            <a:xfrm>
              <a:off x="48260" y="48260"/>
              <a:ext cx="78740" cy="106680"/>
            </a:xfrm>
            <a:custGeom>
              <a:avLst/>
              <a:gdLst/>
              <a:ahLst/>
              <a:cxnLst/>
              <a:rect l="l" t="t" r="r" b="b"/>
              <a:pathLst>
                <a:path w="78740" h="106680">
                  <a:moveTo>
                    <a:pt x="48260" y="106680"/>
                  </a:moveTo>
                  <a:cubicBezTo>
                    <a:pt x="1270" y="77470"/>
                    <a:pt x="0" y="68580"/>
                    <a:pt x="2540" y="59690"/>
                  </a:cubicBezTo>
                  <a:cubicBezTo>
                    <a:pt x="6350" y="43180"/>
                    <a:pt x="24130" y="7620"/>
                    <a:pt x="38100" y="3810"/>
                  </a:cubicBezTo>
                  <a:cubicBezTo>
                    <a:pt x="46990" y="0"/>
                    <a:pt x="62230" y="7620"/>
                    <a:pt x="67310" y="13970"/>
                  </a:cubicBezTo>
                  <a:cubicBezTo>
                    <a:pt x="71120" y="20320"/>
                    <a:pt x="68580" y="38100"/>
                    <a:pt x="64770" y="44450"/>
                  </a:cubicBezTo>
                  <a:cubicBezTo>
                    <a:pt x="59690" y="50800"/>
                    <a:pt x="49530" y="54610"/>
                    <a:pt x="41910" y="53340"/>
                  </a:cubicBezTo>
                  <a:cubicBezTo>
                    <a:pt x="34290" y="50800"/>
                    <a:pt x="21590" y="39370"/>
                    <a:pt x="20320" y="31750"/>
                  </a:cubicBezTo>
                  <a:cubicBezTo>
                    <a:pt x="19050" y="24130"/>
                    <a:pt x="22860" y="13970"/>
                    <a:pt x="27940" y="8890"/>
                  </a:cubicBezTo>
                  <a:cubicBezTo>
                    <a:pt x="33020" y="3810"/>
                    <a:pt x="44450" y="0"/>
                    <a:pt x="50800" y="2540"/>
                  </a:cubicBezTo>
                  <a:cubicBezTo>
                    <a:pt x="59690" y="6350"/>
                    <a:pt x="71120" y="26670"/>
                    <a:pt x="69850" y="35560"/>
                  </a:cubicBezTo>
                  <a:cubicBezTo>
                    <a:pt x="67310" y="43180"/>
                    <a:pt x="43180" y="49530"/>
                    <a:pt x="43180" y="54610"/>
                  </a:cubicBezTo>
                  <a:cubicBezTo>
                    <a:pt x="44450" y="58420"/>
                    <a:pt x="60960" y="55880"/>
                    <a:pt x="67310" y="60960"/>
                  </a:cubicBezTo>
                  <a:cubicBezTo>
                    <a:pt x="72390" y="64770"/>
                    <a:pt x="78740" y="74930"/>
                    <a:pt x="77470" y="81280"/>
                  </a:cubicBezTo>
                  <a:cubicBezTo>
                    <a:pt x="76200" y="90170"/>
                    <a:pt x="48260" y="106680"/>
                    <a:pt x="48260" y="10668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97" name="Group 97"/>
          <p:cNvGrpSpPr/>
          <p:nvPr/>
        </p:nvGrpSpPr>
        <p:grpSpPr>
          <a:xfrm>
            <a:off x="1631633" y="1408271"/>
            <a:ext cx="58579" cy="57626"/>
            <a:chOff x="0" y="0"/>
            <a:chExt cx="156210" cy="153670"/>
          </a:xfrm>
        </p:grpSpPr>
        <p:sp>
          <p:nvSpPr>
            <p:cNvPr id="98" name="Freeform 98"/>
            <p:cNvSpPr/>
            <p:nvPr/>
          </p:nvSpPr>
          <p:spPr>
            <a:xfrm>
              <a:off x="50800" y="48260"/>
              <a:ext cx="54610" cy="54610"/>
            </a:xfrm>
            <a:custGeom>
              <a:avLst/>
              <a:gdLst/>
              <a:ahLst/>
              <a:cxnLst/>
              <a:rect l="l" t="t" r="r" b="b"/>
              <a:pathLst>
                <a:path w="54610" h="54610">
                  <a:moveTo>
                    <a:pt x="25400" y="53340"/>
                  </a:moveTo>
                  <a:cubicBezTo>
                    <a:pt x="0" y="19050"/>
                    <a:pt x="6350" y="10160"/>
                    <a:pt x="12700" y="6350"/>
                  </a:cubicBezTo>
                  <a:cubicBezTo>
                    <a:pt x="19050" y="2540"/>
                    <a:pt x="30480" y="2540"/>
                    <a:pt x="36830" y="5080"/>
                  </a:cubicBezTo>
                  <a:cubicBezTo>
                    <a:pt x="43180" y="7620"/>
                    <a:pt x="49530" y="16510"/>
                    <a:pt x="50800" y="24130"/>
                  </a:cubicBezTo>
                  <a:cubicBezTo>
                    <a:pt x="52070" y="30480"/>
                    <a:pt x="48260" y="41910"/>
                    <a:pt x="43180" y="45720"/>
                  </a:cubicBezTo>
                  <a:cubicBezTo>
                    <a:pt x="38100" y="50800"/>
                    <a:pt x="26670" y="54610"/>
                    <a:pt x="20320" y="53340"/>
                  </a:cubicBezTo>
                  <a:cubicBezTo>
                    <a:pt x="13970" y="50800"/>
                    <a:pt x="5080" y="43180"/>
                    <a:pt x="2540" y="36830"/>
                  </a:cubicBezTo>
                  <a:cubicBezTo>
                    <a:pt x="0" y="30480"/>
                    <a:pt x="0" y="19050"/>
                    <a:pt x="5080" y="13970"/>
                  </a:cubicBezTo>
                  <a:cubicBezTo>
                    <a:pt x="10160" y="7620"/>
                    <a:pt x="24130" y="0"/>
                    <a:pt x="31750" y="2540"/>
                  </a:cubicBezTo>
                  <a:cubicBezTo>
                    <a:pt x="40640" y="3810"/>
                    <a:pt x="54610" y="19050"/>
                    <a:pt x="54610" y="27940"/>
                  </a:cubicBezTo>
                  <a:cubicBezTo>
                    <a:pt x="54610" y="35560"/>
                    <a:pt x="33020" y="53340"/>
                    <a:pt x="33020" y="5334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99" name="Group 99"/>
          <p:cNvGrpSpPr/>
          <p:nvPr/>
        </p:nvGrpSpPr>
        <p:grpSpPr>
          <a:xfrm>
            <a:off x="1565434" y="1399223"/>
            <a:ext cx="122396" cy="102394"/>
            <a:chOff x="0" y="0"/>
            <a:chExt cx="326390" cy="273050"/>
          </a:xfrm>
        </p:grpSpPr>
        <p:sp>
          <p:nvSpPr>
            <p:cNvPr id="100" name="Freeform 100"/>
            <p:cNvSpPr/>
            <p:nvPr/>
          </p:nvSpPr>
          <p:spPr>
            <a:xfrm>
              <a:off x="50800" y="46990"/>
              <a:ext cx="228600" cy="179070"/>
            </a:xfrm>
            <a:custGeom>
              <a:avLst/>
              <a:gdLst/>
              <a:ahLst/>
              <a:cxnLst/>
              <a:rect l="l" t="t" r="r" b="b"/>
              <a:pathLst>
                <a:path w="228600" h="179070">
                  <a:moveTo>
                    <a:pt x="218440" y="45720"/>
                  </a:moveTo>
                  <a:cubicBezTo>
                    <a:pt x="134620" y="132080"/>
                    <a:pt x="114300" y="143510"/>
                    <a:pt x="91440" y="152400"/>
                  </a:cubicBezTo>
                  <a:cubicBezTo>
                    <a:pt x="68580" y="162560"/>
                    <a:pt x="31750" y="179070"/>
                    <a:pt x="16510" y="173990"/>
                  </a:cubicBezTo>
                  <a:cubicBezTo>
                    <a:pt x="7620" y="170180"/>
                    <a:pt x="0" y="154940"/>
                    <a:pt x="0" y="147320"/>
                  </a:cubicBezTo>
                  <a:cubicBezTo>
                    <a:pt x="1270" y="139700"/>
                    <a:pt x="12700" y="125730"/>
                    <a:pt x="21590" y="124460"/>
                  </a:cubicBezTo>
                  <a:cubicBezTo>
                    <a:pt x="30480" y="124460"/>
                    <a:pt x="48260" y="138430"/>
                    <a:pt x="50800" y="146050"/>
                  </a:cubicBezTo>
                  <a:cubicBezTo>
                    <a:pt x="53340" y="153670"/>
                    <a:pt x="46990" y="163830"/>
                    <a:pt x="41910" y="168910"/>
                  </a:cubicBezTo>
                  <a:cubicBezTo>
                    <a:pt x="36830" y="173990"/>
                    <a:pt x="25400" y="176530"/>
                    <a:pt x="19050" y="173990"/>
                  </a:cubicBezTo>
                  <a:cubicBezTo>
                    <a:pt x="11430" y="171450"/>
                    <a:pt x="1270" y="157480"/>
                    <a:pt x="0" y="149860"/>
                  </a:cubicBezTo>
                  <a:cubicBezTo>
                    <a:pt x="0" y="142240"/>
                    <a:pt x="3810" y="135890"/>
                    <a:pt x="11430" y="128270"/>
                  </a:cubicBezTo>
                  <a:cubicBezTo>
                    <a:pt x="27940" y="114300"/>
                    <a:pt x="83820" y="106680"/>
                    <a:pt x="114300" y="85090"/>
                  </a:cubicBezTo>
                  <a:cubicBezTo>
                    <a:pt x="143510" y="64770"/>
                    <a:pt x="170180" y="8890"/>
                    <a:pt x="191770" y="3810"/>
                  </a:cubicBezTo>
                  <a:cubicBezTo>
                    <a:pt x="203200" y="0"/>
                    <a:pt x="219710" y="5080"/>
                    <a:pt x="223520" y="12700"/>
                  </a:cubicBezTo>
                  <a:cubicBezTo>
                    <a:pt x="228600" y="19050"/>
                    <a:pt x="218440" y="45720"/>
                    <a:pt x="218440" y="4572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101" name="Group 101"/>
          <p:cNvGrpSpPr/>
          <p:nvPr/>
        </p:nvGrpSpPr>
        <p:grpSpPr>
          <a:xfrm>
            <a:off x="909638" y="1403985"/>
            <a:ext cx="102394" cy="110014"/>
            <a:chOff x="0" y="0"/>
            <a:chExt cx="273050" cy="293370"/>
          </a:xfrm>
        </p:grpSpPr>
        <p:sp>
          <p:nvSpPr>
            <p:cNvPr id="102" name="Freeform 102"/>
            <p:cNvSpPr/>
            <p:nvPr/>
          </p:nvSpPr>
          <p:spPr>
            <a:xfrm>
              <a:off x="48260" y="50800"/>
              <a:ext cx="176530" cy="193040"/>
            </a:xfrm>
            <a:custGeom>
              <a:avLst/>
              <a:gdLst/>
              <a:ahLst/>
              <a:cxnLst/>
              <a:rect l="l" t="t" r="r" b="b"/>
              <a:pathLst>
                <a:path w="176530" h="193040">
                  <a:moveTo>
                    <a:pt x="35560" y="0"/>
                  </a:moveTo>
                  <a:cubicBezTo>
                    <a:pt x="90170" y="50800"/>
                    <a:pt x="99060" y="97790"/>
                    <a:pt x="118110" y="118110"/>
                  </a:cubicBezTo>
                  <a:cubicBezTo>
                    <a:pt x="133350" y="134620"/>
                    <a:pt x="165100" y="139700"/>
                    <a:pt x="171450" y="153670"/>
                  </a:cubicBezTo>
                  <a:cubicBezTo>
                    <a:pt x="175260" y="162560"/>
                    <a:pt x="173990" y="177800"/>
                    <a:pt x="168910" y="184150"/>
                  </a:cubicBezTo>
                  <a:cubicBezTo>
                    <a:pt x="162560" y="189230"/>
                    <a:pt x="146050" y="191770"/>
                    <a:pt x="138430" y="189230"/>
                  </a:cubicBezTo>
                  <a:cubicBezTo>
                    <a:pt x="132080" y="186690"/>
                    <a:pt x="125730" y="176530"/>
                    <a:pt x="124460" y="170180"/>
                  </a:cubicBezTo>
                  <a:cubicBezTo>
                    <a:pt x="123190" y="162560"/>
                    <a:pt x="128270" y="152400"/>
                    <a:pt x="133350" y="147320"/>
                  </a:cubicBezTo>
                  <a:cubicBezTo>
                    <a:pt x="138430" y="143510"/>
                    <a:pt x="149860" y="139700"/>
                    <a:pt x="156210" y="142240"/>
                  </a:cubicBezTo>
                  <a:cubicBezTo>
                    <a:pt x="162560" y="143510"/>
                    <a:pt x="171450" y="151130"/>
                    <a:pt x="173990" y="157480"/>
                  </a:cubicBezTo>
                  <a:cubicBezTo>
                    <a:pt x="176530" y="165100"/>
                    <a:pt x="173990" y="176530"/>
                    <a:pt x="170180" y="181610"/>
                  </a:cubicBezTo>
                  <a:cubicBezTo>
                    <a:pt x="166370" y="186690"/>
                    <a:pt x="157480" y="193040"/>
                    <a:pt x="148590" y="191770"/>
                  </a:cubicBezTo>
                  <a:cubicBezTo>
                    <a:pt x="129540" y="190500"/>
                    <a:pt x="85090" y="160020"/>
                    <a:pt x="66040" y="135890"/>
                  </a:cubicBezTo>
                  <a:cubicBezTo>
                    <a:pt x="46990" y="113030"/>
                    <a:pt x="43180" y="69850"/>
                    <a:pt x="29210" y="52070"/>
                  </a:cubicBezTo>
                  <a:cubicBezTo>
                    <a:pt x="21590" y="41910"/>
                    <a:pt x="5080" y="39370"/>
                    <a:pt x="2540" y="31750"/>
                  </a:cubicBezTo>
                  <a:cubicBezTo>
                    <a:pt x="0" y="25400"/>
                    <a:pt x="2540" y="13970"/>
                    <a:pt x="7620" y="8890"/>
                  </a:cubicBezTo>
                  <a:cubicBezTo>
                    <a:pt x="12700" y="2540"/>
                    <a:pt x="35560" y="0"/>
                    <a:pt x="3556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103" name="Group 103"/>
          <p:cNvGrpSpPr/>
          <p:nvPr/>
        </p:nvGrpSpPr>
        <p:grpSpPr>
          <a:xfrm>
            <a:off x="953929" y="1440180"/>
            <a:ext cx="116681" cy="67151"/>
            <a:chOff x="0" y="0"/>
            <a:chExt cx="311150" cy="179070"/>
          </a:xfrm>
        </p:grpSpPr>
        <p:sp>
          <p:nvSpPr>
            <p:cNvPr id="104" name="Freeform 104"/>
            <p:cNvSpPr/>
            <p:nvPr/>
          </p:nvSpPr>
          <p:spPr>
            <a:xfrm>
              <a:off x="45720" y="50800"/>
              <a:ext cx="214630" cy="80010"/>
            </a:xfrm>
            <a:custGeom>
              <a:avLst/>
              <a:gdLst/>
              <a:ahLst/>
              <a:cxnLst/>
              <a:rect l="l" t="t" r="r" b="b"/>
              <a:pathLst>
                <a:path w="214630" h="80010">
                  <a:moveTo>
                    <a:pt x="30480" y="0"/>
                  </a:moveTo>
                  <a:cubicBezTo>
                    <a:pt x="207010" y="35560"/>
                    <a:pt x="214630" y="45720"/>
                    <a:pt x="213360" y="53340"/>
                  </a:cubicBezTo>
                  <a:cubicBezTo>
                    <a:pt x="212090" y="62230"/>
                    <a:pt x="194310" y="78740"/>
                    <a:pt x="185420" y="77470"/>
                  </a:cubicBezTo>
                  <a:cubicBezTo>
                    <a:pt x="176530" y="76200"/>
                    <a:pt x="163830" y="57150"/>
                    <a:pt x="163830" y="48260"/>
                  </a:cubicBezTo>
                  <a:cubicBezTo>
                    <a:pt x="163830" y="40640"/>
                    <a:pt x="171450" y="31750"/>
                    <a:pt x="177800" y="29210"/>
                  </a:cubicBezTo>
                  <a:cubicBezTo>
                    <a:pt x="184150" y="26670"/>
                    <a:pt x="195580" y="26670"/>
                    <a:pt x="201930" y="30480"/>
                  </a:cubicBezTo>
                  <a:cubicBezTo>
                    <a:pt x="207010" y="34290"/>
                    <a:pt x="213360" y="43180"/>
                    <a:pt x="213360" y="50800"/>
                  </a:cubicBezTo>
                  <a:cubicBezTo>
                    <a:pt x="214630" y="57150"/>
                    <a:pt x="210820" y="67310"/>
                    <a:pt x="203200" y="72390"/>
                  </a:cubicBezTo>
                  <a:cubicBezTo>
                    <a:pt x="193040" y="80010"/>
                    <a:pt x="168910" y="77470"/>
                    <a:pt x="146050" y="76200"/>
                  </a:cubicBezTo>
                  <a:cubicBezTo>
                    <a:pt x="110490" y="73660"/>
                    <a:pt x="27940" y="63500"/>
                    <a:pt x="10160" y="44450"/>
                  </a:cubicBezTo>
                  <a:cubicBezTo>
                    <a:pt x="1270" y="35560"/>
                    <a:pt x="0" y="19050"/>
                    <a:pt x="5080" y="11430"/>
                  </a:cubicBezTo>
                  <a:cubicBezTo>
                    <a:pt x="7620" y="5080"/>
                    <a:pt x="30480" y="0"/>
                    <a:pt x="3048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105" name="Group 105"/>
          <p:cNvGrpSpPr/>
          <p:nvPr/>
        </p:nvGrpSpPr>
        <p:grpSpPr>
          <a:xfrm>
            <a:off x="952500" y="1440180"/>
            <a:ext cx="102394" cy="59531"/>
            <a:chOff x="0" y="0"/>
            <a:chExt cx="273050" cy="158750"/>
          </a:xfrm>
        </p:grpSpPr>
        <p:sp>
          <p:nvSpPr>
            <p:cNvPr id="106" name="Freeform 106"/>
            <p:cNvSpPr/>
            <p:nvPr/>
          </p:nvSpPr>
          <p:spPr>
            <a:xfrm>
              <a:off x="49530" y="50800"/>
              <a:ext cx="172720" cy="63500"/>
            </a:xfrm>
            <a:custGeom>
              <a:avLst/>
              <a:gdLst/>
              <a:ahLst/>
              <a:cxnLst/>
              <a:rect l="l" t="t" r="r" b="b"/>
              <a:pathLst>
                <a:path w="172720" h="63500">
                  <a:moveTo>
                    <a:pt x="26670" y="0"/>
                  </a:moveTo>
                  <a:cubicBezTo>
                    <a:pt x="165100" y="12700"/>
                    <a:pt x="172720" y="24130"/>
                    <a:pt x="171450" y="31750"/>
                  </a:cubicBezTo>
                  <a:cubicBezTo>
                    <a:pt x="170180" y="40640"/>
                    <a:pt x="151130" y="57150"/>
                    <a:pt x="143510" y="55880"/>
                  </a:cubicBezTo>
                  <a:cubicBezTo>
                    <a:pt x="134620" y="54610"/>
                    <a:pt x="120650" y="35560"/>
                    <a:pt x="120650" y="26670"/>
                  </a:cubicBezTo>
                  <a:cubicBezTo>
                    <a:pt x="120650" y="19050"/>
                    <a:pt x="129540" y="10160"/>
                    <a:pt x="135890" y="7620"/>
                  </a:cubicBezTo>
                  <a:cubicBezTo>
                    <a:pt x="142240" y="5080"/>
                    <a:pt x="153670" y="5080"/>
                    <a:pt x="158750" y="8890"/>
                  </a:cubicBezTo>
                  <a:cubicBezTo>
                    <a:pt x="165100" y="13970"/>
                    <a:pt x="172720" y="30480"/>
                    <a:pt x="170180" y="38100"/>
                  </a:cubicBezTo>
                  <a:cubicBezTo>
                    <a:pt x="167640" y="45720"/>
                    <a:pt x="158750" y="52070"/>
                    <a:pt x="146050" y="55880"/>
                  </a:cubicBezTo>
                  <a:cubicBezTo>
                    <a:pt x="120650" y="63500"/>
                    <a:pt x="34290" y="60960"/>
                    <a:pt x="13970" y="46990"/>
                  </a:cubicBezTo>
                  <a:cubicBezTo>
                    <a:pt x="5080" y="40640"/>
                    <a:pt x="0" y="29210"/>
                    <a:pt x="1270" y="21590"/>
                  </a:cubicBezTo>
                  <a:cubicBezTo>
                    <a:pt x="2540" y="13970"/>
                    <a:pt x="26670" y="0"/>
                    <a:pt x="26670" y="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grpSp>
        <p:nvGrpSpPr>
          <p:cNvPr id="107" name="Group 107"/>
          <p:cNvGrpSpPr/>
          <p:nvPr/>
        </p:nvGrpSpPr>
        <p:grpSpPr>
          <a:xfrm>
            <a:off x="958215" y="1437799"/>
            <a:ext cx="97631" cy="59055"/>
            <a:chOff x="0" y="0"/>
            <a:chExt cx="260350" cy="157480"/>
          </a:xfrm>
        </p:grpSpPr>
        <p:sp>
          <p:nvSpPr>
            <p:cNvPr id="108" name="Freeform 108"/>
            <p:cNvSpPr/>
            <p:nvPr/>
          </p:nvSpPr>
          <p:spPr>
            <a:xfrm>
              <a:off x="49530" y="49530"/>
              <a:ext cx="160020" cy="66040"/>
            </a:xfrm>
            <a:custGeom>
              <a:avLst/>
              <a:gdLst/>
              <a:ahLst/>
              <a:cxnLst/>
              <a:rect l="l" t="t" r="r" b="b"/>
              <a:pathLst>
                <a:path w="160020" h="66040">
                  <a:moveTo>
                    <a:pt x="21590" y="7620"/>
                  </a:moveTo>
                  <a:cubicBezTo>
                    <a:pt x="151130" y="7620"/>
                    <a:pt x="158750" y="19050"/>
                    <a:pt x="158750" y="27940"/>
                  </a:cubicBezTo>
                  <a:cubicBezTo>
                    <a:pt x="157480" y="35560"/>
                    <a:pt x="146050" y="49530"/>
                    <a:pt x="138430" y="50800"/>
                  </a:cubicBezTo>
                  <a:cubicBezTo>
                    <a:pt x="129540" y="52070"/>
                    <a:pt x="109220" y="39370"/>
                    <a:pt x="107950" y="30480"/>
                  </a:cubicBezTo>
                  <a:cubicBezTo>
                    <a:pt x="106680" y="21590"/>
                    <a:pt x="121920" y="2540"/>
                    <a:pt x="130810" y="1270"/>
                  </a:cubicBezTo>
                  <a:cubicBezTo>
                    <a:pt x="138430" y="0"/>
                    <a:pt x="157480" y="16510"/>
                    <a:pt x="158750" y="25400"/>
                  </a:cubicBezTo>
                  <a:cubicBezTo>
                    <a:pt x="160020" y="33020"/>
                    <a:pt x="151130" y="44450"/>
                    <a:pt x="140970" y="50800"/>
                  </a:cubicBezTo>
                  <a:cubicBezTo>
                    <a:pt x="119380" y="62230"/>
                    <a:pt x="39370" y="66040"/>
                    <a:pt x="17780" y="55880"/>
                  </a:cubicBezTo>
                  <a:cubicBezTo>
                    <a:pt x="7620" y="52070"/>
                    <a:pt x="0" y="40640"/>
                    <a:pt x="1270" y="33020"/>
                  </a:cubicBezTo>
                  <a:cubicBezTo>
                    <a:pt x="1270" y="25400"/>
                    <a:pt x="21590" y="7620"/>
                    <a:pt x="21590" y="7620"/>
                  </a:cubicBezTo>
                </a:path>
              </a:pathLst>
            </a:custGeom>
            <a:solidFill>
              <a:srgbClr val="FFFFF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grpSp>
      <p:sp>
        <p:nvSpPr>
          <p:cNvPr id="109" name="Freeform 109"/>
          <p:cNvSpPr/>
          <p:nvPr/>
        </p:nvSpPr>
        <p:spPr>
          <a:xfrm>
            <a:off x="1754918" y="1392498"/>
            <a:ext cx="60616" cy="46826"/>
          </a:xfrm>
          <a:custGeom>
            <a:avLst/>
            <a:gdLst/>
            <a:ahLst/>
            <a:cxnLst/>
            <a:rect l="l" t="t" r="r" b="b"/>
            <a:pathLst>
              <a:path w="121232" h="93652">
                <a:moveTo>
                  <a:pt x="0" y="0"/>
                </a:moveTo>
                <a:lnTo>
                  <a:pt x="121232" y="0"/>
                </a:lnTo>
                <a:lnTo>
                  <a:pt x="121232" y="93652"/>
                </a:lnTo>
                <a:lnTo>
                  <a:pt x="0" y="936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0" name="Freeform 110"/>
          <p:cNvSpPr/>
          <p:nvPr/>
        </p:nvSpPr>
        <p:spPr>
          <a:xfrm>
            <a:off x="1679987" y="1392498"/>
            <a:ext cx="54212" cy="46826"/>
          </a:xfrm>
          <a:custGeom>
            <a:avLst/>
            <a:gdLst/>
            <a:ahLst/>
            <a:cxnLst/>
            <a:rect l="l" t="t" r="r" b="b"/>
            <a:pathLst>
              <a:path w="108424" h="93652">
                <a:moveTo>
                  <a:pt x="0" y="0"/>
                </a:moveTo>
                <a:lnTo>
                  <a:pt x="108425" y="0"/>
                </a:lnTo>
                <a:lnTo>
                  <a:pt x="108425" y="93652"/>
                </a:lnTo>
                <a:lnTo>
                  <a:pt x="0" y="93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1" name="Freeform 111"/>
          <p:cNvSpPr/>
          <p:nvPr/>
        </p:nvSpPr>
        <p:spPr>
          <a:xfrm>
            <a:off x="1836253" y="1392498"/>
            <a:ext cx="91591" cy="46826"/>
          </a:xfrm>
          <a:custGeom>
            <a:avLst/>
            <a:gdLst/>
            <a:ahLst/>
            <a:cxnLst/>
            <a:rect l="l" t="t" r="r" b="b"/>
            <a:pathLst>
              <a:path w="183182" h="93652">
                <a:moveTo>
                  <a:pt x="0" y="0"/>
                </a:moveTo>
                <a:lnTo>
                  <a:pt x="183182" y="0"/>
                </a:lnTo>
                <a:lnTo>
                  <a:pt x="183182" y="93652"/>
                </a:lnTo>
                <a:lnTo>
                  <a:pt x="0" y="936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2" name="Freeform 112"/>
          <p:cNvSpPr/>
          <p:nvPr/>
        </p:nvSpPr>
        <p:spPr>
          <a:xfrm>
            <a:off x="715320" y="1393715"/>
            <a:ext cx="143559" cy="45609"/>
          </a:xfrm>
          <a:custGeom>
            <a:avLst/>
            <a:gdLst/>
            <a:ahLst/>
            <a:cxnLst/>
            <a:rect l="l" t="t" r="r" b="b"/>
            <a:pathLst>
              <a:path w="287118" h="91218">
                <a:moveTo>
                  <a:pt x="0" y="0"/>
                </a:moveTo>
                <a:lnTo>
                  <a:pt x="287118" y="0"/>
                </a:lnTo>
                <a:lnTo>
                  <a:pt x="287118" y="91218"/>
                </a:lnTo>
                <a:lnTo>
                  <a:pt x="0" y="91218"/>
                </a:lnTo>
                <a:lnTo>
                  <a:pt x="0" y="0"/>
                </a:lnTo>
                <a:close/>
              </a:path>
            </a:pathLst>
          </a:custGeom>
          <a:blipFill>
            <a:blip r:embed="rId11">
              <a:extLst>
                <a:ext uri="{96DAC541-7B7A-43D3-8B79-37D633B846F1}">
                  <asvg:svgBlip xmlns:asvg="http://schemas.microsoft.com/office/drawing/2016/SVG/main" r:embed="rId12"/>
                </a:ext>
              </a:extLst>
            </a:blip>
            <a:stretch>
              <a:fillRect l="-10243" t="-74363" r="-8825" b="-753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3" name="AutoShape 113"/>
          <p:cNvSpPr/>
          <p:nvPr/>
        </p:nvSpPr>
        <p:spPr>
          <a:xfrm flipV="1">
            <a:off x="1660457" y="1298566"/>
            <a:ext cx="1099676" cy="1579176"/>
          </a:xfrm>
          <a:prstGeom prst="line">
            <a:avLst/>
          </a:prstGeom>
          <a:ln w="9525"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4" name="Freeform 114"/>
          <p:cNvSpPr/>
          <p:nvPr/>
        </p:nvSpPr>
        <p:spPr>
          <a:xfrm>
            <a:off x="2872266" y="2633475"/>
            <a:ext cx="445085" cy="459442"/>
          </a:xfrm>
          <a:custGeom>
            <a:avLst/>
            <a:gdLst/>
            <a:ahLst/>
            <a:cxnLst/>
            <a:rect l="l" t="t" r="r" b="b"/>
            <a:pathLst>
              <a:path w="890169" h="918884">
                <a:moveTo>
                  <a:pt x="0" y="0"/>
                </a:moveTo>
                <a:lnTo>
                  <a:pt x="890169" y="0"/>
                </a:lnTo>
                <a:lnTo>
                  <a:pt x="890169" y="918884"/>
                </a:lnTo>
                <a:lnTo>
                  <a:pt x="0" y="91888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5" name="Freeform 115"/>
          <p:cNvSpPr/>
          <p:nvPr/>
        </p:nvSpPr>
        <p:spPr>
          <a:xfrm>
            <a:off x="2872266" y="4144963"/>
            <a:ext cx="445085" cy="445085"/>
          </a:xfrm>
          <a:custGeom>
            <a:avLst/>
            <a:gdLst/>
            <a:ahLst/>
            <a:cxnLst/>
            <a:rect l="l" t="t" r="r" b="b"/>
            <a:pathLst>
              <a:path w="890169" h="890169">
                <a:moveTo>
                  <a:pt x="0" y="0"/>
                </a:moveTo>
                <a:lnTo>
                  <a:pt x="890169" y="0"/>
                </a:lnTo>
                <a:lnTo>
                  <a:pt x="890169" y="890168"/>
                </a:lnTo>
                <a:lnTo>
                  <a:pt x="0" y="8901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6" name="Freeform 116"/>
          <p:cNvSpPr/>
          <p:nvPr/>
        </p:nvSpPr>
        <p:spPr>
          <a:xfrm>
            <a:off x="2872266" y="3391535"/>
            <a:ext cx="445085" cy="358664"/>
          </a:xfrm>
          <a:custGeom>
            <a:avLst/>
            <a:gdLst/>
            <a:ahLst/>
            <a:cxnLst/>
            <a:rect l="l" t="t" r="r" b="b"/>
            <a:pathLst>
              <a:path w="890169" h="717328">
                <a:moveTo>
                  <a:pt x="0" y="0"/>
                </a:moveTo>
                <a:lnTo>
                  <a:pt x="890169" y="0"/>
                </a:lnTo>
                <a:lnTo>
                  <a:pt x="890169" y="717328"/>
                </a:lnTo>
                <a:lnTo>
                  <a:pt x="0" y="717328"/>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7" name="Freeform 117"/>
          <p:cNvSpPr/>
          <p:nvPr/>
        </p:nvSpPr>
        <p:spPr>
          <a:xfrm>
            <a:off x="2872266" y="1823984"/>
            <a:ext cx="407318" cy="473625"/>
          </a:xfrm>
          <a:custGeom>
            <a:avLst/>
            <a:gdLst/>
            <a:ahLst/>
            <a:cxnLst/>
            <a:rect l="l" t="t" r="r" b="b"/>
            <a:pathLst>
              <a:path w="814635" h="947249">
                <a:moveTo>
                  <a:pt x="0" y="0"/>
                </a:moveTo>
                <a:lnTo>
                  <a:pt x="814635" y="0"/>
                </a:lnTo>
                <a:lnTo>
                  <a:pt x="814635" y="947250"/>
                </a:lnTo>
                <a:lnTo>
                  <a:pt x="0" y="94725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8" name="TextBox 118"/>
          <p:cNvSpPr txBox="1"/>
          <p:nvPr/>
        </p:nvSpPr>
        <p:spPr>
          <a:xfrm>
            <a:off x="3642682" y="3377247"/>
            <a:ext cx="5039596" cy="7071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SMART report:</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Get a quick summary of SMART's Incident, Observation, and Patrol field reports with information that provide a snapshot of environmental efforts, and review summarized reports from daily  up to 30 days for trend analysis and insights</a:t>
            </a:r>
          </a:p>
        </p:txBody>
      </p:sp>
      <p:sp>
        <p:nvSpPr>
          <p:cNvPr id="119" name="TextBox 119"/>
          <p:cNvSpPr txBox="1"/>
          <p:nvPr/>
        </p:nvSpPr>
        <p:spPr>
          <a:xfrm>
            <a:off x="3646692" y="2619188"/>
            <a:ext cx="5035586" cy="7071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Change/deforestation:</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Stay informed of change and deforestation with near-real-time notifications covering concession and buffer zones, providing alert from daily up to 30 days of deforestation history for a comprehensive understanding of land use change</a:t>
            </a:r>
          </a:p>
        </p:txBody>
      </p:sp>
      <p:sp>
        <p:nvSpPr>
          <p:cNvPr id="120" name="TextBox 120"/>
          <p:cNvSpPr txBox="1"/>
          <p:nvPr/>
        </p:nvSpPr>
        <p:spPr>
          <a:xfrm>
            <a:off x="3642682" y="1809697"/>
            <a:ext cx="5035586" cy="7071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Fire hotspots:</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Receive near-real-time alerts on detected hotspot with notifications cover both concession and buffer zones, ensuring immediate awareness. Explore alert from daily up to 30 days of hotspot history to gain insights into fire patterns</a:t>
            </a:r>
          </a:p>
        </p:txBody>
      </p:sp>
      <p:sp>
        <p:nvSpPr>
          <p:cNvPr id="121" name="TextBox 121"/>
          <p:cNvSpPr txBox="1"/>
          <p:nvPr/>
        </p:nvSpPr>
        <p:spPr>
          <a:xfrm>
            <a:off x="2872266" y="1216048"/>
            <a:ext cx="6043933" cy="373885"/>
          </a:xfrm>
          <a:prstGeom prst="rect">
            <a:avLst/>
          </a:prstGeom>
        </p:spPr>
        <p:txBody>
          <a:bodyPr lIns="0" tIns="0" rIns="0" bIns="0" rtlCol="0" anchor="t">
            <a:spAutoFit/>
          </a:bodyPr>
          <a:lstStyle/>
          <a:p>
            <a:pPr marL="0" marR="0" lvl="0" indent="0" algn="l" defTabSz="914400" rtl="0" eaLnBrk="1" fontAlgn="auto" latinLnBrk="0" hangingPunct="1">
              <a:lnSpc>
                <a:spcPts val="1540"/>
              </a:lnSpc>
              <a:spcBef>
                <a:spcPct val="0"/>
              </a:spcBef>
              <a:spcAft>
                <a:spcPts val="0"/>
              </a:spcAft>
              <a:buClrTx/>
              <a:buSzTx/>
              <a:buFontTx/>
              <a:buNone/>
              <a:tabLst/>
              <a:defRPr/>
            </a:pPr>
            <a:r>
              <a:rPr kumimoji="0" lang="en-US" sz="1100" b="0" i="0" u="none" strike="noStrike" kern="1200" cap="none" spc="-11"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The Messaging service on Telegram combines chat bot and group chat functions to deliver information on hotspots, deforestation, and summaries of SMART reports on Hutan Harapan.</a:t>
            </a:r>
          </a:p>
        </p:txBody>
      </p:sp>
      <p:sp>
        <p:nvSpPr>
          <p:cNvPr id="122" name="TextBox 122"/>
          <p:cNvSpPr txBox="1"/>
          <p:nvPr/>
        </p:nvSpPr>
        <p:spPr>
          <a:xfrm>
            <a:off x="3642682" y="4130675"/>
            <a:ext cx="5039596" cy="527580"/>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Semi-Bold"/>
              </a:rPr>
              <a:t>Chat box:</a:t>
            </a:r>
          </a:p>
          <a:p>
            <a:pPr marL="0" marR="0" lvl="0" indent="0" algn="l" defTabSz="914400" rtl="0" eaLnBrk="1" fontAlgn="auto" latinLnBrk="0" hangingPunct="1">
              <a:lnSpc>
                <a:spcPts val="1400"/>
              </a:lnSpc>
              <a:spcBef>
                <a:spcPct val="0"/>
              </a:spcBef>
              <a:spcAft>
                <a:spcPts val="0"/>
              </a:spcAft>
              <a:buClrTx/>
              <a:buSzTx/>
              <a:buFontTx/>
              <a:buNone/>
              <a:tabLst/>
              <a:defRPr/>
            </a:pPr>
            <a:r>
              <a:rPr kumimoji="0" lang="en-US" sz="999"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Nunito Sans Condensed Extra-Light"/>
              </a:rPr>
              <a:t>Communication media between the Operation Team and Field Team to inform forest disturbance events in the field and coordinate prevention, control, and rapid response efforts</a:t>
            </a:r>
          </a:p>
        </p:txBody>
      </p:sp>
      <p:sp>
        <p:nvSpPr>
          <p:cNvPr id="123" name="TextBox 123"/>
          <p:cNvSpPr txBox="1"/>
          <p:nvPr/>
        </p:nvSpPr>
        <p:spPr>
          <a:xfrm>
            <a:off x="514350" y="461963"/>
            <a:ext cx="6429747" cy="858505"/>
          </a:xfrm>
          <a:prstGeom prst="rect">
            <a:avLst/>
          </a:prstGeom>
        </p:spPr>
        <p:txBody>
          <a:bodyPr lIns="0" tIns="0" rIns="0" bIns="0" rtlCol="0" anchor="t">
            <a:spAutoFit/>
          </a:body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0" lang="en-US" sz="2500" b="1" i="0" u="none" strike="noStrike" kern="1200" cap="none" spc="0" normalizeH="0" baseline="0" noProof="0">
                <a:ln>
                  <a:noFill/>
                </a:ln>
                <a:solidFill>
                  <a:srgbClr val="5DB44B"/>
                </a:solidFill>
                <a:effectLst/>
                <a:uLnTx/>
                <a:uFillTx/>
                <a:latin typeface="Catamaran Bold"/>
                <a:ea typeface="Catamaran Bold"/>
                <a:cs typeface="Catamaran Bold"/>
                <a:sym typeface="Catamaran Bold"/>
              </a:rPr>
              <a:t>Forest Monitoring System | </a:t>
            </a:r>
            <a:r>
              <a:rPr kumimoji="0" lang="en-US" sz="2500" b="1" i="0" u="none" strike="noStrike" kern="1200" cap="none" spc="0" normalizeH="0" baseline="0" noProof="0">
                <a:ln>
                  <a:noFill/>
                </a:ln>
                <a:solidFill>
                  <a:srgbClr val="74829C"/>
                </a:solidFill>
                <a:effectLst/>
                <a:uLnTx/>
                <a:uFillTx/>
                <a:latin typeface="Catamaran Bold"/>
                <a:ea typeface="Catamaran Bold"/>
                <a:cs typeface="Catamaran Bold"/>
                <a:sym typeface="Catamaran Bold"/>
              </a:rPr>
              <a:t>Messaging services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05814"/>
            <a:ext cx="4572000" cy="4137686"/>
          </a:xfrm>
          <a:custGeom>
            <a:avLst/>
            <a:gdLst/>
            <a:ahLst/>
            <a:cxnLst/>
            <a:rect l="l" t="t" r="r" b="b"/>
            <a:pathLst>
              <a:path w="16880565" h="8275372">
                <a:moveTo>
                  <a:pt x="0" y="0"/>
                </a:moveTo>
                <a:lnTo>
                  <a:pt x="16880565" y="0"/>
                </a:lnTo>
                <a:lnTo>
                  <a:pt x="16880565" y="8275372"/>
                </a:lnTo>
                <a:lnTo>
                  <a:pt x="0" y="8275372"/>
                </a:lnTo>
                <a:lnTo>
                  <a:pt x="0" y="0"/>
                </a:lnTo>
                <a:close/>
              </a:path>
            </a:pathLst>
          </a:custGeom>
          <a:blipFill>
            <a:blip r:embed="rId3"/>
            <a:stretch>
              <a:fillRect l="-93171" t="-24308" r="-654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3" name="Freeform 3"/>
          <p:cNvSpPr/>
          <p:nvPr/>
        </p:nvSpPr>
        <p:spPr>
          <a:xfrm>
            <a:off x="888363" y="1550902"/>
            <a:ext cx="2628735" cy="2795483"/>
          </a:xfrm>
          <a:custGeom>
            <a:avLst/>
            <a:gdLst/>
            <a:ahLst/>
            <a:cxnLst/>
            <a:rect l="l" t="t" r="r" b="b"/>
            <a:pathLst>
              <a:path w="5257469" h="5590965">
                <a:moveTo>
                  <a:pt x="0" y="0"/>
                </a:moveTo>
                <a:lnTo>
                  <a:pt x="5257469" y="0"/>
                </a:lnTo>
                <a:lnTo>
                  <a:pt x="5257469" y="5590965"/>
                </a:lnTo>
                <a:lnTo>
                  <a:pt x="0" y="5590965"/>
                </a:lnTo>
                <a:lnTo>
                  <a:pt x="0" y="0"/>
                </a:lnTo>
                <a:close/>
              </a:path>
            </a:pathLst>
          </a:custGeom>
          <a:blipFill>
            <a:blip r:embed="rId4" cstate="email">
              <a:extLst>
                <a:ext uri="{28A0092B-C50C-407E-A947-70E740481C1C}">
                  <a14:useLocalDpi xmlns:a14="http://schemas.microsoft.com/office/drawing/2010/main"/>
                </a:ext>
              </a:extLst>
            </a:blip>
            <a:stretch>
              <a:fillRect l="-109125" t="-34317" r="-110211" b="-3459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4" name="Freeform 4"/>
          <p:cNvSpPr/>
          <p:nvPr/>
        </p:nvSpPr>
        <p:spPr>
          <a:xfrm>
            <a:off x="4785528" y="2517409"/>
            <a:ext cx="1857442" cy="1565697"/>
          </a:xfrm>
          <a:custGeom>
            <a:avLst/>
            <a:gdLst/>
            <a:ahLst/>
            <a:cxnLst/>
            <a:rect l="l" t="t" r="r" b="b"/>
            <a:pathLst>
              <a:path w="3714884" h="3131394">
                <a:moveTo>
                  <a:pt x="0" y="0"/>
                </a:moveTo>
                <a:lnTo>
                  <a:pt x="3714884" y="0"/>
                </a:lnTo>
                <a:lnTo>
                  <a:pt x="3714884" y="3131394"/>
                </a:lnTo>
                <a:lnTo>
                  <a:pt x="0" y="313139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5" name="Freeform 5"/>
          <p:cNvSpPr/>
          <p:nvPr/>
        </p:nvSpPr>
        <p:spPr>
          <a:xfrm>
            <a:off x="6856497" y="2993653"/>
            <a:ext cx="1773154" cy="1437246"/>
          </a:xfrm>
          <a:custGeom>
            <a:avLst/>
            <a:gdLst/>
            <a:ahLst/>
            <a:cxnLst/>
            <a:rect l="l" t="t" r="r" b="b"/>
            <a:pathLst>
              <a:path w="3546307" h="2874491">
                <a:moveTo>
                  <a:pt x="0" y="0"/>
                </a:moveTo>
                <a:lnTo>
                  <a:pt x="3546307" y="0"/>
                </a:lnTo>
                <a:lnTo>
                  <a:pt x="3546307" y="2874491"/>
                </a:lnTo>
                <a:lnTo>
                  <a:pt x="0" y="2874491"/>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6" name="TextBox 6"/>
          <p:cNvSpPr txBox="1"/>
          <p:nvPr/>
        </p:nvSpPr>
        <p:spPr>
          <a:xfrm>
            <a:off x="5871562" y="4835429"/>
            <a:ext cx="2758088" cy="151260"/>
          </a:xfrm>
          <a:prstGeom prst="rect">
            <a:avLst/>
          </a:prstGeom>
        </p:spPr>
        <p:txBody>
          <a:bodyPr lIns="0" tIns="0" rIns="0" bIns="0" rtlCol="0" anchor="t">
            <a:spAutoFit/>
          </a:bodyPr>
          <a:lstStyle/>
          <a:p>
            <a:pPr marL="0" marR="0" lvl="0" indent="0" algn="r" defTabSz="914400" rtl="0" eaLnBrk="1" fontAlgn="auto" latinLnBrk="0" hangingPunct="1">
              <a:lnSpc>
                <a:spcPts val="126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Nunito Sans Condensed Extra-Light"/>
                <a:ea typeface="Nunito Sans Condensed Extra-Light"/>
                <a:cs typeface="Nunito Sans Condensed Extra-Light"/>
                <a:sym typeface="Nunito Sans Condensed Extra-Light"/>
              </a:rPr>
              <a:t>Hutan Harapan Forest Monitoring System | 14</a:t>
            </a:r>
          </a:p>
        </p:txBody>
      </p:sp>
      <p:grpSp>
        <p:nvGrpSpPr>
          <p:cNvPr id="7" name="Group 7"/>
          <p:cNvGrpSpPr/>
          <p:nvPr/>
        </p:nvGrpSpPr>
        <p:grpSpPr>
          <a:xfrm>
            <a:off x="96968" y="1160014"/>
            <a:ext cx="4142422" cy="3362430"/>
            <a:chOff x="0" y="-19050"/>
            <a:chExt cx="11046459" cy="8966481"/>
          </a:xfrm>
        </p:grpSpPr>
        <p:sp>
          <p:nvSpPr>
            <p:cNvPr id="8" name="Freeform 8"/>
            <p:cNvSpPr/>
            <p:nvPr/>
          </p:nvSpPr>
          <p:spPr>
            <a:xfrm>
              <a:off x="6362187" y="1676013"/>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9" name="Freeform 9"/>
            <p:cNvSpPr/>
            <p:nvPr/>
          </p:nvSpPr>
          <p:spPr>
            <a:xfrm>
              <a:off x="4766129" y="2447134"/>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0" name="Freeform 10"/>
            <p:cNvSpPr/>
            <p:nvPr/>
          </p:nvSpPr>
          <p:spPr>
            <a:xfrm>
              <a:off x="2158056" y="4240277"/>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solidFill>
              <a:srgbClr val="FFFF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1" name="Freeform 11"/>
            <p:cNvSpPr/>
            <p:nvPr/>
          </p:nvSpPr>
          <p:spPr>
            <a:xfrm>
              <a:off x="4204301" y="6748679"/>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2" name="Freeform 12"/>
            <p:cNvSpPr/>
            <p:nvPr/>
          </p:nvSpPr>
          <p:spPr>
            <a:xfrm>
              <a:off x="7373538" y="6530835"/>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3" name="Freeform 13"/>
            <p:cNvSpPr/>
            <p:nvPr/>
          </p:nvSpPr>
          <p:spPr>
            <a:xfrm>
              <a:off x="7443478" y="5951962"/>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solidFill>
              <a:srgbClr val="5ED14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4" name="AutoShape 14"/>
            <p:cNvSpPr/>
            <p:nvPr/>
          </p:nvSpPr>
          <p:spPr>
            <a:xfrm flipH="1" flipV="1">
              <a:off x="5258444" y="746337"/>
              <a:ext cx="1173683" cy="929676"/>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5" name="AutoShape 15"/>
            <p:cNvSpPr/>
            <p:nvPr/>
          </p:nvSpPr>
          <p:spPr>
            <a:xfrm flipV="1">
              <a:off x="7132130" y="1226523"/>
              <a:ext cx="865079" cy="1481426"/>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6" name="AutoShape 16"/>
            <p:cNvSpPr/>
            <p:nvPr/>
          </p:nvSpPr>
          <p:spPr>
            <a:xfrm flipH="1" flipV="1">
              <a:off x="3633058" y="1815893"/>
              <a:ext cx="1133070" cy="701181"/>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7" name="AutoShape 17"/>
            <p:cNvSpPr/>
            <p:nvPr/>
          </p:nvSpPr>
          <p:spPr>
            <a:xfrm flipH="1" flipV="1">
              <a:off x="1458278" y="3087930"/>
              <a:ext cx="699779" cy="1222287"/>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8" name="AutoShape 18"/>
            <p:cNvSpPr/>
            <p:nvPr/>
          </p:nvSpPr>
          <p:spPr>
            <a:xfrm flipH="1">
              <a:off x="3002535" y="6818619"/>
              <a:ext cx="1201766" cy="1787324"/>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19" name="AutoShape 19"/>
            <p:cNvSpPr/>
            <p:nvPr/>
          </p:nvSpPr>
          <p:spPr>
            <a:xfrm>
              <a:off x="7723762" y="6600775"/>
              <a:ext cx="1265933" cy="1630869"/>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0" name="AutoShape 20"/>
            <p:cNvSpPr/>
            <p:nvPr/>
          </p:nvSpPr>
          <p:spPr>
            <a:xfrm>
              <a:off x="7583358" y="6021902"/>
              <a:ext cx="2135475" cy="0"/>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1" name="Freeform 21"/>
            <p:cNvSpPr/>
            <p:nvPr/>
          </p:nvSpPr>
          <p:spPr>
            <a:xfrm>
              <a:off x="7108000" y="5176927"/>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2" name="Freeform 22"/>
            <p:cNvSpPr/>
            <p:nvPr/>
          </p:nvSpPr>
          <p:spPr>
            <a:xfrm>
              <a:off x="7132130" y="3862613"/>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3" name="AutoShape 23"/>
            <p:cNvSpPr/>
            <p:nvPr/>
          </p:nvSpPr>
          <p:spPr>
            <a:xfrm flipV="1">
              <a:off x="7247880" y="4380157"/>
              <a:ext cx="2155199" cy="866710"/>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4" name="TextBox 24"/>
            <p:cNvSpPr txBox="1"/>
            <p:nvPr/>
          </p:nvSpPr>
          <p:spPr>
            <a:xfrm>
              <a:off x="8581390" y="2971513"/>
              <a:ext cx="1643379" cy="457904"/>
            </a:xfrm>
            <a:prstGeom prst="rect">
              <a:avLst/>
            </a:prstGeom>
          </p:spPr>
          <p:txBody>
            <a:bodyPr lIns="0" tIns="0" rIns="0" bIns="0" rtlCol="0" anchor="t">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Sei Masai Rusa</a:t>
              </a:r>
            </a:p>
          </p:txBody>
        </p:sp>
        <p:sp>
          <p:nvSpPr>
            <p:cNvPr id="25" name="AutoShape 25"/>
            <p:cNvSpPr/>
            <p:nvPr/>
          </p:nvSpPr>
          <p:spPr>
            <a:xfrm flipV="1">
              <a:off x="7272010" y="3087930"/>
              <a:ext cx="1309379" cy="844624"/>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6" name="Freeform 26"/>
            <p:cNvSpPr/>
            <p:nvPr/>
          </p:nvSpPr>
          <p:spPr>
            <a:xfrm>
              <a:off x="6874500" y="2690079"/>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7" name="AutoShape 27"/>
            <p:cNvSpPr/>
            <p:nvPr/>
          </p:nvSpPr>
          <p:spPr>
            <a:xfrm flipV="1">
              <a:off x="7341950" y="2125260"/>
              <a:ext cx="1423901" cy="746699"/>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8" name="AutoShape 28"/>
            <p:cNvSpPr/>
            <p:nvPr/>
          </p:nvSpPr>
          <p:spPr>
            <a:xfrm flipV="1">
              <a:off x="6944440" y="194733"/>
              <a:ext cx="0" cy="2495346"/>
            </a:xfrm>
            <a:prstGeom prst="line">
              <a:avLst/>
            </a:prstGeom>
            <a:ln w="12700" cap="flat">
              <a:solidFill>
                <a:srgbClr val="74829C"/>
              </a:solidFill>
              <a:prstDash val="lgDash"/>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29" name="Freeform 29"/>
            <p:cNvSpPr/>
            <p:nvPr/>
          </p:nvSpPr>
          <p:spPr>
            <a:xfrm>
              <a:off x="7247880" y="2777889"/>
              <a:ext cx="188140" cy="188140"/>
            </a:xfrm>
            <a:custGeom>
              <a:avLst/>
              <a:gdLst/>
              <a:ahLst/>
              <a:cxnLst/>
              <a:rect l="l" t="t" r="r" b="b"/>
              <a:pathLst>
                <a:path w="188140" h="188140">
                  <a:moveTo>
                    <a:pt x="0" y="0"/>
                  </a:moveTo>
                  <a:lnTo>
                    <a:pt x="188140" y="0"/>
                  </a:lnTo>
                  <a:lnTo>
                    <a:pt x="188140" y="188140"/>
                  </a:lnTo>
                  <a:lnTo>
                    <a:pt x="0" y="1881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30" name="Freeform 30"/>
            <p:cNvSpPr/>
            <p:nvPr/>
          </p:nvSpPr>
          <p:spPr>
            <a:xfrm>
              <a:off x="7062190" y="2707949"/>
              <a:ext cx="139880" cy="139880"/>
            </a:xfrm>
            <a:custGeom>
              <a:avLst/>
              <a:gdLst/>
              <a:ahLst/>
              <a:cxnLst/>
              <a:rect l="l" t="t" r="r" b="b"/>
              <a:pathLst>
                <a:path w="139880" h="139880">
                  <a:moveTo>
                    <a:pt x="0" y="0"/>
                  </a:moveTo>
                  <a:lnTo>
                    <a:pt x="139880" y="0"/>
                  </a:lnTo>
                  <a:lnTo>
                    <a:pt x="139880" y="139880"/>
                  </a:lnTo>
                  <a:lnTo>
                    <a:pt x="0" y="139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yriad Pro"/>
                <a:ea typeface="+mn-ea"/>
                <a:cs typeface="+mn-cs"/>
              </a:endParaRPr>
            </a:p>
          </p:txBody>
        </p:sp>
        <p:sp>
          <p:nvSpPr>
            <p:cNvPr id="31" name="TextBox 31"/>
            <p:cNvSpPr txBox="1"/>
            <p:nvPr/>
          </p:nvSpPr>
          <p:spPr>
            <a:xfrm>
              <a:off x="3725235" y="629921"/>
              <a:ext cx="1533208" cy="457904"/>
            </a:xfrm>
            <a:prstGeom prst="rect">
              <a:avLst/>
            </a:prstGeom>
          </p:spPr>
          <p:txBody>
            <a:bodyPr lIns="0" tIns="0" rIns="0" bIns="0" rtlCol="0" anchor="t">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Simpang Macan</a:t>
              </a:r>
            </a:p>
          </p:txBody>
        </p:sp>
        <p:sp>
          <p:nvSpPr>
            <p:cNvPr id="32" name="TextBox 32"/>
            <p:cNvSpPr txBox="1"/>
            <p:nvPr/>
          </p:nvSpPr>
          <p:spPr>
            <a:xfrm>
              <a:off x="2770411" y="1699476"/>
              <a:ext cx="862648" cy="457904"/>
            </a:xfrm>
            <a:prstGeom prst="rect">
              <a:avLst/>
            </a:prstGeom>
          </p:spPr>
          <p:txBody>
            <a:bodyPr lIns="0" tIns="0" rIns="0" bIns="0" rtlCol="0" anchor="t">
              <a:spAutoFit/>
            </a:bodyPr>
            <a:lstStyle/>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KM 49</a:t>
              </a:r>
            </a:p>
          </p:txBody>
        </p:sp>
        <p:sp>
          <p:nvSpPr>
            <p:cNvPr id="33" name="TextBox 33"/>
            <p:cNvSpPr txBox="1"/>
            <p:nvPr/>
          </p:nvSpPr>
          <p:spPr>
            <a:xfrm>
              <a:off x="0" y="2971513"/>
              <a:ext cx="1458277" cy="457904"/>
            </a:xfrm>
            <a:prstGeom prst="rect">
              <a:avLst/>
            </a:prstGeom>
          </p:spPr>
          <p:txBody>
            <a:bodyPr lIns="0" tIns="0" rIns="0" bIns="0" rtlCol="0" anchor="t">
              <a:spAutoFit/>
            </a:bodyPr>
            <a:lstStyle/>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Sei Hulu Kapas</a:t>
              </a:r>
            </a:p>
          </p:txBody>
        </p:sp>
        <p:sp>
          <p:nvSpPr>
            <p:cNvPr id="34" name="TextBox 34"/>
            <p:cNvSpPr txBox="1"/>
            <p:nvPr/>
          </p:nvSpPr>
          <p:spPr>
            <a:xfrm>
              <a:off x="7997211" y="1110105"/>
              <a:ext cx="862648" cy="457904"/>
            </a:xfrm>
            <a:prstGeom prst="rect">
              <a:avLst/>
            </a:prstGeom>
          </p:spPr>
          <p:txBody>
            <a:bodyPr lIns="0" tIns="0" rIns="0" bIns="0" rtlCol="0" anchor="t">
              <a:spAutoFit/>
            </a:bodyPr>
            <a:lstStyle/>
            <a:p>
              <a:pPr marL="0" marR="0" lvl="0" indent="0" algn="just"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KM 35</a:t>
              </a:r>
            </a:p>
          </p:txBody>
        </p:sp>
        <p:sp>
          <p:nvSpPr>
            <p:cNvPr id="35" name="TextBox 35"/>
            <p:cNvSpPr txBox="1"/>
            <p:nvPr/>
          </p:nvSpPr>
          <p:spPr>
            <a:xfrm>
              <a:off x="9718835" y="5905487"/>
              <a:ext cx="1011872" cy="457904"/>
            </a:xfrm>
            <a:prstGeom prst="rect">
              <a:avLst/>
            </a:prstGeom>
          </p:spPr>
          <p:txBody>
            <a:bodyPr lIns="0" tIns="0" rIns="0" bIns="0" rtlCol="0" anchor="t">
              <a:spAutoFit/>
            </a:bodyPr>
            <a:lstStyle/>
            <a:p>
              <a:pPr marL="0" marR="0" lvl="0" indent="0" algn="just"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Sei Jerat</a:t>
              </a:r>
            </a:p>
          </p:txBody>
        </p:sp>
        <p:sp>
          <p:nvSpPr>
            <p:cNvPr id="36" name="TextBox 36"/>
            <p:cNvSpPr txBox="1"/>
            <p:nvPr/>
          </p:nvSpPr>
          <p:spPr>
            <a:xfrm>
              <a:off x="8989694" y="8115228"/>
              <a:ext cx="1105853" cy="457904"/>
            </a:xfrm>
            <a:prstGeom prst="rect">
              <a:avLst/>
            </a:prstGeom>
          </p:spPr>
          <p:txBody>
            <a:bodyPr lIns="0" tIns="0" rIns="0" bIns="0" rtlCol="0" anchor="t">
              <a:spAutoFit/>
            </a:bodyPr>
            <a:lstStyle/>
            <a:p>
              <a:pPr marL="0" marR="0" lvl="0" indent="0" algn="just"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Sei Badak</a:t>
              </a:r>
            </a:p>
          </p:txBody>
        </p:sp>
        <p:sp>
          <p:nvSpPr>
            <p:cNvPr id="37" name="TextBox 37"/>
            <p:cNvSpPr txBox="1"/>
            <p:nvPr/>
          </p:nvSpPr>
          <p:spPr>
            <a:xfrm>
              <a:off x="1797621" y="8489527"/>
              <a:ext cx="1204912" cy="457904"/>
            </a:xfrm>
            <a:prstGeom prst="rect">
              <a:avLst/>
            </a:prstGeom>
          </p:spPr>
          <p:txBody>
            <a:bodyPr lIns="0" tIns="0" rIns="0" bIns="0" rtlCol="0" anchor="t">
              <a:spAutoFit/>
            </a:bodyPr>
            <a:lstStyle/>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Sei Meranti</a:t>
              </a:r>
            </a:p>
          </p:txBody>
        </p:sp>
        <p:sp>
          <p:nvSpPr>
            <p:cNvPr id="38" name="TextBox 38"/>
            <p:cNvSpPr txBox="1"/>
            <p:nvPr/>
          </p:nvSpPr>
          <p:spPr>
            <a:xfrm>
              <a:off x="5369488" y="4448948"/>
              <a:ext cx="413941"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Bato</a:t>
              </a:r>
            </a:p>
          </p:txBody>
        </p:sp>
        <p:sp>
          <p:nvSpPr>
            <p:cNvPr id="39" name="TextBox 39"/>
            <p:cNvSpPr txBox="1"/>
            <p:nvPr/>
          </p:nvSpPr>
          <p:spPr>
            <a:xfrm>
              <a:off x="9403080" y="4263740"/>
              <a:ext cx="1643379" cy="457904"/>
            </a:xfrm>
            <a:prstGeom prst="rect">
              <a:avLst/>
            </a:prstGeom>
          </p:spPr>
          <p:txBody>
            <a:bodyPr lIns="0" tIns="0" rIns="0" bIns="0" rtlCol="0" anchor="t">
              <a:spAutoFit/>
            </a:bodyPr>
            <a:lstStyle/>
            <a:p>
              <a:pPr marL="0" marR="0" lvl="0" indent="0" algn="just"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Simpang Sei Jerat</a:t>
              </a:r>
            </a:p>
          </p:txBody>
        </p:sp>
        <p:sp>
          <p:nvSpPr>
            <p:cNvPr id="40" name="TextBox 40"/>
            <p:cNvSpPr txBox="1"/>
            <p:nvPr/>
          </p:nvSpPr>
          <p:spPr>
            <a:xfrm>
              <a:off x="8765851" y="1966297"/>
              <a:ext cx="900312" cy="589221"/>
            </a:xfrm>
            <a:prstGeom prst="rect">
              <a:avLst/>
            </a:prstGeom>
          </p:spPr>
          <p:txBody>
            <a:bodyPr lIns="0" tIns="0" rIns="0" bIns="0" rtlCol="0" anchor="t">
              <a:spAutoFit/>
            </a:bodyPr>
            <a:lstStyle/>
            <a:p>
              <a:pPr marL="0" marR="0" lvl="0" indent="0" algn="just"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7"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Basecamp</a:t>
              </a:r>
            </a:p>
          </p:txBody>
        </p:sp>
        <p:sp>
          <p:nvSpPr>
            <p:cNvPr id="41" name="TextBox 41"/>
            <p:cNvSpPr txBox="1"/>
            <p:nvPr/>
          </p:nvSpPr>
          <p:spPr>
            <a:xfrm>
              <a:off x="6364526" y="-19050"/>
              <a:ext cx="1159827" cy="457904"/>
            </a:xfrm>
            <a:prstGeom prst="rect">
              <a:avLst/>
            </a:prstGeom>
          </p:spPr>
          <p:txBody>
            <a:bodyPr lIns="0" tIns="0" rIns="0" bIns="0" rtlCol="0" anchor="t">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500" b="1" i="0" u="none" strike="noStrike" kern="1200" cap="none" spc="-5" normalizeH="0" baseline="0" noProof="0">
                  <a:ln>
                    <a:noFill/>
                  </a:ln>
                  <a:solidFill>
                    <a:srgbClr val="FFD84C"/>
                  </a:solidFill>
                  <a:effectLst/>
                  <a:uLnTx/>
                  <a:uFillTx/>
                  <a:latin typeface="Nunito Sans Condensed Semi-Bold"/>
                  <a:ea typeface="Nunito Sans Condensed Semi-Bold"/>
                  <a:cs typeface="Nunito Sans Condensed Semi-Bold"/>
                  <a:sym typeface="Nunito Sans Condensed Semi-Bold"/>
                </a:rPr>
                <a:t>Post - Sei Bungin</a:t>
              </a:r>
            </a:p>
          </p:txBody>
        </p:sp>
        <p:sp>
          <p:nvSpPr>
            <p:cNvPr id="42" name="TextBox 42"/>
            <p:cNvSpPr txBox="1"/>
            <p:nvPr/>
          </p:nvSpPr>
          <p:spPr>
            <a:xfrm>
              <a:off x="5128101" y="1495220"/>
              <a:ext cx="775891"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Kandang</a:t>
              </a:r>
            </a:p>
          </p:txBody>
        </p:sp>
        <p:sp>
          <p:nvSpPr>
            <p:cNvPr id="43" name="TextBox 43"/>
            <p:cNvSpPr txBox="1"/>
            <p:nvPr/>
          </p:nvSpPr>
          <p:spPr>
            <a:xfrm>
              <a:off x="2443459" y="4351582"/>
              <a:ext cx="1005085"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Hulu Kapas</a:t>
              </a:r>
            </a:p>
          </p:txBody>
        </p:sp>
        <p:sp>
          <p:nvSpPr>
            <p:cNvPr id="44" name="TextBox 44"/>
            <p:cNvSpPr txBox="1"/>
            <p:nvPr/>
          </p:nvSpPr>
          <p:spPr>
            <a:xfrm>
              <a:off x="4428288" y="7109308"/>
              <a:ext cx="675680"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Meranti</a:t>
              </a:r>
            </a:p>
          </p:txBody>
        </p:sp>
        <p:sp>
          <p:nvSpPr>
            <p:cNvPr id="45" name="TextBox 45"/>
            <p:cNvSpPr txBox="1"/>
            <p:nvPr/>
          </p:nvSpPr>
          <p:spPr>
            <a:xfrm>
              <a:off x="7450315" y="6825268"/>
              <a:ext cx="546893"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Badak</a:t>
              </a:r>
            </a:p>
          </p:txBody>
        </p:sp>
        <p:sp>
          <p:nvSpPr>
            <p:cNvPr id="46" name="TextBox 46"/>
            <p:cNvSpPr txBox="1"/>
            <p:nvPr/>
          </p:nvSpPr>
          <p:spPr>
            <a:xfrm>
              <a:off x="7548155" y="4086908"/>
              <a:ext cx="995760"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Masai Rusa</a:t>
              </a:r>
            </a:p>
          </p:txBody>
        </p:sp>
        <p:sp>
          <p:nvSpPr>
            <p:cNvPr id="47" name="TextBox 47"/>
            <p:cNvSpPr txBox="1"/>
            <p:nvPr/>
          </p:nvSpPr>
          <p:spPr>
            <a:xfrm>
              <a:off x="6053715" y="2223825"/>
              <a:ext cx="616941" cy="589221"/>
            </a:xfrm>
            <a:prstGeom prst="rect">
              <a:avLst/>
            </a:prstGeom>
          </p:spPr>
          <p:txBody>
            <a:bodyPr lIns="0" tIns="0" rIns="0" bIns="0" rtlCol="0" anchor="t">
              <a:spAutoFit/>
            </a:bodyPr>
            <a:lstStyle/>
            <a:p>
              <a:pPr marL="0" marR="0" lvl="0" indent="0" algn="ctr" defTabSz="914400" rtl="0" eaLnBrk="1" fontAlgn="auto" latinLnBrk="0" hangingPunct="1">
                <a:lnSpc>
                  <a:spcPts val="910"/>
                </a:lnSpc>
                <a:spcBef>
                  <a:spcPts val="0"/>
                </a:spcBef>
                <a:spcAft>
                  <a:spcPts val="0"/>
                </a:spcAft>
                <a:buClrTx/>
                <a:buSzTx/>
                <a:buFontTx/>
                <a:buNone/>
                <a:tabLst/>
                <a:defRPr/>
              </a:pPr>
              <a:r>
                <a:rPr kumimoji="0" lang="en-US" sz="650" b="1" i="0" u="none" strike="noStrike" kern="1200" cap="none" spc="-6" normalizeH="0" baseline="0" noProof="0">
                  <a:ln>
                    <a:noFill/>
                  </a:ln>
                  <a:solidFill>
                    <a:srgbClr val="D5C0A2"/>
                  </a:solidFill>
                  <a:effectLst/>
                  <a:uLnTx/>
                  <a:uFillTx/>
                  <a:latin typeface="Nunito Sans Condensed Semi-Bold"/>
                  <a:ea typeface="Nunito Sans Condensed Semi-Bold"/>
                  <a:cs typeface="Nunito Sans Condensed Semi-Bold"/>
                  <a:sym typeface="Nunito Sans Condensed Semi-Bold"/>
                </a:rPr>
                <a:t>Bungin</a:t>
              </a:r>
            </a:p>
          </p:txBody>
        </p:sp>
      </p:grpSp>
      <p:sp>
        <p:nvSpPr>
          <p:cNvPr id="48" name="TextBox 48"/>
          <p:cNvSpPr txBox="1"/>
          <p:nvPr/>
        </p:nvSpPr>
        <p:spPr>
          <a:xfrm>
            <a:off x="6856497" y="1155138"/>
            <a:ext cx="1857442" cy="1420517"/>
          </a:xfrm>
          <a:prstGeom prst="rect">
            <a:avLst/>
          </a:prstGeom>
        </p:spPr>
        <p:txBody>
          <a:bodyPr wrap="square"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10" normalizeH="0" baseline="0" noProof="0" dirty="0">
                <a:ln>
                  <a:noFill/>
                </a:ln>
                <a:solidFill>
                  <a:srgbClr val="000000"/>
                </a:solidFill>
                <a:effectLst/>
                <a:uLnTx/>
                <a:uFillTx/>
                <a:latin typeface="Nunito Sans Condensed Semi-Bold"/>
                <a:ea typeface="Nunito Sans Condensed Semi-Bold"/>
                <a:cs typeface="Nunito Sans Condensed Semi-Bold"/>
                <a:sym typeface="Nunito Sans Condensed Semi-Bold"/>
              </a:rPr>
              <a:t>Working Area:</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err="1">
                <a:ln>
                  <a:noFill/>
                </a:ln>
                <a:solidFill>
                  <a:srgbClr val="000000"/>
                </a:solidFill>
                <a:effectLst/>
                <a:uLnTx/>
                <a:uFillTx/>
                <a:latin typeface="Nunito Sans Condensed Extra-Light"/>
                <a:ea typeface="Nunito Sans Condensed Extra-Light"/>
                <a:cs typeface="Nunito Sans Condensed Extra-Light"/>
                <a:sym typeface="Nunito Sans Condensed Extra-Light"/>
              </a:rPr>
              <a:t>Bungin</a:t>
            </a: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 Area</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err="1">
                <a:ln>
                  <a:noFill/>
                </a:ln>
                <a:solidFill>
                  <a:srgbClr val="000000"/>
                </a:solidFill>
                <a:effectLst/>
                <a:uLnTx/>
                <a:uFillTx/>
                <a:latin typeface="Nunito Sans Condensed Extra-Light"/>
                <a:ea typeface="Nunito Sans Condensed Extra-Light"/>
                <a:cs typeface="Nunito Sans Condensed Extra-Light"/>
                <a:sym typeface="Nunito Sans Condensed Extra-Light"/>
              </a:rPr>
              <a:t>Kandang</a:t>
            </a: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 Area</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Meranti Area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Bato Area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err="1">
                <a:ln>
                  <a:noFill/>
                </a:ln>
                <a:solidFill>
                  <a:srgbClr val="000000"/>
                </a:solidFill>
                <a:effectLst/>
                <a:uLnTx/>
                <a:uFillTx/>
                <a:latin typeface="Nunito Sans Condensed Extra-Light"/>
                <a:ea typeface="Nunito Sans Condensed Extra-Light"/>
                <a:cs typeface="Nunito Sans Condensed Extra-Light"/>
                <a:sym typeface="Nunito Sans Condensed Extra-Light"/>
              </a:rPr>
              <a:t>Badak</a:t>
            </a: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 Area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err="1">
                <a:ln>
                  <a:noFill/>
                </a:ln>
                <a:solidFill>
                  <a:srgbClr val="000000"/>
                </a:solidFill>
                <a:effectLst/>
                <a:uLnTx/>
                <a:uFillTx/>
                <a:latin typeface="Nunito Sans Condensed Extra-Light"/>
                <a:ea typeface="Nunito Sans Condensed Extra-Light"/>
                <a:cs typeface="Nunito Sans Condensed Extra-Light"/>
                <a:sym typeface="Nunito Sans Condensed Extra-Light"/>
              </a:rPr>
              <a:t>Jerat</a:t>
            </a: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 Masai </a:t>
            </a:r>
            <a:r>
              <a:rPr kumimoji="0" lang="en-US" sz="999" b="0" i="0" u="none" strike="noStrike" kern="1200" cap="none" spc="-10" normalizeH="0" baseline="0" noProof="0" dirty="0" err="1">
                <a:ln>
                  <a:noFill/>
                </a:ln>
                <a:solidFill>
                  <a:srgbClr val="000000"/>
                </a:solidFill>
                <a:effectLst/>
                <a:uLnTx/>
                <a:uFillTx/>
                <a:latin typeface="Nunito Sans Condensed Extra-Light"/>
                <a:ea typeface="Nunito Sans Condensed Extra-Light"/>
                <a:cs typeface="Nunito Sans Condensed Extra-Light"/>
                <a:sym typeface="Nunito Sans Condensed Extra-Light"/>
              </a:rPr>
              <a:t>Rusa</a:t>
            </a: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 Area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Hulu </a:t>
            </a:r>
            <a:r>
              <a:rPr kumimoji="0" lang="en-US" sz="999" b="0" i="0" u="none" strike="noStrike" kern="1200" cap="none" spc="-10" normalizeH="0" baseline="0" noProof="0" dirty="0" err="1">
                <a:ln>
                  <a:noFill/>
                </a:ln>
                <a:solidFill>
                  <a:srgbClr val="000000"/>
                </a:solidFill>
                <a:effectLst/>
                <a:uLnTx/>
                <a:uFillTx/>
                <a:latin typeface="Nunito Sans Condensed Extra-Light"/>
                <a:ea typeface="Nunito Sans Condensed Extra-Light"/>
                <a:cs typeface="Nunito Sans Condensed Extra-Light"/>
                <a:sym typeface="Nunito Sans Condensed Extra-Light"/>
              </a:rPr>
              <a:t>Kapas</a:t>
            </a: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 Area (*)</a:t>
            </a:r>
          </a:p>
        </p:txBody>
      </p:sp>
      <p:sp>
        <p:nvSpPr>
          <p:cNvPr id="49" name="TextBox 49"/>
          <p:cNvSpPr txBox="1"/>
          <p:nvPr/>
        </p:nvSpPr>
        <p:spPr>
          <a:xfrm>
            <a:off x="4913290" y="1155138"/>
            <a:ext cx="1686891" cy="1420517"/>
          </a:xfrm>
          <a:prstGeom prst="rect">
            <a:avLst/>
          </a:prstGeom>
        </p:spPr>
        <p:txBody>
          <a:bodyPr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999" b="1" i="0" u="none" strike="noStrike" kern="1200" cap="none" spc="-10" normalizeH="0" baseline="0" noProof="0" dirty="0">
                <a:ln>
                  <a:noFill/>
                </a:ln>
                <a:solidFill>
                  <a:srgbClr val="000000"/>
                </a:solidFill>
                <a:effectLst/>
                <a:uLnTx/>
                <a:uFillTx/>
                <a:latin typeface="Nunito Sans Condensed Semi-Bold"/>
                <a:ea typeface="Nunito Sans Condensed Semi-Bold"/>
                <a:cs typeface="Nunito Sans Condensed Semi-Bold"/>
                <a:sym typeface="Nunito Sans Condensed Semi-Bold"/>
              </a:rPr>
              <a:t>Working Area Interconnection:</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Internet radio WIFI for each site.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Power management with solar energy system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Radio tower </a:t>
            </a:r>
          </a:p>
          <a:p>
            <a:pPr marL="215900" marR="0" lvl="1" indent="-107950" algn="l" defTabSz="914400" rtl="0" eaLnBrk="1" fontAlgn="auto" latinLnBrk="0" hangingPunct="1">
              <a:lnSpc>
                <a:spcPts val="1400"/>
              </a:lnSpc>
              <a:spcBef>
                <a:spcPts val="0"/>
              </a:spcBef>
              <a:spcAft>
                <a:spcPts val="0"/>
              </a:spcAft>
              <a:buClrTx/>
              <a:buSzTx/>
              <a:buFont typeface="Arial"/>
              <a:buChar char="•"/>
              <a:tabLst/>
              <a:defRPr/>
            </a:pPr>
            <a:r>
              <a:rPr kumimoji="0" lang="en-US" sz="999" b="0" i="0" u="none" strike="noStrike" kern="1200" cap="none" spc="-10" normalizeH="0" baseline="0" noProof="0" dirty="0">
                <a:ln>
                  <a:noFill/>
                </a:ln>
                <a:solidFill>
                  <a:srgbClr val="000000"/>
                </a:solidFill>
                <a:effectLst/>
                <a:uLnTx/>
                <a:uFillTx/>
                <a:latin typeface="Nunito Sans Condensed Extra-Light"/>
                <a:ea typeface="Nunito Sans Condensed Extra-Light"/>
                <a:cs typeface="Nunito Sans Condensed Extra-Light"/>
                <a:sym typeface="Nunito Sans Condensed Extra-Light"/>
              </a:rPr>
              <a:t>Surveillance (*) </a:t>
            </a:r>
          </a:p>
        </p:txBody>
      </p:sp>
      <p:sp>
        <p:nvSpPr>
          <p:cNvPr id="50" name="TextBox 50"/>
          <p:cNvSpPr txBox="1"/>
          <p:nvPr/>
        </p:nvSpPr>
        <p:spPr>
          <a:xfrm>
            <a:off x="246234" y="272257"/>
            <a:ext cx="7004373" cy="858505"/>
          </a:xfrm>
          <a:prstGeom prst="rect">
            <a:avLst/>
          </a:prstGeom>
        </p:spPr>
        <p:txBody>
          <a:bodyPr lIns="0" tIns="0" rIns="0" bIns="0" rtlCol="0" anchor="t">
            <a:spAutoFit/>
          </a:body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0" lang="en-US" sz="2500" b="1" i="0" u="none" strike="noStrike" kern="1200" cap="none" spc="0" normalizeH="0" baseline="0" noProof="0">
                <a:ln>
                  <a:noFill/>
                </a:ln>
                <a:solidFill>
                  <a:srgbClr val="5DB44B"/>
                </a:solidFill>
                <a:effectLst/>
                <a:uLnTx/>
                <a:uFillTx/>
                <a:latin typeface="Catamaran Bold"/>
                <a:ea typeface="Catamaran Bold"/>
                <a:cs typeface="Catamaran Bold"/>
                <a:sym typeface="Catamaran Bold"/>
              </a:rPr>
              <a:t>Site management approach | </a:t>
            </a:r>
            <a:r>
              <a:rPr kumimoji="0" lang="en-US" sz="2500" b="1" i="0" u="none" strike="noStrike" kern="1200" cap="none" spc="0" normalizeH="0" baseline="0" noProof="0">
                <a:ln>
                  <a:noFill/>
                </a:ln>
                <a:solidFill>
                  <a:srgbClr val="74829C"/>
                </a:solidFill>
                <a:effectLst/>
                <a:uLnTx/>
                <a:uFillTx/>
                <a:latin typeface="Catamaran Bold"/>
                <a:ea typeface="Catamaran Bold"/>
                <a:cs typeface="Catamaran Bold"/>
                <a:sym typeface="Catamaran Bold"/>
              </a:rPr>
              <a:t>Data interconnection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10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069B76C-473F-3239-7CF3-9DF44A713B76}"/>
              </a:ext>
            </a:extLst>
          </p:cNvPr>
          <p:cNvSpPr/>
          <p:nvPr/>
        </p:nvSpPr>
        <p:spPr>
          <a:xfrm>
            <a:off x="6552466" y="1610229"/>
            <a:ext cx="2261554" cy="18147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D"/>
          </a:p>
        </p:txBody>
      </p:sp>
      <p:sp>
        <p:nvSpPr>
          <p:cNvPr id="23" name="Rectangle: Rounded Corners 22">
            <a:extLst>
              <a:ext uri="{FF2B5EF4-FFF2-40B4-BE49-F238E27FC236}">
                <a16:creationId xmlns:a16="http://schemas.microsoft.com/office/drawing/2014/main" id="{21348B41-B125-5BAE-BAA4-E9EF20500C54}"/>
              </a:ext>
            </a:extLst>
          </p:cNvPr>
          <p:cNvSpPr/>
          <p:nvPr/>
        </p:nvSpPr>
        <p:spPr>
          <a:xfrm>
            <a:off x="3382693" y="1270807"/>
            <a:ext cx="2686222" cy="12306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D"/>
          </a:p>
        </p:txBody>
      </p:sp>
      <p:sp>
        <p:nvSpPr>
          <p:cNvPr id="20" name="Rectangle: Rounded Corners 19">
            <a:extLst>
              <a:ext uri="{FF2B5EF4-FFF2-40B4-BE49-F238E27FC236}">
                <a16:creationId xmlns:a16="http://schemas.microsoft.com/office/drawing/2014/main" id="{3A5F8450-AC1F-E0BB-8CED-4B696D4148B0}"/>
              </a:ext>
            </a:extLst>
          </p:cNvPr>
          <p:cNvSpPr/>
          <p:nvPr/>
        </p:nvSpPr>
        <p:spPr>
          <a:xfrm>
            <a:off x="279977" y="1296908"/>
            <a:ext cx="2686222" cy="11695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a16="http://schemas.microsoft.com/office/drawing/2014/main" id="{C1D51E5F-DF50-DA70-B273-023A86C938CD}"/>
              </a:ext>
            </a:extLst>
          </p:cNvPr>
          <p:cNvSpPr/>
          <p:nvPr/>
        </p:nvSpPr>
        <p:spPr>
          <a:xfrm>
            <a:off x="3315581" y="2642075"/>
            <a:ext cx="2820391" cy="11695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D"/>
          </a:p>
        </p:txBody>
      </p:sp>
      <p:sp>
        <p:nvSpPr>
          <p:cNvPr id="11" name="Rectangle: Rounded Corners 10">
            <a:extLst>
              <a:ext uri="{FF2B5EF4-FFF2-40B4-BE49-F238E27FC236}">
                <a16:creationId xmlns:a16="http://schemas.microsoft.com/office/drawing/2014/main" id="{FC226A49-9BB4-94DB-F16A-B42369D5C874}"/>
              </a:ext>
            </a:extLst>
          </p:cNvPr>
          <p:cNvSpPr/>
          <p:nvPr/>
        </p:nvSpPr>
        <p:spPr>
          <a:xfrm>
            <a:off x="329980" y="2594142"/>
            <a:ext cx="2589956" cy="11695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D"/>
          </a:p>
        </p:txBody>
      </p:sp>
      <p:sp>
        <p:nvSpPr>
          <p:cNvPr id="2" name="Title 1"/>
          <p:cNvSpPr>
            <a:spLocks noGrp="1"/>
          </p:cNvSpPr>
          <p:nvPr>
            <p:ph type="title"/>
          </p:nvPr>
        </p:nvSpPr>
        <p:spPr>
          <a:xfrm>
            <a:off x="445368" y="332272"/>
            <a:ext cx="5345084" cy="706139"/>
          </a:xfrm>
        </p:spPr>
        <p:txBody>
          <a:bodyPr>
            <a:normAutofit/>
          </a:bodyPr>
          <a:lstStyle/>
          <a:p>
            <a:pPr algn="l"/>
            <a:r>
              <a:rPr lang="en-US" sz="2400" b="1" dirty="0">
                <a:solidFill>
                  <a:srgbClr val="006600"/>
                </a:solidFill>
                <a:latin typeface="Calibri" panose="020F0502020204030204" pitchFamily="34" charset="0"/>
                <a:ea typeface="Calibri" panose="020F0502020204030204" pitchFamily="34" charset="0"/>
                <a:cs typeface="Calibri" panose="020F0502020204030204" pitchFamily="34" charset="0"/>
              </a:rPr>
              <a:t>HUMAN RESOURCES 2025</a:t>
            </a:r>
          </a:p>
        </p:txBody>
      </p:sp>
      <p:pic>
        <p:nvPicPr>
          <p:cNvPr id="8" name="Picture 7">
            <a:extLst>
              <a:ext uri="{FF2B5EF4-FFF2-40B4-BE49-F238E27FC236}">
                <a16:creationId xmlns:a16="http://schemas.microsoft.com/office/drawing/2014/main" id="{B627C6EA-4F9F-BAD3-FCC2-DD5AAC5EBD67}"/>
              </a:ext>
            </a:extLst>
          </p:cNvPr>
          <p:cNvPicPr>
            <a:picLocks noChangeAspect="1"/>
          </p:cNvPicPr>
          <p:nvPr/>
        </p:nvPicPr>
        <p:blipFill>
          <a:blip r:embed="rId2"/>
          <a:stretch>
            <a:fillRect/>
          </a:stretch>
        </p:blipFill>
        <p:spPr>
          <a:xfrm>
            <a:off x="406633" y="1373605"/>
            <a:ext cx="907877" cy="907877"/>
          </a:xfrm>
          <a:prstGeom prst="rect">
            <a:avLst/>
          </a:prstGeom>
        </p:spPr>
      </p:pic>
      <p:pic>
        <p:nvPicPr>
          <p:cNvPr id="9" name="Picture 8">
            <a:extLst>
              <a:ext uri="{FF2B5EF4-FFF2-40B4-BE49-F238E27FC236}">
                <a16:creationId xmlns:a16="http://schemas.microsoft.com/office/drawing/2014/main" id="{A4DEFFAD-10CE-24C6-A89E-5F20E3229A8F}"/>
              </a:ext>
            </a:extLst>
          </p:cNvPr>
          <p:cNvPicPr>
            <a:picLocks noChangeAspect="1"/>
          </p:cNvPicPr>
          <p:nvPr/>
        </p:nvPicPr>
        <p:blipFill>
          <a:blip r:embed="rId3"/>
          <a:stretch>
            <a:fillRect/>
          </a:stretch>
        </p:blipFill>
        <p:spPr>
          <a:xfrm>
            <a:off x="1389405" y="1427746"/>
            <a:ext cx="100991" cy="795795"/>
          </a:xfrm>
          <a:prstGeom prst="rect">
            <a:avLst/>
          </a:prstGeom>
        </p:spPr>
      </p:pic>
      <p:pic>
        <p:nvPicPr>
          <p:cNvPr id="15" name="Picture 14" descr="A green circle with white text&#10;&#10;AI-generated content may be incorrect.">
            <a:extLst>
              <a:ext uri="{FF2B5EF4-FFF2-40B4-BE49-F238E27FC236}">
                <a16:creationId xmlns:a16="http://schemas.microsoft.com/office/drawing/2014/main" id="{0149E1B4-526B-FE87-D5F6-C54F73644401}"/>
              </a:ext>
            </a:extLst>
          </p:cNvPr>
          <p:cNvPicPr>
            <a:picLocks noChangeAspect="1"/>
          </p:cNvPicPr>
          <p:nvPr/>
        </p:nvPicPr>
        <p:blipFill>
          <a:blip r:embed="rId4"/>
          <a:stretch>
            <a:fillRect/>
          </a:stretch>
        </p:blipFill>
        <p:spPr>
          <a:xfrm>
            <a:off x="6675987" y="1825643"/>
            <a:ext cx="2037732" cy="1366094"/>
          </a:xfrm>
          <a:prstGeom prst="rect">
            <a:avLst/>
          </a:prstGeom>
          <a:solidFill>
            <a:srgbClr val="00B050"/>
          </a:solidFill>
        </p:spPr>
      </p:pic>
      <p:pic>
        <p:nvPicPr>
          <p:cNvPr id="4" name="Picture 3">
            <a:extLst>
              <a:ext uri="{FF2B5EF4-FFF2-40B4-BE49-F238E27FC236}">
                <a16:creationId xmlns:a16="http://schemas.microsoft.com/office/drawing/2014/main" id="{37CF2F01-3E0B-029A-1F9C-BFBC710B1CEE}"/>
              </a:ext>
            </a:extLst>
          </p:cNvPr>
          <p:cNvPicPr>
            <a:picLocks noChangeAspect="1"/>
          </p:cNvPicPr>
          <p:nvPr/>
        </p:nvPicPr>
        <p:blipFill>
          <a:blip r:embed="rId5"/>
          <a:stretch>
            <a:fillRect/>
          </a:stretch>
        </p:blipFill>
        <p:spPr>
          <a:xfrm>
            <a:off x="3455223" y="1373605"/>
            <a:ext cx="965468" cy="855365"/>
          </a:xfrm>
          <a:prstGeom prst="rect">
            <a:avLst/>
          </a:prstGeom>
        </p:spPr>
      </p:pic>
      <p:pic>
        <p:nvPicPr>
          <p:cNvPr id="12" name="Picture 11">
            <a:extLst>
              <a:ext uri="{FF2B5EF4-FFF2-40B4-BE49-F238E27FC236}">
                <a16:creationId xmlns:a16="http://schemas.microsoft.com/office/drawing/2014/main" id="{8189E93B-37D6-76B2-D61E-C1A461475499}"/>
              </a:ext>
            </a:extLst>
          </p:cNvPr>
          <p:cNvPicPr>
            <a:picLocks noChangeAspect="1"/>
          </p:cNvPicPr>
          <p:nvPr/>
        </p:nvPicPr>
        <p:blipFill>
          <a:blip r:embed="rId2"/>
          <a:stretch>
            <a:fillRect/>
          </a:stretch>
        </p:blipFill>
        <p:spPr>
          <a:xfrm>
            <a:off x="430281" y="2677068"/>
            <a:ext cx="907877" cy="907877"/>
          </a:xfrm>
          <a:prstGeom prst="rect">
            <a:avLst/>
          </a:prstGeom>
        </p:spPr>
      </p:pic>
      <p:pic>
        <p:nvPicPr>
          <p:cNvPr id="16" name="Picture 15">
            <a:extLst>
              <a:ext uri="{FF2B5EF4-FFF2-40B4-BE49-F238E27FC236}">
                <a16:creationId xmlns:a16="http://schemas.microsoft.com/office/drawing/2014/main" id="{2A500832-2F09-25A6-2980-1217D5137F1F}"/>
              </a:ext>
            </a:extLst>
          </p:cNvPr>
          <p:cNvPicPr>
            <a:picLocks noChangeAspect="1"/>
          </p:cNvPicPr>
          <p:nvPr/>
        </p:nvPicPr>
        <p:blipFill>
          <a:blip r:embed="rId3"/>
          <a:stretch>
            <a:fillRect/>
          </a:stretch>
        </p:blipFill>
        <p:spPr>
          <a:xfrm>
            <a:off x="1449185" y="2789150"/>
            <a:ext cx="100991" cy="795795"/>
          </a:xfrm>
          <a:prstGeom prst="rect">
            <a:avLst/>
          </a:prstGeom>
        </p:spPr>
      </p:pic>
      <p:sp>
        <p:nvSpPr>
          <p:cNvPr id="17" name="TextBox 16">
            <a:extLst>
              <a:ext uri="{FF2B5EF4-FFF2-40B4-BE49-F238E27FC236}">
                <a16:creationId xmlns:a16="http://schemas.microsoft.com/office/drawing/2014/main" id="{E2E491C6-659C-3254-DDA7-B7171B66D359}"/>
              </a:ext>
            </a:extLst>
          </p:cNvPr>
          <p:cNvSpPr txBox="1"/>
          <p:nvPr/>
        </p:nvSpPr>
        <p:spPr>
          <a:xfrm>
            <a:off x="1582705" y="2839137"/>
            <a:ext cx="1337231" cy="830997"/>
          </a:xfrm>
          <a:prstGeom prst="rect">
            <a:avLst/>
          </a:prstGeom>
          <a:noFill/>
        </p:spPr>
        <p:txBody>
          <a:bodyPr wrap="square" rtlCol="0">
            <a:spAutoFit/>
          </a:bodyPr>
          <a:lstStyle/>
          <a:p>
            <a:r>
              <a:rPr lang="en-US" sz="1600" b="1" dirty="0"/>
              <a:t>29 Employees resigned</a:t>
            </a:r>
            <a:endParaRPr lang="en-ID" sz="1600" b="1" dirty="0"/>
          </a:p>
        </p:txBody>
      </p:sp>
      <p:pic>
        <p:nvPicPr>
          <p:cNvPr id="21" name="Picture 20">
            <a:extLst>
              <a:ext uri="{FF2B5EF4-FFF2-40B4-BE49-F238E27FC236}">
                <a16:creationId xmlns:a16="http://schemas.microsoft.com/office/drawing/2014/main" id="{D710E5A2-CCDF-B1F9-5062-1EAF6EFC47E1}"/>
              </a:ext>
            </a:extLst>
          </p:cNvPr>
          <p:cNvPicPr>
            <a:picLocks noChangeAspect="1"/>
          </p:cNvPicPr>
          <p:nvPr/>
        </p:nvPicPr>
        <p:blipFill>
          <a:blip r:embed="rId2"/>
          <a:stretch>
            <a:fillRect/>
          </a:stretch>
        </p:blipFill>
        <p:spPr>
          <a:xfrm>
            <a:off x="3601354" y="2709429"/>
            <a:ext cx="907877" cy="907877"/>
          </a:xfrm>
          <a:prstGeom prst="rect">
            <a:avLst/>
          </a:prstGeom>
        </p:spPr>
      </p:pic>
      <p:sp>
        <p:nvSpPr>
          <p:cNvPr id="22" name="TextBox 21">
            <a:extLst>
              <a:ext uri="{FF2B5EF4-FFF2-40B4-BE49-F238E27FC236}">
                <a16:creationId xmlns:a16="http://schemas.microsoft.com/office/drawing/2014/main" id="{6C8702FE-E663-BE9B-9E1C-A50C4BE0E1A9}"/>
              </a:ext>
            </a:extLst>
          </p:cNvPr>
          <p:cNvSpPr txBox="1"/>
          <p:nvPr/>
        </p:nvSpPr>
        <p:spPr>
          <a:xfrm>
            <a:off x="4850920" y="2901757"/>
            <a:ext cx="1109305" cy="523220"/>
          </a:xfrm>
          <a:prstGeom prst="rect">
            <a:avLst/>
          </a:prstGeom>
          <a:noFill/>
        </p:spPr>
        <p:txBody>
          <a:bodyPr wrap="square" rtlCol="0">
            <a:spAutoFit/>
          </a:bodyPr>
          <a:lstStyle/>
          <a:p>
            <a:r>
              <a:rPr lang="en-US" sz="1400" b="1" dirty="0"/>
              <a:t>29 New Employees</a:t>
            </a:r>
            <a:endParaRPr lang="en-ID" sz="1400" b="1" dirty="0"/>
          </a:p>
        </p:txBody>
      </p:sp>
      <p:pic>
        <p:nvPicPr>
          <p:cNvPr id="14" name="Picture 13">
            <a:extLst>
              <a:ext uri="{FF2B5EF4-FFF2-40B4-BE49-F238E27FC236}">
                <a16:creationId xmlns:a16="http://schemas.microsoft.com/office/drawing/2014/main" id="{5CBB4EC1-B5E2-11E7-0E61-FB646986B1E9}"/>
              </a:ext>
            </a:extLst>
          </p:cNvPr>
          <p:cNvPicPr>
            <a:picLocks noChangeAspect="1"/>
          </p:cNvPicPr>
          <p:nvPr/>
        </p:nvPicPr>
        <p:blipFill>
          <a:blip r:embed="rId3"/>
          <a:stretch>
            <a:fillRect/>
          </a:stretch>
        </p:blipFill>
        <p:spPr>
          <a:xfrm>
            <a:off x="4675280" y="2833971"/>
            <a:ext cx="100991" cy="795795"/>
          </a:xfrm>
          <a:prstGeom prst="rect">
            <a:avLst/>
          </a:prstGeom>
        </p:spPr>
      </p:pic>
      <p:sp>
        <p:nvSpPr>
          <p:cNvPr id="18" name="TextBox 17">
            <a:extLst>
              <a:ext uri="{FF2B5EF4-FFF2-40B4-BE49-F238E27FC236}">
                <a16:creationId xmlns:a16="http://schemas.microsoft.com/office/drawing/2014/main" id="{BABE4FFE-AA2B-249B-F1C3-3E25DA3AA5CE}"/>
              </a:ext>
            </a:extLst>
          </p:cNvPr>
          <p:cNvSpPr txBox="1"/>
          <p:nvPr/>
        </p:nvSpPr>
        <p:spPr>
          <a:xfrm>
            <a:off x="1490396" y="1525057"/>
            <a:ext cx="1627514" cy="523220"/>
          </a:xfrm>
          <a:prstGeom prst="rect">
            <a:avLst/>
          </a:prstGeom>
          <a:noFill/>
        </p:spPr>
        <p:txBody>
          <a:bodyPr wrap="square" rtlCol="0">
            <a:spAutoFit/>
          </a:bodyPr>
          <a:lstStyle/>
          <a:p>
            <a:r>
              <a:rPr lang="en-US" sz="1400" b="1" dirty="0"/>
              <a:t>192 Employees 10 Departments </a:t>
            </a:r>
            <a:endParaRPr lang="en-ID" sz="1400" b="1" dirty="0"/>
          </a:p>
        </p:txBody>
      </p:sp>
      <p:sp>
        <p:nvSpPr>
          <p:cNvPr id="19" name="TextBox 18">
            <a:extLst>
              <a:ext uri="{FF2B5EF4-FFF2-40B4-BE49-F238E27FC236}">
                <a16:creationId xmlns:a16="http://schemas.microsoft.com/office/drawing/2014/main" id="{AEEDDA53-E2AD-8610-BAD3-57B884B2E7D2}"/>
              </a:ext>
            </a:extLst>
          </p:cNvPr>
          <p:cNvSpPr txBox="1"/>
          <p:nvPr/>
        </p:nvSpPr>
        <p:spPr>
          <a:xfrm>
            <a:off x="4689898" y="1602154"/>
            <a:ext cx="1627514" cy="523220"/>
          </a:xfrm>
          <a:prstGeom prst="rect">
            <a:avLst/>
          </a:prstGeom>
          <a:noFill/>
        </p:spPr>
        <p:txBody>
          <a:bodyPr wrap="square" rtlCol="0">
            <a:spAutoFit/>
          </a:bodyPr>
          <a:lstStyle/>
          <a:p>
            <a:r>
              <a:rPr lang="en-US" sz="1400" b="1" dirty="0"/>
              <a:t>178 Male</a:t>
            </a:r>
          </a:p>
          <a:p>
            <a:r>
              <a:rPr lang="en-US" sz="1400" b="1" dirty="0"/>
              <a:t>14 Female</a:t>
            </a:r>
            <a:endParaRPr lang="en-ID" sz="1400" b="1" dirty="0"/>
          </a:p>
        </p:txBody>
      </p:sp>
      <p:pic>
        <p:nvPicPr>
          <p:cNvPr id="24" name="Picture 23">
            <a:extLst>
              <a:ext uri="{FF2B5EF4-FFF2-40B4-BE49-F238E27FC236}">
                <a16:creationId xmlns:a16="http://schemas.microsoft.com/office/drawing/2014/main" id="{109548C4-554E-FADD-3F64-4D9288FF7831}"/>
              </a:ext>
            </a:extLst>
          </p:cNvPr>
          <p:cNvPicPr>
            <a:picLocks noChangeAspect="1"/>
          </p:cNvPicPr>
          <p:nvPr/>
        </p:nvPicPr>
        <p:blipFill>
          <a:blip r:embed="rId3"/>
          <a:stretch>
            <a:fillRect/>
          </a:stretch>
        </p:blipFill>
        <p:spPr>
          <a:xfrm>
            <a:off x="4557320" y="1513978"/>
            <a:ext cx="100991" cy="795795"/>
          </a:xfrm>
          <a:prstGeom prst="rect">
            <a:avLst/>
          </a:prstGeom>
        </p:spPr>
      </p:pic>
    </p:spTree>
    <p:extLst>
      <p:ext uri="{BB962C8B-B14F-4D97-AF65-F5344CB8AC3E}">
        <p14:creationId xmlns:p14="http://schemas.microsoft.com/office/powerpoint/2010/main" val="272933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E7D0E7-791D-1689-5FE9-B6CBDACF9C24}"/>
              </a:ext>
            </a:extLst>
          </p:cNvPr>
          <p:cNvPicPr>
            <a:picLocks noChangeAspect="1"/>
          </p:cNvPicPr>
          <p:nvPr/>
        </p:nvPicPr>
        <p:blipFill>
          <a:blip r:embed="rId2"/>
          <a:stretch>
            <a:fillRect/>
          </a:stretch>
        </p:blipFill>
        <p:spPr>
          <a:xfrm>
            <a:off x="3732414" y="600130"/>
            <a:ext cx="4086201" cy="1449961"/>
          </a:xfrm>
          <a:prstGeom prst="rect">
            <a:avLst/>
          </a:prstGeom>
        </p:spPr>
      </p:pic>
      <p:pic>
        <p:nvPicPr>
          <p:cNvPr id="12" name="Picture 11" descr="A green rectangular sign with black text&#10;&#10;AI-generated content may be incorrect.">
            <a:extLst>
              <a:ext uri="{FF2B5EF4-FFF2-40B4-BE49-F238E27FC236}">
                <a16:creationId xmlns:a16="http://schemas.microsoft.com/office/drawing/2014/main" id="{02B86197-B504-6CAA-5D88-79F316285A5D}"/>
              </a:ext>
            </a:extLst>
          </p:cNvPr>
          <p:cNvPicPr>
            <a:picLocks noChangeAspect="1"/>
          </p:cNvPicPr>
          <p:nvPr/>
        </p:nvPicPr>
        <p:blipFill>
          <a:blip r:embed="rId3"/>
          <a:stretch>
            <a:fillRect/>
          </a:stretch>
        </p:blipFill>
        <p:spPr>
          <a:xfrm>
            <a:off x="831499" y="933719"/>
            <a:ext cx="2244437" cy="782782"/>
          </a:xfrm>
          <a:prstGeom prst="rect">
            <a:avLst/>
          </a:prstGeom>
        </p:spPr>
      </p:pic>
      <p:pic>
        <p:nvPicPr>
          <p:cNvPr id="14" name="Picture 13">
            <a:extLst>
              <a:ext uri="{FF2B5EF4-FFF2-40B4-BE49-F238E27FC236}">
                <a16:creationId xmlns:a16="http://schemas.microsoft.com/office/drawing/2014/main" id="{FFAE15C1-98C4-1F28-DFA0-7E23D5D2815C}"/>
              </a:ext>
            </a:extLst>
          </p:cNvPr>
          <p:cNvPicPr>
            <a:picLocks noChangeAspect="1"/>
          </p:cNvPicPr>
          <p:nvPr/>
        </p:nvPicPr>
        <p:blipFill>
          <a:blip r:embed="rId4"/>
          <a:stretch>
            <a:fillRect/>
          </a:stretch>
        </p:blipFill>
        <p:spPr>
          <a:xfrm flipH="1">
            <a:off x="1728765" y="998229"/>
            <a:ext cx="89509" cy="665909"/>
          </a:xfrm>
          <a:prstGeom prst="rect">
            <a:avLst/>
          </a:prstGeom>
        </p:spPr>
      </p:pic>
      <p:pic>
        <p:nvPicPr>
          <p:cNvPr id="15" name="Picture 14">
            <a:extLst>
              <a:ext uri="{FF2B5EF4-FFF2-40B4-BE49-F238E27FC236}">
                <a16:creationId xmlns:a16="http://schemas.microsoft.com/office/drawing/2014/main" id="{A6CE963E-1146-5582-92C7-B64295560501}"/>
              </a:ext>
            </a:extLst>
          </p:cNvPr>
          <p:cNvPicPr>
            <a:picLocks noChangeAspect="1"/>
          </p:cNvPicPr>
          <p:nvPr/>
        </p:nvPicPr>
        <p:blipFill>
          <a:blip r:embed="rId5"/>
          <a:stretch>
            <a:fillRect/>
          </a:stretch>
        </p:blipFill>
        <p:spPr>
          <a:xfrm>
            <a:off x="841232" y="845738"/>
            <a:ext cx="872837" cy="795771"/>
          </a:xfrm>
          <a:prstGeom prst="rect">
            <a:avLst/>
          </a:prstGeom>
        </p:spPr>
      </p:pic>
      <p:pic>
        <p:nvPicPr>
          <p:cNvPr id="16" name="Picture 15">
            <a:extLst>
              <a:ext uri="{FF2B5EF4-FFF2-40B4-BE49-F238E27FC236}">
                <a16:creationId xmlns:a16="http://schemas.microsoft.com/office/drawing/2014/main" id="{4004A160-F8AD-FFC7-81FA-1397DFB3BBAF}"/>
              </a:ext>
            </a:extLst>
          </p:cNvPr>
          <p:cNvPicPr>
            <a:picLocks noChangeAspect="1"/>
          </p:cNvPicPr>
          <p:nvPr/>
        </p:nvPicPr>
        <p:blipFill>
          <a:blip r:embed="rId6"/>
          <a:stretch>
            <a:fillRect/>
          </a:stretch>
        </p:blipFill>
        <p:spPr>
          <a:xfrm>
            <a:off x="3848602" y="1970183"/>
            <a:ext cx="3608511" cy="1728318"/>
          </a:xfrm>
          <a:prstGeom prst="rect">
            <a:avLst/>
          </a:prstGeom>
        </p:spPr>
      </p:pic>
      <p:pic>
        <p:nvPicPr>
          <p:cNvPr id="17" name="Picture 16" descr="A green square on a black background&#10;&#10;AI-generated content may be incorrect.">
            <a:extLst>
              <a:ext uri="{FF2B5EF4-FFF2-40B4-BE49-F238E27FC236}">
                <a16:creationId xmlns:a16="http://schemas.microsoft.com/office/drawing/2014/main" id="{54BE7FEA-B926-FB9D-2045-FDB3AE8CF950}"/>
              </a:ext>
            </a:extLst>
          </p:cNvPr>
          <p:cNvPicPr>
            <a:picLocks noChangeAspect="1"/>
          </p:cNvPicPr>
          <p:nvPr/>
        </p:nvPicPr>
        <p:blipFill>
          <a:blip r:embed="rId7"/>
          <a:stretch>
            <a:fillRect/>
          </a:stretch>
        </p:blipFill>
        <p:spPr>
          <a:xfrm>
            <a:off x="4572000" y="3631460"/>
            <a:ext cx="2142276" cy="1277662"/>
          </a:xfrm>
          <a:prstGeom prst="rect">
            <a:avLst/>
          </a:prstGeom>
        </p:spPr>
      </p:pic>
      <p:pic>
        <p:nvPicPr>
          <p:cNvPr id="19" name="Picture 18" descr="A green rectangular sign with black text&#10;&#10;AI-generated content may be incorrect.">
            <a:extLst>
              <a:ext uri="{FF2B5EF4-FFF2-40B4-BE49-F238E27FC236}">
                <a16:creationId xmlns:a16="http://schemas.microsoft.com/office/drawing/2014/main" id="{2EA356C7-F92F-EA60-8CFF-861B18BA3D06}"/>
              </a:ext>
            </a:extLst>
          </p:cNvPr>
          <p:cNvPicPr>
            <a:picLocks noChangeAspect="1"/>
          </p:cNvPicPr>
          <p:nvPr/>
        </p:nvPicPr>
        <p:blipFill>
          <a:blip r:embed="rId8"/>
          <a:stretch>
            <a:fillRect/>
          </a:stretch>
        </p:blipFill>
        <p:spPr>
          <a:xfrm>
            <a:off x="777687" y="2354035"/>
            <a:ext cx="2251823" cy="772086"/>
          </a:xfrm>
          <a:prstGeom prst="rect">
            <a:avLst/>
          </a:prstGeom>
        </p:spPr>
      </p:pic>
      <p:pic>
        <p:nvPicPr>
          <p:cNvPr id="20" name="Picture 19">
            <a:extLst>
              <a:ext uri="{FF2B5EF4-FFF2-40B4-BE49-F238E27FC236}">
                <a16:creationId xmlns:a16="http://schemas.microsoft.com/office/drawing/2014/main" id="{487B5F78-68A8-0A92-BFB9-80845567E515}"/>
              </a:ext>
            </a:extLst>
          </p:cNvPr>
          <p:cNvPicPr>
            <a:picLocks noChangeAspect="1"/>
          </p:cNvPicPr>
          <p:nvPr/>
        </p:nvPicPr>
        <p:blipFill>
          <a:blip r:embed="rId4"/>
          <a:stretch>
            <a:fillRect/>
          </a:stretch>
        </p:blipFill>
        <p:spPr>
          <a:xfrm flipH="1">
            <a:off x="1714069" y="2447976"/>
            <a:ext cx="89509" cy="665909"/>
          </a:xfrm>
          <a:prstGeom prst="rect">
            <a:avLst/>
          </a:prstGeom>
        </p:spPr>
      </p:pic>
      <p:pic>
        <p:nvPicPr>
          <p:cNvPr id="21" name="Picture 20">
            <a:extLst>
              <a:ext uri="{FF2B5EF4-FFF2-40B4-BE49-F238E27FC236}">
                <a16:creationId xmlns:a16="http://schemas.microsoft.com/office/drawing/2014/main" id="{5F004897-FBF5-2DC5-9694-26633F4021E0}"/>
              </a:ext>
            </a:extLst>
          </p:cNvPr>
          <p:cNvPicPr>
            <a:picLocks noChangeAspect="1"/>
          </p:cNvPicPr>
          <p:nvPr/>
        </p:nvPicPr>
        <p:blipFill>
          <a:blip r:embed="rId5"/>
          <a:stretch>
            <a:fillRect/>
          </a:stretch>
        </p:blipFill>
        <p:spPr>
          <a:xfrm>
            <a:off x="777687" y="2288881"/>
            <a:ext cx="872837" cy="795771"/>
          </a:xfrm>
          <a:prstGeom prst="rect">
            <a:avLst/>
          </a:prstGeom>
        </p:spPr>
      </p:pic>
      <p:pic>
        <p:nvPicPr>
          <p:cNvPr id="22" name="Picture 21" descr="A green rectangle with black text&#10;&#10;AI-generated content may be incorrect.">
            <a:extLst>
              <a:ext uri="{FF2B5EF4-FFF2-40B4-BE49-F238E27FC236}">
                <a16:creationId xmlns:a16="http://schemas.microsoft.com/office/drawing/2014/main" id="{C47BBA9D-AD43-0423-AAEC-66BB609A9734}"/>
              </a:ext>
            </a:extLst>
          </p:cNvPr>
          <p:cNvPicPr>
            <a:picLocks noChangeAspect="1"/>
          </p:cNvPicPr>
          <p:nvPr/>
        </p:nvPicPr>
        <p:blipFill>
          <a:blip r:embed="rId9"/>
          <a:stretch>
            <a:fillRect/>
          </a:stretch>
        </p:blipFill>
        <p:spPr>
          <a:xfrm>
            <a:off x="794496" y="3698501"/>
            <a:ext cx="2235014" cy="763681"/>
          </a:xfrm>
          <a:prstGeom prst="rect">
            <a:avLst/>
          </a:prstGeom>
        </p:spPr>
      </p:pic>
      <p:pic>
        <p:nvPicPr>
          <p:cNvPr id="23" name="Picture 22">
            <a:extLst>
              <a:ext uri="{FF2B5EF4-FFF2-40B4-BE49-F238E27FC236}">
                <a16:creationId xmlns:a16="http://schemas.microsoft.com/office/drawing/2014/main" id="{2637CA17-2CA1-2D05-9BBE-F477B135DD8A}"/>
              </a:ext>
            </a:extLst>
          </p:cNvPr>
          <p:cNvPicPr>
            <a:picLocks noChangeAspect="1"/>
          </p:cNvPicPr>
          <p:nvPr/>
        </p:nvPicPr>
        <p:blipFill>
          <a:blip r:embed="rId5"/>
          <a:stretch>
            <a:fillRect/>
          </a:stretch>
        </p:blipFill>
        <p:spPr>
          <a:xfrm>
            <a:off x="797502" y="3663738"/>
            <a:ext cx="872837" cy="795771"/>
          </a:xfrm>
          <a:prstGeom prst="rect">
            <a:avLst/>
          </a:prstGeom>
        </p:spPr>
      </p:pic>
      <p:pic>
        <p:nvPicPr>
          <p:cNvPr id="24" name="Picture 23">
            <a:extLst>
              <a:ext uri="{FF2B5EF4-FFF2-40B4-BE49-F238E27FC236}">
                <a16:creationId xmlns:a16="http://schemas.microsoft.com/office/drawing/2014/main" id="{0BF30081-E8C7-33EF-9A03-DFF3B70E1BEC}"/>
              </a:ext>
            </a:extLst>
          </p:cNvPr>
          <p:cNvPicPr>
            <a:picLocks noChangeAspect="1"/>
          </p:cNvPicPr>
          <p:nvPr/>
        </p:nvPicPr>
        <p:blipFill>
          <a:blip r:embed="rId4"/>
          <a:stretch>
            <a:fillRect/>
          </a:stretch>
        </p:blipFill>
        <p:spPr>
          <a:xfrm flipH="1">
            <a:off x="1715530" y="3796258"/>
            <a:ext cx="89509" cy="665909"/>
          </a:xfrm>
          <a:prstGeom prst="rect">
            <a:avLst/>
          </a:prstGeom>
        </p:spPr>
      </p:pic>
      <p:sp>
        <p:nvSpPr>
          <p:cNvPr id="26" name="Title 1">
            <a:extLst>
              <a:ext uri="{FF2B5EF4-FFF2-40B4-BE49-F238E27FC236}">
                <a16:creationId xmlns:a16="http://schemas.microsoft.com/office/drawing/2014/main" id="{72D5CEBF-75FC-5FE9-88E3-C930DAFF67FA}"/>
              </a:ext>
            </a:extLst>
          </p:cNvPr>
          <p:cNvSpPr>
            <a:spLocks noGrp="1"/>
          </p:cNvSpPr>
          <p:nvPr>
            <p:ph type="title"/>
          </p:nvPr>
        </p:nvSpPr>
        <p:spPr>
          <a:xfrm>
            <a:off x="146957" y="175471"/>
            <a:ext cx="3870823" cy="790181"/>
          </a:xfrm>
        </p:spPr>
        <p:txBody>
          <a:bodyPr>
            <a:normAutofit/>
          </a:bodyPr>
          <a:lstStyle/>
          <a:p>
            <a:r>
              <a:rPr lang="en-US" sz="2400" b="1" dirty="0">
                <a:solidFill>
                  <a:srgbClr val="006600"/>
                </a:solidFill>
                <a:latin typeface="Calibri" panose="020F0502020204030204" pitchFamily="34" charset="0"/>
                <a:ea typeface="Calibri" panose="020F0502020204030204" pitchFamily="34" charset="0"/>
                <a:cs typeface="Calibri" panose="020F0502020204030204" pitchFamily="34" charset="0"/>
              </a:rPr>
              <a:t>WORKING AREA  2025</a:t>
            </a:r>
          </a:p>
        </p:txBody>
      </p:sp>
    </p:spTree>
    <p:extLst>
      <p:ext uri="{BB962C8B-B14F-4D97-AF65-F5344CB8AC3E}">
        <p14:creationId xmlns:p14="http://schemas.microsoft.com/office/powerpoint/2010/main" val="399641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12936" y="1240170"/>
            <a:ext cx="2670582" cy="3418346"/>
            <a:chOff x="0" y="0"/>
            <a:chExt cx="635000" cy="812800"/>
          </a:xfrm>
        </p:grpSpPr>
        <p:sp>
          <p:nvSpPr>
            <p:cNvPr id="3" name="Freeform 3"/>
            <p:cNvSpPr/>
            <p:nvPr/>
          </p:nvSpPr>
          <p:spPr>
            <a:xfrm>
              <a:off x="0" y="0"/>
              <a:ext cx="635000" cy="810358"/>
            </a:xfrm>
            <a:custGeom>
              <a:avLst/>
              <a:gdLst/>
              <a:ahLst/>
              <a:cxnLst/>
              <a:rect l="l" t="t" r="r" b="b"/>
              <a:pathLst>
                <a:path w="635000" h="810358">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gradFill rotWithShape="1">
              <a:gsLst>
                <a:gs pos="0">
                  <a:srgbClr val="92D050"/>
                </a:gs>
                <a:gs pos="100000">
                  <a:srgbClr val="FFE42F">
                    <a:alpha val="100000"/>
                  </a:srgbClr>
                </a:gs>
              </a:gsLst>
              <a:lin ang="5400000"/>
            </a:gradFill>
          </p:spPr>
          <p:txBody>
            <a:bodyPr/>
            <a:lstStyle/>
            <a:p>
              <a:endParaRPr lang="en-ID"/>
            </a:p>
          </p:txBody>
        </p:sp>
        <p:sp>
          <p:nvSpPr>
            <p:cNvPr id="4" name="TextBox 4"/>
            <p:cNvSpPr txBox="1"/>
            <p:nvPr/>
          </p:nvSpPr>
          <p:spPr>
            <a:xfrm>
              <a:off x="0" y="-28575"/>
              <a:ext cx="635000" cy="727075"/>
            </a:xfrm>
            <a:prstGeom prst="rect">
              <a:avLst/>
            </a:prstGeom>
          </p:spPr>
          <p:txBody>
            <a:bodyPr lIns="25400" tIns="25400" rIns="25400" bIns="25400" rtlCol="0" anchor="ctr"/>
            <a:lstStyle/>
            <a:p>
              <a:pPr algn="ctr" defTabSz="457200">
                <a:lnSpc>
                  <a:spcPts val="1330"/>
                </a:lnSpc>
              </a:pPr>
              <a:endParaRPr sz="900">
                <a:solidFill>
                  <a:prstClr val="black"/>
                </a:solidFill>
                <a:latin typeface="Calibri"/>
              </a:endParaRPr>
            </a:p>
          </p:txBody>
        </p:sp>
      </p:grpSp>
      <p:grpSp>
        <p:nvGrpSpPr>
          <p:cNvPr id="6" name="Group 6"/>
          <p:cNvGrpSpPr/>
          <p:nvPr/>
        </p:nvGrpSpPr>
        <p:grpSpPr>
          <a:xfrm rot="-10800000">
            <a:off x="3130890" y="1157012"/>
            <a:ext cx="2670582" cy="3418346"/>
            <a:chOff x="0" y="0"/>
            <a:chExt cx="635000" cy="812800"/>
          </a:xfrm>
          <a:gradFill>
            <a:gsLst>
              <a:gs pos="0">
                <a:srgbClr val="92D050"/>
              </a:gs>
              <a:gs pos="100000">
                <a:srgbClr val="FFE42F">
                  <a:alpha val="100000"/>
                </a:srgbClr>
              </a:gs>
            </a:gsLst>
            <a:lin ang="5400000" scaled="0"/>
          </a:gradFill>
        </p:grpSpPr>
        <p:sp>
          <p:nvSpPr>
            <p:cNvPr id="7" name="Freeform 7"/>
            <p:cNvSpPr/>
            <p:nvPr/>
          </p:nvSpPr>
          <p:spPr>
            <a:xfrm>
              <a:off x="0" y="0"/>
              <a:ext cx="635000" cy="810358"/>
            </a:xfrm>
            <a:custGeom>
              <a:avLst/>
              <a:gdLst/>
              <a:ahLst/>
              <a:cxnLst/>
              <a:rect l="l" t="t" r="r" b="b"/>
              <a:pathLst>
                <a:path w="635000" h="810358">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grpFill/>
          </p:spPr>
          <p:txBody>
            <a:bodyPr/>
            <a:lstStyle/>
            <a:p>
              <a:endParaRPr lang="en-ID"/>
            </a:p>
          </p:txBody>
        </p:sp>
        <p:sp>
          <p:nvSpPr>
            <p:cNvPr id="8" name="TextBox 8"/>
            <p:cNvSpPr txBox="1"/>
            <p:nvPr/>
          </p:nvSpPr>
          <p:spPr>
            <a:xfrm>
              <a:off x="0" y="-28575"/>
              <a:ext cx="635000" cy="727075"/>
            </a:xfrm>
            <a:prstGeom prst="rect">
              <a:avLst/>
            </a:prstGeom>
            <a:grpFill/>
          </p:spPr>
          <p:txBody>
            <a:bodyPr lIns="25400" tIns="25400" rIns="25400" bIns="25400" rtlCol="0" anchor="ctr"/>
            <a:lstStyle/>
            <a:p>
              <a:pPr algn="ctr" defTabSz="457200">
                <a:lnSpc>
                  <a:spcPts val="1330"/>
                </a:lnSpc>
              </a:pPr>
              <a:endParaRPr sz="900">
                <a:solidFill>
                  <a:prstClr val="black"/>
                </a:solidFill>
                <a:latin typeface="Calibri"/>
              </a:endParaRPr>
            </a:p>
          </p:txBody>
        </p:sp>
      </p:grpSp>
      <p:grpSp>
        <p:nvGrpSpPr>
          <p:cNvPr id="9" name="Group 9"/>
          <p:cNvGrpSpPr/>
          <p:nvPr/>
        </p:nvGrpSpPr>
        <p:grpSpPr>
          <a:xfrm rot="-10800000">
            <a:off x="5988696" y="1167329"/>
            <a:ext cx="2670582" cy="3418346"/>
            <a:chOff x="0" y="0"/>
            <a:chExt cx="635000" cy="812800"/>
          </a:xfrm>
          <a:gradFill>
            <a:gsLst>
              <a:gs pos="0">
                <a:srgbClr val="92D050"/>
              </a:gs>
              <a:gs pos="100000">
                <a:srgbClr val="FFE42F">
                  <a:alpha val="100000"/>
                </a:srgbClr>
              </a:gs>
            </a:gsLst>
            <a:lin ang="5400000" scaled="0"/>
          </a:gradFill>
        </p:grpSpPr>
        <p:sp>
          <p:nvSpPr>
            <p:cNvPr id="10" name="Freeform 10"/>
            <p:cNvSpPr/>
            <p:nvPr/>
          </p:nvSpPr>
          <p:spPr>
            <a:xfrm>
              <a:off x="0" y="0"/>
              <a:ext cx="635000" cy="810358"/>
            </a:xfrm>
            <a:custGeom>
              <a:avLst/>
              <a:gdLst/>
              <a:ahLst/>
              <a:cxnLst/>
              <a:rect l="l" t="t" r="r" b="b"/>
              <a:pathLst>
                <a:path w="635000" h="810358">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grpFill/>
          </p:spPr>
          <p:txBody>
            <a:bodyPr/>
            <a:lstStyle/>
            <a:p>
              <a:endParaRPr lang="en-ID"/>
            </a:p>
          </p:txBody>
        </p:sp>
        <p:sp>
          <p:nvSpPr>
            <p:cNvPr id="11" name="TextBox 11"/>
            <p:cNvSpPr txBox="1"/>
            <p:nvPr/>
          </p:nvSpPr>
          <p:spPr>
            <a:xfrm>
              <a:off x="0" y="-28575"/>
              <a:ext cx="635000" cy="727075"/>
            </a:xfrm>
            <a:prstGeom prst="rect">
              <a:avLst/>
            </a:prstGeom>
            <a:grpFill/>
          </p:spPr>
          <p:txBody>
            <a:bodyPr lIns="25400" tIns="25400" rIns="25400" bIns="25400" rtlCol="0" anchor="ctr"/>
            <a:lstStyle/>
            <a:p>
              <a:pPr algn="ctr" defTabSz="457200">
                <a:lnSpc>
                  <a:spcPts val="1330"/>
                </a:lnSpc>
              </a:pPr>
              <a:endParaRPr sz="900">
                <a:solidFill>
                  <a:prstClr val="black"/>
                </a:solidFill>
                <a:latin typeface="Calibri"/>
              </a:endParaRPr>
            </a:p>
          </p:txBody>
        </p:sp>
      </p:grpSp>
      <p:sp>
        <p:nvSpPr>
          <p:cNvPr id="12" name="Freeform 12"/>
          <p:cNvSpPr/>
          <p:nvPr/>
        </p:nvSpPr>
        <p:spPr>
          <a:xfrm rot="-5400000">
            <a:off x="5192374" y="2099685"/>
            <a:ext cx="4397387" cy="2698896"/>
          </a:xfrm>
          <a:custGeom>
            <a:avLst/>
            <a:gdLst/>
            <a:ahLst/>
            <a:cxnLst/>
            <a:rect l="l" t="t" r="r" b="b"/>
            <a:pathLst>
              <a:path w="8794773" h="5397792">
                <a:moveTo>
                  <a:pt x="0" y="0"/>
                </a:moveTo>
                <a:lnTo>
                  <a:pt x="8794773" y="0"/>
                </a:lnTo>
                <a:lnTo>
                  <a:pt x="8794773" y="5397792"/>
                </a:lnTo>
                <a:lnTo>
                  <a:pt x="0" y="5397792"/>
                </a:lnTo>
                <a:lnTo>
                  <a:pt x="0" y="0"/>
                </a:lnTo>
                <a:close/>
              </a:path>
            </a:pathLst>
          </a:custGeom>
          <a:blipFill>
            <a:blip r:embed="rId3">
              <a:alphaModFix amt="49000"/>
            </a:blip>
            <a:stretch>
              <a:fillRect/>
            </a:stretch>
          </a:blipFill>
        </p:spPr>
        <p:txBody>
          <a:bodyPr/>
          <a:lstStyle/>
          <a:p>
            <a:endParaRPr lang="en-ID"/>
          </a:p>
        </p:txBody>
      </p:sp>
      <p:grpSp>
        <p:nvGrpSpPr>
          <p:cNvPr id="25" name="Group 25"/>
          <p:cNvGrpSpPr/>
          <p:nvPr/>
        </p:nvGrpSpPr>
        <p:grpSpPr>
          <a:xfrm>
            <a:off x="532304" y="1868237"/>
            <a:ext cx="2139215" cy="2631972"/>
            <a:chOff x="0" y="0"/>
            <a:chExt cx="1080630" cy="1744297"/>
          </a:xfrm>
        </p:grpSpPr>
        <p:sp>
          <p:nvSpPr>
            <p:cNvPr id="26" name="Freeform 26"/>
            <p:cNvSpPr/>
            <p:nvPr/>
          </p:nvSpPr>
          <p:spPr>
            <a:xfrm>
              <a:off x="0" y="0"/>
              <a:ext cx="1080629" cy="1744297"/>
            </a:xfrm>
            <a:custGeom>
              <a:avLst/>
              <a:gdLst/>
              <a:ahLst/>
              <a:cxnLst/>
              <a:rect l="l" t="t" r="r" b="b"/>
              <a:pathLst>
                <a:path w="1080629" h="1744297">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p:spPr>
          <p:txBody>
            <a:bodyPr/>
            <a:lstStyle/>
            <a:p>
              <a:endParaRPr lang="en-ID"/>
            </a:p>
          </p:txBody>
        </p:sp>
        <p:sp>
          <p:nvSpPr>
            <p:cNvPr id="27" name="TextBox 27"/>
            <p:cNvSpPr txBox="1"/>
            <p:nvPr/>
          </p:nvSpPr>
          <p:spPr>
            <a:xfrm>
              <a:off x="0" y="-28575"/>
              <a:ext cx="1080630" cy="1772872"/>
            </a:xfrm>
            <a:prstGeom prst="rect">
              <a:avLst/>
            </a:prstGeom>
          </p:spPr>
          <p:txBody>
            <a:bodyPr lIns="25400" tIns="25400" rIns="25400" bIns="25400" rtlCol="0" anchor="ctr"/>
            <a:lstStyle/>
            <a:p>
              <a:pPr algn="ctr" defTabSz="457200">
                <a:lnSpc>
                  <a:spcPts val="1330"/>
                </a:lnSpc>
              </a:pPr>
              <a:endParaRPr sz="900">
                <a:solidFill>
                  <a:prstClr val="black"/>
                </a:solidFill>
                <a:latin typeface="Calibri"/>
              </a:endParaRPr>
            </a:p>
          </p:txBody>
        </p:sp>
      </p:grpSp>
      <p:grpSp>
        <p:nvGrpSpPr>
          <p:cNvPr id="28" name="Group 28"/>
          <p:cNvGrpSpPr/>
          <p:nvPr/>
        </p:nvGrpSpPr>
        <p:grpSpPr>
          <a:xfrm>
            <a:off x="3375327" y="1937913"/>
            <a:ext cx="2139215" cy="2610896"/>
            <a:chOff x="0" y="0"/>
            <a:chExt cx="1080630" cy="1744297"/>
          </a:xfrm>
        </p:grpSpPr>
        <p:sp>
          <p:nvSpPr>
            <p:cNvPr id="29" name="Freeform 29"/>
            <p:cNvSpPr/>
            <p:nvPr/>
          </p:nvSpPr>
          <p:spPr>
            <a:xfrm>
              <a:off x="0" y="0"/>
              <a:ext cx="1080629" cy="1744297"/>
            </a:xfrm>
            <a:custGeom>
              <a:avLst/>
              <a:gdLst/>
              <a:ahLst/>
              <a:cxnLst/>
              <a:rect l="l" t="t" r="r" b="b"/>
              <a:pathLst>
                <a:path w="1080629" h="1744297">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p:spPr>
          <p:txBody>
            <a:bodyPr/>
            <a:lstStyle/>
            <a:p>
              <a:endParaRPr lang="en-ID"/>
            </a:p>
          </p:txBody>
        </p:sp>
        <p:sp>
          <p:nvSpPr>
            <p:cNvPr id="30" name="TextBox 30"/>
            <p:cNvSpPr txBox="1"/>
            <p:nvPr/>
          </p:nvSpPr>
          <p:spPr>
            <a:xfrm>
              <a:off x="0" y="-28575"/>
              <a:ext cx="1080630" cy="1772872"/>
            </a:xfrm>
            <a:prstGeom prst="rect">
              <a:avLst/>
            </a:prstGeom>
          </p:spPr>
          <p:txBody>
            <a:bodyPr lIns="25400" tIns="25400" rIns="25400" bIns="25400" rtlCol="0" anchor="ctr"/>
            <a:lstStyle/>
            <a:p>
              <a:pPr algn="ctr" defTabSz="457200">
                <a:lnSpc>
                  <a:spcPts val="1330"/>
                </a:lnSpc>
              </a:pPr>
              <a:endParaRPr sz="900">
                <a:solidFill>
                  <a:prstClr val="black"/>
                </a:solidFill>
                <a:latin typeface="Calibri"/>
              </a:endParaRPr>
            </a:p>
          </p:txBody>
        </p:sp>
      </p:grpSp>
      <p:grpSp>
        <p:nvGrpSpPr>
          <p:cNvPr id="31" name="Group 31"/>
          <p:cNvGrpSpPr/>
          <p:nvPr/>
        </p:nvGrpSpPr>
        <p:grpSpPr>
          <a:xfrm>
            <a:off x="6243823" y="1895792"/>
            <a:ext cx="2139215" cy="2610896"/>
            <a:chOff x="0" y="0"/>
            <a:chExt cx="1080630" cy="1744297"/>
          </a:xfrm>
        </p:grpSpPr>
        <p:sp>
          <p:nvSpPr>
            <p:cNvPr id="32" name="Freeform 32"/>
            <p:cNvSpPr/>
            <p:nvPr/>
          </p:nvSpPr>
          <p:spPr>
            <a:xfrm>
              <a:off x="0" y="0"/>
              <a:ext cx="1080629" cy="1744297"/>
            </a:xfrm>
            <a:custGeom>
              <a:avLst/>
              <a:gdLst/>
              <a:ahLst/>
              <a:cxnLst/>
              <a:rect l="l" t="t" r="r" b="b"/>
              <a:pathLst>
                <a:path w="1080629" h="1744297">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p:spPr>
          <p:txBody>
            <a:bodyPr/>
            <a:lstStyle/>
            <a:p>
              <a:endParaRPr lang="en-ID"/>
            </a:p>
          </p:txBody>
        </p:sp>
        <p:sp>
          <p:nvSpPr>
            <p:cNvPr id="33" name="TextBox 33"/>
            <p:cNvSpPr txBox="1"/>
            <p:nvPr/>
          </p:nvSpPr>
          <p:spPr>
            <a:xfrm>
              <a:off x="0" y="-28575"/>
              <a:ext cx="1080630" cy="1772872"/>
            </a:xfrm>
            <a:prstGeom prst="rect">
              <a:avLst/>
            </a:prstGeom>
          </p:spPr>
          <p:txBody>
            <a:bodyPr lIns="25400" tIns="25400" rIns="25400" bIns="25400" rtlCol="0" anchor="ctr"/>
            <a:lstStyle/>
            <a:p>
              <a:pPr algn="ctr" defTabSz="457200">
                <a:lnSpc>
                  <a:spcPts val="1330"/>
                </a:lnSpc>
              </a:pPr>
              <a:endParaRPr sz="900">
                <a:solidFill>
                  <a:prstClr val="black"/>
                </a:solidFill>
                <a:latin typeface="Calibri"/>
              </a:endParaRPr>
            </a:p>
          </p:txBody>
        </p:sp>
      </p:grpSp>
      <p:sp>
        <p:nvSpPr>
          <p:cNvPr id="34" name="Freeform 34"/>
          <p:cNvSpPr/>
          <p:nvPr/>
        </p:nvSpPr>
        <p:spPr>
          <a:xfrm rot="-5400000">
            <a:off x="1054653" y="915511"/>
            <a:ext cx="1042114" cy="947021"/>
          </a:xfrm>
          <a:custGeom>
            <a:avLst/>
            <a:gdLst/>
            <a:ahLst/>
            <a:cxnLst/>
            <a:rect l="l" t="t" r="r" b="b"/>
            <a:pathLst>
              <a:path w="2084228" h="1894042">
                <a:moveTo>
                  <a:pt x="0" y="0"/>
                </a:moveTo>
                <a:lnTo>
                  <a:pt x="2084227" y="0"/>
                </a:lnTo>
                <a:lnTo>
                  <a:pt x="2084227" y="1894042"/>
                </a:lnTo>
                <a:lnTo>
                  <a:pt x="0" y="1894042"/>
                </a:lnTo>
                <a:lnTo>
                  <a:pt x="0" y="0"/>
                </a:lnTo>
                <a:close/>
              </a:path>
            </a:pathLst>
          </a:custGeom>
          <a:blipFill>
            <a:blip r:embed="rId4"/>
            <a:stretch>
              <a:fillRect/>
            </a:stretch>
          </a:blipFill>
        </p:spPr>
        <p:txBody>
          <a:bodyPr/>
          <a:lstStyle/>
          <a:p>
            <a:endParaRPr lang="en-ID"/>
          </a:p>
        </p:txBody>
      </p:sp>
      <p:sp>
        <p:nvSpPr>
          <p:cNvPr id="35" name="Freeform 35"/>
          <p:cNvSpPr/>
          <p:nvPr/>
        </p:nvSpPr>
        <p:spPr>
          <a:xfrm rot="-5400000">
            <a:off x="3923879" y="915511"/>
            <a:ext cx="1042114" cy="947021"/>
          </a:xfrm>
          <a:custGeom>
            <a:avLst/>
            <a:gdLst/>
            <a:ahLst/>
            <a:cxnLst/>
            <a:rect l="l" t="t" r="r" b="b"/>
            <a:pathLst>
              <a:path w="2084228" h="1894042">
                <a:moveTo>
                  <a:pt x="0" y="0"/>
                </a:moveTo>
                <a:lnTo>
                  <a:pt x="2084228" y="0"/>
                </a:lnTo>
                <a:lnTo>
                  <a:pt x="2084228" y="1894042"/>
                </a:lnTo>
                <a:lnTo>
                  <a:pt x="0" y="1894042"/>
                </a:lnTo>
                <a:lnTo>
                  <a:pt x="0" y="0"/>
                </a:lnTo>
                <a:close/>
              </a:path>
            </a:pathLst>
          </a:custGeom>
          <a:blipFill>
            <a:blip r:embed="rId4"/>
            <a:stretch>
              <a:fillRect/>
            </a:stretch>
          </a:blipFill>
        </p:spPr>
        <p:txBody>
          <a:bodyPr/>
          <a:lstStyle/>
          <a:p>
            <a:endParaRPr lang="en-ID"/>
          </a:p>
        </p:txBody>
      </p:sp>
      <p:grpSp>
        <p:nvGrpSpPr>
          <p:cNvPr id="36" name="Group 36"/>
          <p:cNvGrpSpPr/>
          <p:nvPr/>
        </p:nvGrpSpPr>
        <p:grpSpPr>
          <a:xfrm>
            <a:off x="1206758" y="921693"/>
            <a:ext cx="767408" cy="892984"/>
            <a:chOff x="0" y="0"/>
            <a:chExt cx="698500" cy="812800"/>
          </a:xfrm>
        </p:grpSpPr>
        <p:sp>
          <p:nvSpPr>
            <p:cNvPr id="37" name="Freeform 37"/>
            <p:cNvSpPr/>
            <p:nvPr/>
          </p:nvSpPr>
          <p:spPr>
            <a:xfrm>
              <a:off x="0" y="14983"/>
              <a:ext cx="698500" cy="782834"/>
            </a:xfrm>
            <a:custGeom>
              <a:avLst/>
              <a:gdLst/>
              <a:ahLst/>
              <a:cxnLst/>
              <a:rect l="l" t="t" r="r" b="b"/>
              <a:pathLst>
                <a:path w="698500" h="782834">
                  <a:moveTo>
                    <a:pt x="416693" y="24257"/>
                  </a:moveTo>
                  <a:lnTo>
                    <a:pt x="631057" y="148977"/>
                  </a:lnTo>
                  <a:cubicBezTo>
                    <a:pt x="672812" y="173272"/>
                    <a:pt x="698500" y="217936"/>
                    <a:pt x="698500" y="266245"/>
                  </a:cubicBezTo>
                  <a:lnTo>
                    <a:pt x="698500" y="516589"/>
                  </a:lnTo>
                  <a:cubicBezTo>
                    <a:pt x="698500" y="564898"/>
                    <a:pt x="672812" y="609563"/>
                    <a:pt x="631057" y="633857"/>
                  </a:cubicBezTo>
                  <a:lnTo>
                    <a:pt x="416693" y="758577"/>
                  </a:lnTo>
                  <a:cubicBezTo>
                    <a:pt x="375002" y="782834"/>
                    <a:pt x="323498" y="782834"/>
                    <a:pt x="281807" y="758577"/>
                  </a:cubicBezTo>
                  <a:lnTo>
                    <a:pt x="67443" y="633857"/>
                  </a:lnTo>
                  <a:cubicBezTo>
                    <a:pt x="25688" y="609563"/>
                    <a:pt x="0" y="564898"/>
                    <a:pt x="0" y="516589"/>
                  </a:cubicBezTo>
                  <a:lnTo>
                    <a:pt x="0" y="266245"/>
                  </a:lnTo>
                  <a:cubicBezTo>
                    <a:pt x="0" y="217936"/>
                    <a:pt x="25688" y="173272"/>
                    <a:pt x="67443" y="148977"/>
                  </a:cubicBezTo>
                  <a:lnTo>
                    <a:pt x="281807" y="24257"/>
                  </a:lnTo>
                  <a:cubicBezTo>
                    <a:pt x="323498" y="0"/>
                    <a:pt x="375002" y="0"/>
                    <a:pt x="416693" y="24257"/>
                  </a:cubicBezTo>
                  <a:close/>
                </a:path>
              </a:pathLst>
            </a:custGeom>
            <a:gradFill rotWithShape="1">
              <a:gsLst>
                <a:gs pos="0">
                  <a:srgbClr val="3183ED">
                    <a:alpha val="100000"/>
                  </a:srgbClr>
                </a:gs>
                <a:gs pos="100000">
                  <a:srgbClr val="56CCF2">
                    <a:alpha val="100000"/>
                  </a:srgbClr>
                </a:gs>
              </a:gsLst>
              <a:lin ang="5400000"/>
            </a:gradFill>
            <a:ln w="12700" cap="sq">
              <a:solidFill>
                <a:srgbClr val="000000"/>
              </a:solidFill>
              <a:prstDash val="solid"/>
              <a:miter/>
            </a:ln>
          </p:spPr>
          <p:txBody>
            <a:bodyPr/>
            <a:lstStyle/>
            <a:p>
              <a:endParaRPr lang="en-ID"/>
            </a:p>
          </p:txBody>
        </p:sp>
      </p:grpSp>
      <p:grpSp>
        <p:nvGrpSpPr>
          <p:cNvPr id="38" name="Group 38"/>
          <p:cNvGrpSpPr/>
          <p:nvPr/>
        </p:nvGrpSpPr>
        <p:grpSpPr>
          <a:xfrm>
            <a:off x="4075985" y="921693"/>
            <a:ext cx="767408" cy="892984"/>
            <a:chOff x="0" y="0"/>
            <a:chExt cx="698500" cy="812800"/>
          </a:xfrm>
        </p:grpSpPr>
        <p:sp>
          <p:nvSpPr>
            <p:cNvPr id="39" name="Freeform 39"/>
            <p:cNvSpPr/>
            <p:nvPr/>
          </p:nvSpPr>
          <p:spPr>
            <a:xfrm>
              <a:off x="0" y="14983"/>
              <a:ext cx="698500" cy="782834"/>
            </a:xfrm>
            <a:custGeom>
              <a:avLst/>
              <a:gdLst/>
              <a:ahLst/>
              <a:cxnLst/>
              <a:rect l="l" t="t" r="r" b="b"/>
              <a:pathLst>
                <a:path w="698500" h="782834">
                  <a:moveTo>
                    <a:pt x="416693" y="24257"/>
                  </a:moveTo>
                  <a:lnTo>
                    <a:pt x="631057" y="148977"/>
                  </a:lnTo>
                  <a:cubicBezTo>
                    <a:pt x="672812" y="173272"/>
                    <a:pt x="698500" y="217936"/>
                    <a:pt x="698500" y="266245"/>
                  </a:cubicBezTo>
                  <a:lnTo>
                    <a:pt x="698500" y="516589"/>
                  </a:lnTo>
                  <a:cubicBezTo>
                    <a:pt x="698500" y="564898"/>
                    <a:pt x="672812" y="609563"/>
                    <a:pt x="631057" y="633857"/>
                  </a:cubicBezTo>
                  <a:lnTo>
                    <a:pt x="416693" y="758577"/>
                  </a:lnTo>
                  <a:cubicBezTo>
                    <a:pt x="375002" y="782834"/>
                    <a:pt x="323498" y="782834"/>
                    <a:pt x="281807" y="758577"/>
                  </a:cubicBezTo>
                  <a:lnTo>
                    <a:pt x="67443" y="633857"/>
                  </a:lnTo>
                  <a:cubicBezTo>
                    <a:pt x="25688" y="609563"/>
                    <a:pt x="0" y="564898"/>
                    <a:pt x="0" y="516589"/>
                  </a:cubicBezTo>
                  <a:lnTo>
                    <a:pt x="0" y="266245"/>
                  </a:lnTo>
                  <a:cubicBezTo>
                    <a:pt x="0" y="217936"/>
                    <a:pt x="25688" y="173272"/>
                    <a:pt x="67443" y="148977"/>
                  </a:cubicBezTo>
                  <a:lnTo>
                    <a:pt x="281807" y="24257"/>
                  </a:lnTo>
                  <a:cubicBezTo>
                    <a:pt x="323498" y="0"/>
                    <a:pt x="375002" y="0"/>
                    <a:pt x="416693" y="24257"/>
                  </a:cubicBezTo>
                  <a:close/>
                </a:path>
              </a:pathLst>
            </a:custGeom>
            <a:gradFill rotWithShape="1">
              <a:gsLst>
                <a:gs pos="0">
                  <a:srgbClr val="3183ED">
                    <a:alpha val="100000"/>
                  </a:srgbClr>
                </a:gs>
                <a:gs pos="100000">
                  <a:srgbClr val="56CCF2">
                    <a:alpha val="100000"/>
                  </a:srgbClr>
                </a:gs>
              </a:gsLst>
              <a:lin ang="5400000"/>
            </a:gradFill>
            <a:ln w="12700" cap="sq">
              <a:solidFill>
                <a:srgbClr val="000000"/>
              </a:solidFill>
              <a:prstDash val="solid"/>
              <a:miter/>
            </a:ln>
          </p:spPr>
          <p:txBody>
            <a:bodyPr/>
            <a:lstStyle/>
            <a:p>
              <a:endParaRPr lang="en-ID"/>
            </a:p>
          </p:txBody>
        </p:sp>
      </p:grpSp>
      <p:sp>
        <p:nvSpPr>
          <p:cNvPr id="40" name="Freeform 40"/>
          <p:cNvSpPr/>
          <p:nvPr/>
        </p:nvSpPr>
        <p:spPr>
          <a:xfrm rot="-5400000">
            <a:off x="6792374" y="915511"/>
            <a:ext cx="1042114" cy="947021"/>
          </a:xfrm>
          <a:custGeom>
            <a:avLst/>
            <a:gdLst/>
            <a:ahLst/>
            <a:cxnLst/>
            <a:rect l="l" t="t" r="r" b="b"/>
            <a:pathLst>
              <a:path w="2084228" h="1894042">
                <a:moveTo>
                  <a:pt x="0" y="0"/>
                </a:moveTo>
                <a:lnTo>
                  <a:pt x="2084228" y="0"/>
                </a:lnTo>
                <a:lnTo>
                  <a:pt x="2084228" y="1894042"/>
                </a:lnTo>
                <a:lnTo>
                  <a:pt x="0" y="1894042"/>
                </a:lnTo>
                <a:lnTo>
                  <a:pt x="0" y="0"/>
                </a:lnTo>
                <a:close/>
              </a:path>
            </a:pathLst>
          </a:custGeom>
          <a:blipFill>
            <a:blip r:embed="rId4"/>
            <a:stretch>
              <a:fillRect/>
            </a:stretch>
          </a:blipFill>
        </p:spPr>
        <p:txBody>
          <a:bodyPr/>
          <a:lstStyle/>
          <a:p>
            <a:endParaRPr lang="en-ID"/>
          </a:p>
        </p:txBody>
      </p:sp>
      <p:grpSp>
        <p:nvGrpSpPr>
          <p:cNvPr id="41" name="Group 41"/>
          <p:cNvGrpSpPr/>
          <p:nvPr/>
        </p:nvGrpSpPr>
        <p:grpSpPr>
          <a:xfrm>
            <a:off x="6944479" y="921693"/>
            <a:ext cx="767408" cy="892984"/>
            <a:chOff x="0" y="0"/>
            <a:chExt cx="698500" cy="812800"/>
          </a:xfrm>
        </p:grpSpPr>
        <p:sp>
          <p:nvSpPr>
            <p:cNvPr id="42" name="Freeform 42"/>
            <p:cNvSpPr/>
            <p:nvPr/>
          </p:nvSpPr>
          <p:spPr>
            <a:xfrm>
              <a:off x="0" y="14983"/>
              <a:ext cx="698500" cy="782834"/>
            </a:xfrm>
            <a:custGeom>
              <a:avLst/>
              <a:gdLst/>
              <a:ahLst/>
              <a:cxnLst/>
              <a:rect l="l" t="t" r="r" b="b"/>
              <a:pathLst>
                <a:path w="698500" h="782834">
                  <a:moveTo>
                    <a:pt x="416693" y="24257"/>
                  </a:moveTo>
                  <a:lnTo>
                    <a:pt x="631057" y="148977"/>
                  </a:lnTo>
                  <a:cubicBezTo>
                    <a:pt x="672812" y="173272"/>
                    <a:pt x="698500" y="217936"/>
                    <a:pt x="698500" y="266245"/>
                  </a:cubicBezTo>
                  <a:lnTo>
                    <a:pt x="698500" y="516589"/>
                  </a:lnTo>
                  <a:cubicBezTo>
                    <a:pt x="698500" y="564898"/>
                    <a:pt x="672812" y="609563"/>
                    <a:pt x="631057" y="633857"/>
                  </a:cubicBezTo>
                  <a:lnTo>
                    <a:pt x="416693" y="758577"/>
                  </a:lnTo>
                  <a:cubicBezTo>
                    <a:pt x="375002" y="782834"/>
                    <a:pt x="323498" y="782834"/>
                    <a:pt x="281807" y="758577"/>
                  </a:cubicBezTo>
                  <a:lnTo>
                    <a:pt x="67443" y="633857"/>
                  </a:lnTo>
                  <a:cubicBezTo>
                    <a:pt x="25688" y="609563"/>
                    <a:pt x="0" y="564898"/>
                    <a:pt x="0" y="516589"/>
                  </a:cubicBezTo>
                  <a:lnTo>
                    <a:pt x="0" y="266245"/>
                  </a:lnTo>
                  <a:cubicBezTo>
                    <a:pt x="0" y="217936"/>
                    <a:pt x="25688" y="173272"/>
                    <a:pt x="67443" y="148977"/>
                  </a:cubicBezTo>
                  <a:lnTo>
                    <a:pt x="281807" y="24257"/>
                  </a:lnTo>
                  <a:cubicBezTo>
                    <a:pt x="323498" y="0"/>
                    <a:pt x="375002" y="0"/>
                    <a:pt x="416693" y="24257"/>
                  </a:cubicBezTo>
                  <a:close/>
                </a:path>
              </a:pathLst>
            </a:custGeom>
            <a:gradFill rotWithShape="1">
              <a:gsLst>
                <a:gs pos="0">
                  <a:srgbClr val="3183ED">
                    <a:alpha val="100000"/>
                  </a:srgbClr>
                </a:gs>
                <a:gs pos="100000">
                  <a:srgbClr val="56CCF2">
                    <a:alpha val="100000"/>
                  </a:srgbClr>
                </a:gs>
              </a:gsLst>
              <a:lin ang="5400000"/>
            </a:gradFill>
            <a:ln w="12700" cap="sq">
              <a:solidFill>
                <a:srgbClr val="000000"/>
              </a:solidFill>
              <a:prstDash val="solid"/>
              <a:miter/>
            </a:ln>
          </p:spPr>
          <p:txBody>
            <a:bodyPr/>
            <a:lstStyle/>
            <a:p>
              <a:endParaRPr lang="en-ID"/>
            </a:p>
          </p:txBody>
        </p:sp>
      </p:grpSp>
      <p:sp>
        <p:nvSpPr>
          <p:cNvPr id="43" name="Freeform 43"/>
          <p:cNvSpPr/>
          <p:nvPr/>
        </p:nvSpPr>
        <p:spPr>
          <a:xfrm>
            <a:off x="7114931" y="1157012"/>
            <a:ext cx="417025" cy="453288"/>
          </a:xfrm>
          <a:custGeom>
            <a:avLst/>
            <a:gdLst/>
            <a:ahLst/>
            <a:cxnLst/>
            <a:rect l="l" t="t" r="r" b="b"/>
            <a:pathLst>
              <a:path w="834049" h="906575">
                <a:moveTo>
                  <a:pt x="0" y="0"/>
                </a:moveTo>
                <a:lnTo>
                  <a:pt x="834049" y="0"/>
                </a:lnTo>
                <a:lnTo>
                  <a:pt x="834049" y="906574"/>
                </a:lnTo>
                <a:lnTo>
                  <a:pt x="0" y="906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53" name="Freeform 53"/>
          <p:cNvSpPr/>
          <p:nvPr/>
        </p:nvSpPr>
        <p:spPr>
          <a:xfrm>
            <a:off x="4230755" y="1157012"/>
            <a:ext cx="457866" cy="453288"/>
          </a:xfrm>
          <a:custGeom>
            <a:avLst/>
            <a:gdLst/>
            <a:ahLst/>
            <a:cxnLst/>
            <a:rect l="l" t="t" r="r" b="b"/>
            <a:pathLst>
              <a:path w="915732" h="906575">
                <a:moveTo>
                  <a:pt x="0" y="0"/>
                </a:moveTo>
                <a:lnTo>
                  <a:pt x="915732" y="0"/>
                </a:lnTo>
                <a:lnTo>
                  <a:pt x="915732" y="906574"/>
                </a:lnTo>
                <a:lnTo>
                  <a:pt x="0" y="906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54" name="Freeform 54"/>
          <p:cNvSpPr/>
          <p:nvPr/>
        </p:nvSpPr>
        <p:spPr>
          <a:xfrm>
            <a:off x="1399092" y="1150026"/>
            <a:ext cx="377053" cy="373754"/>
          </a:xfrm>
          <a:custGeom>
            <a:avLst/>
            <a:gdLst/>
            <a:ahLst/>
            <a:cxnLst/>
            <a:rect l="l" t="t" r="r" b="b"/>
            <a:pathLst>
              <a:path w="754105" h="747507">
                <a:moveTo>
                  <a:pt x="0" y="0"/>
                </a:moveTo>
                <a:lnTo>
                  <a:pt x="754106" y="0"/>
                </a:lnTo>
                <a:lnTo>
                  <a:pt x="754106" y="747506"/>
                </a:lnTo>
                <a:lnTo>
                  <a:pt x="0" y="7475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D"/>
          </a:p>
        </p:txBody>
      </p:sp>
      <p:sp>
        <p:nvSpPr>
          <p:cNvPr id="56" name="TextBox 56"/>
          <p:cNvSpPr txBox="1"/>
          <p:nvPr/>
        </p:nvSpPr>
        <p:spPr>
          <a:xfrm>
            <a:off x="489856" y="526806"/>
            <a:ext cx="4117008" cy="359073"/>
          </a:xfrm>
          <a:prstGeom prst="rect">
            <a:avLst/>
          </a:prstGeom>
        </p:spPr>
        <p:txBody>
          <a:bodyPr wrap="square" lIns="0" tIns="0" rIns="0" bIns="0" rtlCol="0" anchor="t">
            <a:spAutoFit/>
          </a:bodyPr>
          <a:lstStyle/>
          <a:p>
            <a:pPr defTabSz="457200">
              <a:lnSpc>
                <a:spcPts val="2822"/>
              </a:lnSpc>
            </a:pPr>
            <a:r>
              <a:rPr lang="en-US" sz="2400" b="1" dirty="0">
                <a:solidFill>
                  <a:srgbClr val="006600"/>
                </a:solidFill>
                <a:latin typeface="Barlow Bold"/>
                <a:ea typeface="Barlow Bold"/>
                <a:cs typeface="Barlow Bold"/>
                <a:sym typeface="Barlow Bold"/>
              </a:rPr>
              <a:t>Training Dashboard</a:t>
            </a:r>
          </a:p>
        </p:txBody>
      </p:sp>
      <p:sp>
        <p:nvSpPr>
          <p:cNvPr id="57" name="TextBox 57"/>
          <p:cNvSpPr txBox="1"/>
          <p:nvPr/>
        </p:nvSpPr>
        <p:spPr>
          <a:xfrm>
            <a:off x="698999" y="2075386"/>
            <a:ext cx="1753421" cy="214802"/>
          </a:xfrm>
          <a:prstGeom prst="rect">
            <a:avLst/>
          </a:prstGeom>
        </p:spPr>
        <p:txBody>
          <a:bodyPr lIns="0" tIns="0" rIns="0" bIns="0" rtlCol="0" anchor="t">
            <a:spAutoFit/>
          </a:bodyPr>
          <a:lstStyle/>
          <a:p>
            <a:pPr algn="ctr" defTabSz="457200">
              <a:lnSpc>
                <a:spcPts val="1645"/>
              </a:lnSpc>
            </a:pPr>
            <a:r>
              <a:rPr lang="en-US" b="1" spc="-20" dirty="0">
                <a:solidFill>
                  <a:srgbClr val="000000"/>
                </a:solidFill>
                <a:latin typeface="Clear Sans"/>
                <a:ea typeface="Clear Sans"/>
                <a:cs typeface="Clear Sans"/>
                <a:sym typeface="Clear Sans"/>
              </a:rPr>
              <a:t>Employees Trained</a:t>
            </a:r>
          </a:p>
        </p:txBody>
      </p:sp>
      <p:sp>
        <p:nvSpPr>
          <p:cNvPr id="59" name="TextBox 59"/>
          <p:cNvSpPr txBox="1"/>
          <p:nvPr/>
        </p:nvSpPr>
        <p:spPr>
          <a:xfrm>
            <a:off x="6427424" y="2075386"/>
            <a:ext cx="1772013" cy="208006"/>
          </a:xfrm>
          <a:prstGeom prst="rect">
            <a:avLst/>
          </a:prstGeom>
        </p:spPr>
        <p:txBody>
          <a:bodyPr lIns="0" tIns="0" rIns="0" bIns="0" rtlCol="0" anchor="t">
            <a:spAutoFit/>
          </a:bodyPr>
          <a:lstStyle/>
          <a:p>
            <a:pPr algn="ctr" defTabSz="457200">
              <a:lnSpc>
                <a:spcPts val="1645"/>
              </a:lnSpc>
            </a:pPr>
            <a:r>
              <a:rPr lang="en-US" sz="1600" b="1" spc="-20" dirty="0">
                <a:solidFill>
                  <a:srgbClr val="000000"/>
                </a:solidFill>
                <a:latin typeface="Clear Sans"/>
                <a:ea typeface="Clear Sans"/>
                <a:cs typeface="Clear Sans"/>
                <a:sym typeface="Clear Sans"/>
              </a:rPr>
              <a:t>Training Plan in 2026</a:t>
            </a:r>
          </a:p>
        </p:txBody>
      </p:sp>
      <p:sp>
        <p:nvSpPr>
          <p:cNvPr id="13" name="TextBox 57">
            <a:extLst>
              <a:ext uri="{FF2B5EF4-FFF2-40B4-BE49-F238E27FC236}">
                <a16:creationId xmlns:a16="http://schemas.microsoft.com/office/drawing/2014/main" id="{EDF47E65-CFE9-AF9E-1401-F5EF21A2AFD3}"/>
              </a:ext>
            </a:extLst>
          </p:cNvPr>
          <p:cNvSpPr txBox="1"/>
          <p:nvPr/>
        </p:nvSpPr>
        <p:spPr>
          <a:xfrm>
            <a:off x="646241" y="2478176"/>
            <a:ext cx="1753421" cy="1028743"/>
          </a:xfrm>
          <a:prstGeom prst="rect">
            <a:avLst/>
          </a:prstGeom>
        </p:spPr>
        <p:txBody>
          <a:bodyPr lIns="0" tIns="0" rIns="0" bIns="0" rtlCol="0" anchor="t">
            <a:spAutoFit/>
          </a:bodyPr>
          <a:lstStyle/>
          <a:p>
            <a:pPr marL="228600" indent="-228600" defTabSz="457200">
              <a:lnSpc>
                <a:spcPts val="1645"/>
              </a:lnSpc>
              <a:buFont typeface="+mj-lt"/>
              <a:buAutoNum type="arabicPeriod"/>
            </a:pPr>
            <a:r>
              <a:rPr lang="en-US" sz="1600" spc="-20" dirty="0">
                <a:solidFill>
                  <a:srgbClr val="000000"/>
                </a:solidFill>
                <a:latin typeface="Clear Sans"/>
                <a:ea typeface="Clear Sans"/>
                <a:cs typeface="Clear Sans"/>
                <a:sym typeface="Clear Sans"/>
              </a:rPr>
              <a:t>Total employees trained </a:t>
            </a:r>
            <a:r>
              <a:rPr lang="en-US" sz="1600" b="1" spc="-20" dirty="0">
                <a:solidFill>
                  <a:srgbClr val="008000"/>
                </a:solidFill>
                <a:latin typeface="Clear Sans"/>
                <a:ea typeface="Clear Sans"/>
                <a:cs typeface="Clear Sans"/>
                <a:sym typeface="Clear Sans"/>
              </a:rPr>
              <a:t>117</a:t>
            </a:r>
          </a:p>
          <a:p>
            <a:pPr marL="228600" indent="-228600" defTabSz="457200">
              <a:lnSpc>
                <a:spcPts val="1645"/>
              </a:lnSpc>
              <a:buFont typeface="+mj-lt"/>
              <a:buAutoNum type="arabicPeriod"/>
            </a:pPr>
            <a:endParaRPr lang="en-US" sz="1600" b="1" spc="-20" dirty="0">
              <a:solidFill>
                <a:srgbClr val="000000"/>
              </a:solidFill>
              <a:latin typeface="Clear Sans"/>
              <a:ea typeface="Clear Sans"/>
              <a:cs typeface="Clear Sans"/>
              <a:sym typeface="Clear Sans"/>
            </a:endParaRPr>
          </a:p>
          <a:p>
            <a:pPr marL="228600" indent="-228600" defTabSz="457200">
              <a:lnSpc>
                <a:spcPts val="1645"/>
              </a:lnSpc>
              <a:buFont typeface="+mj-lt"/>
              <a:buAutoNum type="arabicPeriod"/>
            </a:pPr>
            <a:r>
              <a:rPr lang="en-US" sz="1600" spc="-20" dirty="0">
                <a:solidFill>
                  <a:srgbClr val="000000"/>
                </a:solidFill>
                <a:latin typeface="Clear Sans"/>
                <a:ea typeface="Clear Sans"/>
                <a:cs typeface="Clear Sans"/>
                <a:sym typeface="Clear Sans"/>
              </a:rPr>
              <a:t>Total training hour</a:t>
            </a:r>
            <a:r>
              <a:rPr lang="en-US" sz="1600" b="1" spc="-20" dirty="0">
                <a:solidFill>
                  <a:srgbClr val="000000"/>
                </a:solidFill>
                <a:latin typeface="Clear Sans"/>
                <a:ea typeface="Clear Sans"/>
                <a:cs typeface="Clear Sans"/>
                <a:sym typeface="Clear Sans"/>
              </a:rPr>
              <a:t>s </a:t>
            </a:r>
            <a:r>
              <a:rPr lang="en-US" sz="1600" b="1" spc="-20" dirty="0">
                <a:solidFill>
                  <a:srgbClr val="008000"/>
                </a:solidFill>
                <a:latin typeface="Clear Sans"/>
                <a:ea typeface="Clear Sans"/>
                <a:cs typeface="Clear Sans"/>
                <a:sym typeface="Clear Sans"/>
              </a:rPr>
              <a:t>462</a:t>
            </a:r>
          </a:p>
        </p:txBody>
      </p:sp>
      <p:sp>
        <p:nvSpPr>
          <p:cNvPr id="15" name="TextBox 14">
            <a:extLst>
              <a:ext uri="{FF2B5EF4-FFF2-40B4-BE49-F238E27FC236}">
                <a16:creationId xmlns:a16="http://schemas.microsoft.com/office/drawing/2014/main" id="{27F62C77-6573-9C87-8A3B-96081248D582}"/>
              </a:ext>
            </a:extLst>
          </p:cNvPr>
          <p:cNvSpPr txBox="1"/>
          <p:nvPr/>
        </p:nvSpPr>
        <p:spPr>
          <a:xfrm>
            <a:off x="3456272" y="1974916"/>
            <a:ext cx="1974484" cy="523220"/>
          </a:xfrm>
          <a:prstGeom prst="rect">
            <a:avLst/>
          </a:prstGeom>
          <a:noFill/>
        </p:spPr>
        <p:txBody>
          <a:bodyPr wrap="square">
            <a:spAutoFit/>
          </a:bodyPr>
          <a:lstStyle/>
          <a:p>
            <a:pPr algn="ctr"/>
            <a:r>
              <a:rPr lang="en-ID" sz="1400" b="1" dirty="0"/>
              <a:t>Training conducted </a:t>
            </a:r>
          </a:p>
          <a:p>
            <a:pPr algn="ctr"/>
            <a:r>
              <a:rPr lang="en-ID" sz="1400" b="1" dirty="0"/>
              <a:t>in 2025</a:t>
            </a:r>
          </a:p>
        </p:txBody>
      </p:sp>
      <p:sp>
        <p:nvSpPr>
          <p:cNvPr id="16" name="TextBox 59">
            <a:extLst>
              <a:ext uri="{FF2B5EF4-FFF2-40B4-BE49-F238E27FC236}">
                <a16:creationId xmlns:a16="http://schemas.microsoft.com/office/drawing/2014/main" id="{68B57406-6E2D-3C0A-1655-0C7F4940A0DB}"/>
              </a:ext>
            </a:extLst>
          </p:cNvPr>
          <p:cNvSpPr txBox="1"/>
          <p:nvPr/>
        </p:nvSpPr>
        <p:spPr>
          <a:xfrm>
            <a:off x="3518113" y="2557249"/>
            <a:ext cx="2139215" cy="1629933"/>
          </a:xfrm>
          <a:prstGeom prst="rect">
            <a:avLst/>
          </a:prstGeom>
        </p:spPr>
        <p:txBody>
          <a:bodyPr wrap="square" lIns="0" tIns="0" rIns="0" bIns="0" rtlCol="0" anchor="t">
            <a:spAutoFit/>
          </a:bodyPr>
          <a:lstStyle/>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Forestry Technician </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Drone Training</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Forest and land Fire Fighting </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Human-Elephant Conflict Mitigation</a:t>
            </a:r>
          </a:p>
          <a:p>
            <a:pPr marL="228600" indent="-228600" defTabSz="457200">
              <a:lnSpc>
                <a:spcPts val="1645"/>
              </a:lnSpc>
              <a:buFont typeface="+mj-lt"/>
              <a:buAutoNum type="arabicPeriod"/>
            </a:pPr>
            <a:r>
              <a:rPr lang="en-US" sz="1175" spc="-20" dirty="0" err="1">
                <a:solidFill>
                  <a:srgbClr val="000000"/>
                </a:solidFill>
                <a:latin typeface="Clear Sans"/>
                <a:ea typeface="Clear Sans"/>
                <a:cs typeface="Clear Sans"/>
                <a:sym typeface="Clear Sans"/>
              </a:rPr>
              <a:t>Bioacoustic</a:t>
            </a:r>
            <a:r>
              <a:rPr lang="en-US" sz="1175" spc="-20" dirty="0">
                <a:solidFill>
                  <a:srgbClr val="000000"/>
                </a:solidFill>
                <a:latin typeface="Clear Sans"/>
                <a:ea typeface="Clear Sans"/>
                <a:cs typeface="Clear Sans"/>
                <a:sym typeface="Clear Sans"/>
              </a:rPr>
              <a:t> training</a:t>
            </a:r>
          </a:p>
          <a:p>
            <a:pPr marL="228600" indent="-228600" defTabSz="457200">
              <a:lnSpc>
                <a:spcPts val="1645"/>
              </a:lnSpc>
              <a:buFont typeface="+mj-lt"/>
              <a:buAutoNum type="arabicPeriod"/>
            </a:pPr>
            <a:r>
              <a:rPr lang="en-US" sz="1175" spc="-20" dirty="0" err="1">
                <a:solidFill>
                  <a:srgbClr val="000000"/>
                </a:solidFill>
                <a:latin typeface="Clear Sans"/>
                <a:ea typeface="Clear Sans"/>
                <a:cs typeface="Clear Sans"/>
                <a:sym typeface="Clear Sans"/>
              </a:rPr>
              <a:t>Coretax</a:t>
            </a:r>
            <a:r>
              <a:rPr lang="en-US" sz="1175" spc="-20" dirty="0">
                <a:solidFill>
                  <a:srgbClr val="000000"/>
                </a:solidFill>
                <a:latin typeface="Clear Sans"/>
                <a:ea typeface="Clear Sans"/>
                <a:cs typeface="Clear Sans"/>
                <a:sym typeface="Clear Sans"/>
              </a:rPr>
              <a:t> for taxation</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Community Development</a:t>
            </a:r>
          </a:p>
        </p:txBody>
      </p:sp>
      <p:sp>
        <p:nvSpPr>
          <p:cNvPr id="17" name="TextBox 59">
            <a:extLst>
              <a:ext uri="{FF2B5EF4-FFF2-40B4-BE49-F238E27FC236}">
                <a16:creationId xmlns:a16="http://schemas.microsoft.com/office/drawing/2014/main" id="{5C45CED5-241F-6D1B-5688-ABF9257671C7}"/>
              </a:ext>
            </a:extLst>
          </p:cNvPr>
          <p:cNvSpPr txBox="1"/>
          <p:nvPr/>
        </p:nvSpPr>
        <p:spPr>
          <a:xfrm>
            <a:off x="6349642" y="2448699"/>
            <a:ext cx="2139215" cy="1629933"/>
          </a:xfrm>
          <a:prstGeom prst="rect">
            <a:avLst/>
          </a:prstGeom>
        </p:spPr>
        <p:txBody>
          <a:bodyPr wrap="square" lIns="0" tIns="0" rIns="0" bIns="0" rtlCol="0" anchor="t">
            <a:spAutoFit/>
          </a:bodyPr>
          <a:lstStyle/>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Negotiation and Mediation </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Forest Security Guard</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Forest and land Fire Fighting </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QSHE Training</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Conflict Management</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Tax regulation</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Community Development</a:t>
            </a:r>
          </a:p>
          <a:p>
            <a:pPr marL="228600" indent="-228600" defTabSz="457200">
              <a:lnSpc>
                <a:spcPts val="1645"/>
              </a:lnSpc>
              <a:buFont typeface="+mj-lt"/>
              <a:buAutoNum type="arabicPeriod"/>
            </a:pPr>
            <a:r>
              <a:rPr lang="en-US" sz="1175" spc="-20" dirty="0">
                <a:solidFill>
                  <a:srgbClr val="000000"/>
                </a:solidFill>
                <a:latin typeface="Clear Sans"/>
                <a:ea typeface="Clear Sans"/>
                <a:cs typeface="Clear Sans"/>
                <a:sym typeface="Clear Sans"/>
              </a:rPr>
              <a:t>Biodiversity and Carbon Credit</a:t>
            </a:r>
          </a:p>
        </p:txBody>
      </p:sp>
    </p:spTree>
    <p:extLst>
      <p:ext uri="{BB962C8B-B14F-4D97-AF65-F5344CB8AC3E}">
        <p14:creationId xmlns:p14="http://schemas.microsoft.com/office/powerpoint/2010/main" val="56740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4060914" y="3337765"/>
            <a:ext cx="4423170" cy="1386877"/>
            <a:chOff x="0" y="0"/>
            <a:chExt cx="2563822" cy="699118"/>
          </a:xfrm>
          <a:solidFill>
            <a:srgbClr val="659A2A"/>
          </a:solidFill>
        </p:grpSpPr>
        <p:sp>
          <p:nvSpPr>
            <p:cNvPr id="9" name="Freeform 9"/>
            <p:cNvSpPr/>
            <p:nvPr/>
          </p:nvSpPr>
          <p:spPr>
            <a:xfrm>
              <a:off x="0" y="0"/>
              <a:ext cx="2563822" cy="699118"/>
            </a:xfrm>
            <a:custGeom>
              <a:avLst/>
              <a:gdLst/>
              <a:ahLst/>
              <a:cxnLst/>
              <a:rect l="l" t="t" r="r" b="b"/>
              <a:pathLst>
                <a:path w="2563822" h="699118">
                  <a:moveTo>
                    <a:pt x="0" y="0"/>
                  </a:moveTo>
                  <a:lnTo>
                    <a:pt x="2563822" y="0"/>
                  </a:lnTo>
                  <a:lnTo>
                    <a:pt x="2563822" y="699118"/>
                  </a:lnTo>
                  <a:lnTo>
                    <a:pt x="0" y="699118"/>
                  </a:lnTo>
                  <a:close/>
                </a:path>
              </a:pathLst>
            </a:custGeom>
            <a:grpFill/>
            <a:ln w="47625" cap="sq">
              <a:solidFill>
                <a:srgbClr val="006600"/>
              </a:solidFill>
              <a:prstDash val="solid"/>
              <a:miter/>
            </a:ln>
          </p:spPr>
          <p:txBody>
            <a:bodyPr/>
            <a:lstStyle/>
            <a:p>
              <a:endParaRPr lang="en-ID" sz="900"/>
            </a:p>
          </p:txBody>
        </p:sp>
        <p:sp>
          <p:nvSpPr>
            <p:cNvPr id="10" name="TextBox 10"/>
            <p:cNvSpPr txBox="1"/>
            <p:nvPr/>
          </p:nvSpPr>
          <p:spPr>
            <a:xfrm>
              <a:off x="0" y="-38100"/>
              <a:ext cx="2563822" cy="737218"/>
            </a:xfrm>
            <a:prstGeom prst="rect">
              <a:avLst/>
            </a:prstGeom>
            <a:grpFill/>
            <a:ln>
              <a:solidFill>
                <a:srgbClr val="006600"/>
              </a:solidFill>
            </a:ln>
          </p:spPr>
          <p:txBody>
            <a:bodyPr lIns="25400" tIns="25400" rIns="25400" bIns="25400" rtlCol="0" anchor="ctr"/>
            <a:lstStyle/>
            <a:p>
              <a:pPr algn="ctr">
                <a:lnSpc>
                  <a:spcPts val="1330"/>
                </a:lnSpc>
              </a:pPr>
              <a:endParaRPr sz="900"/>
            </a:p>
          </p:txBody>
        </p:sp>
      </p:grpSp>
      <p:grpSp>
        <p:nvGrpSpPr>
          <p:cNvPr id="2" name="Group 2"/>
          <p:cNvGrpSpPr/>
          <p:nvPr/>
        </p:nvGrpSpPr>
        <p:grpSpPr>
          <a:xfrm>
            <a:off x="4060914" y="495046"/>
            <a:ext cx="4412092" cy="1154557"/>
            <a:chOff x="0" y="-38100"/>
            <a:chExt cx="2563822" cy="737218"/>
          </a:xfrm>
          <a:solidFill>
            <a:srgbClr val="659A2A"/>
          </a:solidFill>
        </p:grpSpPr>
        <p:sp>
          <p:nvSpPr>
            <p:cNvPr id="3" name="Freeform 3"/>
            <p:cNvSpPr/>
            <p:nvPr/>
          </p:nvSpPr>
          <p:spPr>
            <a:xfrm>
              <a:off x="0" y="0"/>
              <a:ext cx="2563822" cy="699118"/>
            </a:xfrm>
            <a:custGeom>
              <a:avLst/>
              <a:gdLst/>
              <a:ahLst/>
              <a:cxnLst/>
              <a:rect l="l" t="t" r="r" b="b"/>
              <a:pathLst>
                <a:path w="2563822" h="699118">
                  <a:moveTo>
                    <a:pt x="0" y="0"/>
                  </a:moveTo>
                  <a:lnTo>
                    <a:pt x="2563822" y="0"/>
                  </a:lnTo>
                  <a:lnTo>
                    <a:pt x="2563822" y="699118"/>
                  </a:lnTo>
                  <a:lnTo>
                    <a:pt x="0" y="699118"/>
                  </a:lnTo>
                  <a:close/>
                </a:path>
              </a:pathLst>
            </a:custGeom>
            <a:grpFill/>
            <a:ln w="47625" cap="sq">
              <a:solidFill>
                <a:srgbClr val="006600"/>
              </a:solidFill>
              <a:prstDash val="solid"/>
              <a:miter/>
            </a:ln>
          </p:spPr>
          <p:txBody>
            <a:bodyPr/>
            <a:lstStyle/>
            <a:p>
              <a:endParaRPr lang="en-ID" sz="900"/>
            </a:p>
          </p:txBody>
        </p:sp>
        <p:sp>
          <p:nvSpPr>
            <p:cNvPr id="4" name="TextBox 4"/>
            <p:cNvSpPr txBox="1"/>
            <p:nvPr/>
          </p:nvSpPr>
          <p:spPr>
            <a:xfrm>
              <a:off x="0" y="-38100"/>
              <a:ext cx="2563822" cy="737218"/>
            </a:xfrm>
            <a:prstGeom prst="rect">
              <a:avLst/>
            </a:prstGeom>
            <a:grpFill/>
            <a:ln>
              <a:solidFill>
                <a:srgbClr val="006600"/>
              </a:solidFill>
            </a:ln>
          </p:spPr>
          <p:txBody>
            <a:bodyPr lIns="25400" tIns="25400" rIns="25400" bIns="25400" rtlCol="0" anchor="ctr"/>
            <a:lstStyle/>
            <a:p>
              <a:pPr algn="ctr">
                <a:lnSpc>
                  <a:spcPts val="1330"/>
                </a:lnSpc>
              </a:pPr>
              <a:endParaRPr sz="900"/>
            </a:p>
          </p:txBody>
        </p:sp>
      </p:grpSp>
      <p:grpSp>
        <p:nvGrpSpPr>
          <p:cNvPr id="5" name="Group 5"/>
          <p:cNvGrpSpPr/>
          <p:nvPr/>
        </p:nvGrpSpPr>
        <p:grpSpPr>
          <a:xfrm>
            <a:off x="4071992" y="1817512"/>
            <a:ext cx="4412092" cy="1353190"/>
            <a:chOff x="0" y="0"/>
            <a:chExt cx="2563822" cy="699118"/>
          </a:xfrm>
          <a:solidFill>
            <a:srgbClr val="659A2A"/>
          </a:solidFill>
        </p:grpSpPr>
        <p:sp>
          <p:nvSpPr>
            <p:cNvPr id="6" name="Freeform 6"/>
            <p:cNvSpPr/>
            <p:nvPr/>
          </p:nvSpPr>
          <p:spPr>
            <a:xfrm>
              <a:off x="0" y="0"/>
              <a:ext cx="2563822" cy="699118"/>
            </a:xfrm>
            <a:custGeom>
              <a:avLst/>
              <a:gdLst/>
              <a:ahLst/>
              <a:cxnLst/>
              <a:rect l="l" t="t" r="r" b="b"/>
              <a:pathLst>
                <a:path w="2563822" h="699118">
                  <a:moveTo>
                    <a:pt x="0" y="0"/>
                  </a:moveTo>
                  <a:lnTo>
                    <a:pt x="2563822" y="0"/>
                  </a:lnTo>
                  <a:lnTo>
                    <a:pt x="2563822" y="699118"/>
                  </a:lnTo>
                  <a:lnTo>
                    <a:pt x="0" y="699118"/>
                  </a:lnTo>
                  <a:close/>
                </a:path>
              </a:pathLst>
            </a:custGeom>
            <a:grpFill/>
            <a:ln w="47625" cap="sq">
              <a:solidFill>
                <a:srgbClr val="006600"/>
              </a:solidFill>
              <a:prstDash val="solid"/>
              <a:miter/>
            </a:ln>
          </p:spPr>
          <p:txBody>
            <a:bodyPr/>
            <a:lstStyle/>
            <a:p>
              <a:endParaRPr lang="en-ID" sz="900"/>
            </a:p>
          </p:txBody>
        </p:sp>
        <p:sp>
          <p:nvSpPr>
            <p:cNvPr id="7" name="TextBox 7"/>
            <p:cNvSpPr txBox="1"/>
            <p:nvPr/>
          </p:nvSpPr>
          <p:spPr>
            <a:xfrm>
              <a:off x="0" y="-38100"/>
              <a:ext cx="2563822" cy="737218"/>
            </a:xfrm>
            <a:prstGeom prst="rect">
              <a:avLst/>
            </a:prstGeom>
            <a:grpFill/>
            <a:ln>
              <a:solidFill>
                <a:srgbClr val="006600"/>
              </a:solidFill>
            </a:ln>
          </p:spPr>
          <p:txBody>
            <a:bodyPr lIns="25400" tIns="25400" rIns="25400" bIns="25400" rtlCol="0" anchor="ctr"/>
            <a:lstStyle/>
            <a:p>
              <a:pPr algn="ctr">
                <a:lnSpc>
                  <a:spcPts val="1330"/>
                </a:lnSpc>
              </a:pPr>
              <a:endParaRPr sz="900"/>
            </a:p>
          </p:txBody>
        </p:sp>
      </p:grpSp>
      <p:grpSp>
        <p:nvGrpSpPr>
          <p:cNvPr id="12" name="Group 12"/>
          <p:cNvGrpSpPr/>
          <p:nvPr/>
        </p:nvGrpSpPr>
        <p:grpSpPr>
          <a:xfrm>
            <a:off x="751488" y="519657"/>
            <a:ext cx="3003145" cy="3948899"/>
            <a:chOff x="0" y="0"/>
            <a:chExt cx="1581903" cy="2080078"/>
          </a:xfrm>
        </p:grpSpPr>
        <p:sp>
          <p:nvSpPr>
            <p:cNvPr id="13" name="Freeform 13"/>
            <p:cNvSpPr/>
            <p:nvPr/>
          </p:nvSpPr>
          <p:spPr>
            <a:xfrm>
              <a:off x="0" y="0"/>
              <a:ext cx="1581904" cy="2080078"/>
            </a:xfrm>
            <a:custGeom>
              <a:avLst/>
              <a:gdLst/>
              <a:ahLst/>
              <a:cxnLst/>
              <a:rect l="l" t="t" r="r" b="b"/>
              <a:pathLst>
                <a:path w="1581904" h="2080078">
                  <a:moveTo>
                    <a:pt x="0" y="0"/>
                  </a:moveTo>
                  <a:lnTo>
                    <a:pt x="1581904" y="0"/>
                  </a:lnTo>
                  <a:lnTo>
                    <a:pt x="1581904" y="2080078"/>
                  </a:lnTo>
                  <a:lnTo>
                    <a:pt x="0" y="2080078"/>
                  </a:lnTo>
                  <a:close/>
                </a:path>
              </a:pathLst>
            </a:custGeom>
            <a:solidFill>
              <a:srgbClr val="F3F4F4"/>
            </a:solidFill>
            <a:ln cmpd="sng">
              <a:noFill/>
            </a:ln>
          </p:spPr>
          <p:txBody>
            <a:bodyPr/>
            <a:lstStyle/>
            <a:p>
              <a:endParaRPr lang="en-ID" sz="900"/>
            </a:p>
          </p:txBody>
        </p:sp>
        <p:sp>
          <p:nvSpPr>
            <p:cNvPr id="14" name="TextBox 14"/>
            <p:cNvSpPr txBox="1"/>
            <p:nvPr/>
          </p:nvSpPr>
          <p:spPr>
            <a:xfrm>
              <a:off x="0" y="-38100"/>
              <a:ext cx="1581903" cy="2118178"/>
            </a:xfrm>
            <a:prstGeom prst="rect">
              <a:avLst/>
            </a:prstGeom>
            <a:ln cmpd="sng">
              <a:noFill/>
            </a:ln>
          </p:spPr>
          <p:txBody>
            <a:bodyPr lIns="25400" tIns="25400" rIns="25400" bIns="25400" rtlCol="0" anchor="ctr"/>
            <a:lstStyle/>
            <a:p>
              <a:pPr algn="ctr">
                <a:lnSpc>
                  <a:spcPts val="1330"/>
                </a:lnSpc>
                <a:spcBef>
                  <a:spcPct val="0"/>
                </a:spcBef>
              </a:pPr>
              <a:endParaRPr sz="900"/>
            </a:p>
          </p:txBody>
        </p:sp>
      </p:grpSp>
      <p:sp>
        <p:nvSpPr>
          <p:cNvPr id="15" name="TextBox 15"/>
          <p:cNvSpPr txBox="1"/>
          <p:nvPr/>
        </p:nvSpPr>
        <p:spPr>
          <a:xfrm>
            <a:off x="531337" y="1187080"/>
            <a:ext cx="3468754" cy="820738"/>
          </a:xfrm>
          <a:prstGeom prst="rect">
            <a:avLst/>
          </a:prstGeom>
        </p:spPr>
        <p:txBody>
          <a:bodyPr lIns="0" tIns="0" rIns="0" bIns="0" rtlCol="0" anchor="t">
            <a:spAutoFit/>
          </a:bodyPr>
          <a:lstStyle/>
          <a:p>
            <a:pPr algn="ctr">
              <a:lnSpc>
                <a:spcPts val="3200"/>
              </a:lnSpc>
            </a:pPr>
            <a:r>
              <a:rPr lang="en-US" sz="3200" b="1" dirty="0">
                <a:solidFill>
                  <a:srgbClr val="008000"/>
                </a:solidFill>
                <a:latin typeface="Inter Bold"/>
                <a:ea typeface="Inter Bold"/>
                <a:cs typeface="Inter Bold"/>
                <a:sym typeface="Inter Bold"/>
              </a:rPr>
              <a:t>The ESMS Implementation</a:t>
            </a:r>
          </a:p>
        </p:txBody>
      </p:sp>
      <p:sp>
        <p:nvSpPr>
          <p:cNvPr id="16" name="TextBox 16"/>
          <p:cNvSpPr txBox="1"/>
          <p:nvPr/>
        </p:nvSpPr>
        <p:spPr>
          <a:xfrm>
            <a:off x="1041767" y="2659445"/>
            <a:ext cx="2658166" cy="692497"/>
          </a:xfrm>
          <a:prstGeom prst="rect">
            <a:avLst/>
          </a:prstGeom>
        </p:spPr>
        <p:txBody>
          <a:bodyPr wrap="square" lIns="0" tIns="0" rIns="0" bIns="0" rtlCol="0" anchor="t">
            <a:spAutoFit/>
          </a:bodyPr>
          <a:lstStyle/>
          <a:p>
            <a:pPr>
              <a:lnSpc>
                <a:spcPts val="1800"/>
              </a:lnSpc>
            </a:pPr>
            <a:r>
              <a:rPr lang="en-US" sz="1500" dirty="0">
                <a:latin typeface="Inter"/>
                <a:ea typeface="Inter"/>
                <a:cs typeface="Inter"/>
                <a:sym typeface="Inter"/>
              </a:rPr>
              <a:t>The ESMS documents divided into Environment, Social, Governance (ESG).</a:t>
            </a:r>
          </a:p>
        </p:txBody>
      </p:sp>
      <p:sp>
        <p:nvSpPr>
          <p:cNvPr id="17" name="TextBox 17"/>
          <p:cNvSpPr txBox="1"/>
          <p:nvPr/>
        </p:nvSpPr>
        <p:spPr>
          <a:xfrm>
            <a:off x="4076511" y="1090141"/>
            <a:ext cx="844761" cy="410369"/>
          </a:xfrm>
          <a:prstGeom prst="rect">
            <a:avLst/>
          </a:prstGeom>
        </p:spPr>
        <p:txBody>
          <a:bodyPr lIns="0" tIns="0" rIns="0" bIns="0" rtlCol="0" anchor="t">
            <a:spAutoFit/>
          </a:bodyPr>
          <a:lstStyle/>
          <a:p>
            <a:pPr algn="ctr">
              <a:lnSpc>
                <a:spcPts val="3200"/>
              </a:lnSpc>
            </a:pPr>
            <a:r>
              <a:rPr lang="en-US" sz="3200" b="1" dirty="0">
                <a:solidFill>
                  <a:schemeClr val="bg1"/>
                </a:solidFill>
                <a:latin typeface="Inter Bold"/>
                <a:ea typeface="Inter Bold"/>
                <a:cs typeface="Inter Bold"/>
                <a:sym typeface="Inter Bold"/>
              </a:rPr>
              <a:t>01</a:t>
            </a:r>
          </a:p>
        </p:txBody>
      </p:sp>
      <p:sp>
        <p:nvSpPr>
          <p:cNvPr id="18" name="TextBox 18"/>
          <p:cNvSpPr txBox="1"/>
          <p:nvPr/>
        </p:nvSpPr>
        <p:spPr>
          <a:xfrm>
            <a:off x="4103168" y="2353796"/>
            <a:ext cx="844761" cy="410369"/>
          </a:xfrm>
          <a:prstGeom prst="rect">
            <a:avLst/>
          </a:prstGeom>
        </p:spPr>
        <p:txBody>
          <a:bodyPr lIns="0" tIns="0" rIns="0" bIns="0" rtlCol="0" anchor="t">
            <a:spAutoFit/>
          </a:bodyPr>
          <a:lstStyle/>
          <a:p>
            <a:pPr algn="ctr">
              <a:lnSpc>
                <a:spcPts val="3200"/>
              </a:lnSpc>
            </a:pPr>
            <a:r>
              <a:rPr lang="en-US" sz="3200" b="1" dirty="0">
                <a:solidFill>
                  <a:schemeClr val="bg1"/>
                </a:solidFill>
                <a:latin typeface="Inter Bold"/>
                <a:ea typeface="Inter Bold"/>
                <a:cs typeface="Inter Bold"/>
                <a:sym typeface="Inter Bold"/>
              </a:rPr>
              <a:t>02</a:t>
            </a:r>
          </a:p>
        </p:txBody>
      </p:sp>
      <p:sp>
        <p:nvSpPr>
          <p:cNvPr id="19" name="TextBox 19"/>
          <p:cNvSpPr txBox="1"/>
          <p:nvPr/>
        </p:nvSpPr>
        <p:spPr>
          <a:xfrm>
            <a:off x="4137334" y="3739734"/>
            <a:ext cx="844761" cy="410369"/>
          </a:xfrm>
          <a:prstGeom prst="rect">
            <a:avLst/>
          </a:prstGeom>
        </p:spPr>
        <p:txBody>
          <a:bodyPr lIns="0" tIns="0" rIns="0" bIns="0" rtlCol="0" anchor="t">
            <a:spAutoFit/>
          </a:bodyPr>
          <a:lstStyle/>
          <a:p>
            <a:pPr algn="ctr">
              <a:lnSpc>
                <a:spcPts val="3200"/>
              </a:lnSpc>
            </a:pPr>
            <a:r>
              <a:rPr lang="en-US" sz="3200" b="1" dirty="0">
                <a:solidFill>
                  <a:schemeClr val="bg1"/>
                </a:solidFill>
                <a:latin typeface="Inter Bold"/>
                <a:ea typeface="Inter Bold"/>
                <a:cs typeface="Inter Bold"/>
                <a:sym typeface="Inter Bold"/>
              </a:rPr>
              <a:t>03</a:t>
            </a:r>
          </a:p>
        </p:txBody>
      </p:sp>
      <p:sp>
        <p:nvSpPr>
          <p:cNvPr id="20" name="TextBox 20"/>
          <p:cNvSpPr txBox="1"/>
          <p:nvPr/>
        </p:nvSpPr>
        <p:spPr>
          <a:xfrm>
            <a:off x="5227593" y="633380"/>
            <a:ext cx="2117397" cy="256480"/>
          </a:xfrm>
          <a:prstGeom prst="rect">
            <a:avLst/>
          </a:prstGeom>
        </p:spPr>
        <p:txBody>
          <a:bodyPr lIns="0" tIns="0" rIns="0" bIns="0" rtlCol="0" anchor="t">
            <a:spAutoFit/>
          </a:bodyPr>
          <a:lstStyle/>
          <a:p>
            <a:pPr>
              <a:lnSpc>
                <a:spcPts val="2000"/>
              </a:lnSpc>
            </a:pPr>
            <a:r>
              <a:rPr lang="en-US" sz="2000" b="1" dirty="0">
                <a:solidFill>
                  <a:schemeClr val="bg1"/>
                </a:solidFill>
                <a:latin typeface="Inter"/>
                <a:ea typeface="Inter"/>
                <a:cs typeface="Inter"/>
                <a:sym typeface="Inter"/>
              </a:rPr>
              <a:t>Environment</a:t>
            </a:r>
          </a:p>
        </p:txBody>
      </p:sp>
      <p:sp>
        <p:nvSpPr>
          <p:cNvPr id="21" name="TextBox 21"/>
          <p:cNvSpPr txBox="1"/>
          <p:nvPr/>
        </p:nvSpPr>
        <p:spPr>
          <a:xfrm>
            <a:off x="5202697" y="1817512"/>
            <a:ext cx="2117397" cy="256480"/>
          </a:xfrm>
          <a:prstGeom prst="rect">
            <a:avLst/>
          </a:prstGeom>
        </p:spPr>
        <p:txBody>
          <a:bodyPr lIns="0" tIns="0" rIns="0" bIns="0" rtlCol="0" anchor="t">
            <a:spAutoFit/>
          </a:bodyPr>
          <a:lstStyle/>
          <a:p>
            <a:pPr>
              <a:lnSpc>
                <a:spcPts val="2000"/>
              </a:lnSpc>
            </a:pPr>
            <a:r>
              <a:rPr lang="en-US" sz="2000" b="1" dirty="0">
                <a:solidFill>
                  <a:schemeClr val="bg1"/>
                </a:solidFill>
                <a:latin typeface="Inter"/>
                <a:ea typeface="Inter"/>
                <a:cs typeface="Inter"/>
                <a:sym typeface="Inter"/>
              </a:rPr>
              <a:t>Social</a:t>
            </a:r>
          </a:p>
        </p:txBody>
      </p:sp>
      <p:sp>
        <p:nvSpPr>
          <p:cNvPr id="22" name="TextBox 22"/>
          <p:cNvSpPr txBox="1"/>
          <p:nvPr/>
        </p:nvSpPr>
        <p:spPr>
          <a:xfrm>
            <a:off x="4826315" y="927586"/>
            <a:ext cx="3646691" cy="669863"/>
          </a:xfrm>
          <a:prstGeom prst="rect">
            <a:avLst/>
          </a:prstGeom>
        </p:spPr>
        <p:txBody>
          <a:bodyPr wrap="square" lIns="0" tIns="0" rIns="0" bIns="0" rtlCol="0" anchor="t">
            <a:spAutoFit/>
          </a:bodyPr>
          <a:lstStyle/>
          <a:p>
            <a:pPr marL="228600" indent="-228600">
              <a:lnSpc>
                <a:spcPts val="1800"/>
              </a:lnSpc>
              <a:buFont typeface="+mj-lt"/>
              <a:buAutoNum type="alphaLcPeriod"/>
            </a:pPr>
            <a:r>
              <a:rPr lang="en-US" sz="1200" dirty="0">
                <a:solidFill>
                  <a:schemeClr val="bg1"/>
                </a:solidFill>
                <a:latin typeface="Inter"/>
                <a:ea typeface="Inter"/>
                <a:cs typeface="Inter"/>
                <a:sym typeface="Inter"/>
              </a:rPr>
              <a:t>Integrated Waste Management (garbage, hazardous materials, wastewater, composting)</a:t>
            </a:r>
          </a:p>
          <a:p>
            <a:pPr marL="228600" indent="-228600">
              <a:lnSpc>
                <a:spcPts val="1800"/>
              </a:lnSpc>
              <a:buFont typeface="+mj-lt"/>
              <a:buAutoNum type="alphaLcPeriod"/>
            </a:pPr>
            <a:r>
              <a:rPr lang="en-US" sz="1200" dirty="0">
                <a:solidFill>
                  <a:schemeClr val="bg1"/>
                </a:solidFill>
                <a:latin typeface="Inter"/>
                <a:ea typeface="Inter"/>
                <a:cs typeface="Inter"/>
                <a:sym typeface="Inter"/>
              </a:rPr>
              <a:t>Invasive Species</a:t>
            </a:r>
          </a:p>
        </p:txBody>
      </p:sp>
      <p:sp>
        <p:nvSpPr>
          <p:cNvPr id="23" name="TextBox 23"/>
          <p:cNvSpPr txBox="1"/>
          <p:nvPr/>
        </p:nvSpPr>
        <p:spPr>
          <a:xfrm>
            <a:off x="5022266" y="2005840"/>
            <a:ext cx="3450740" cy="1154162"/>
          </a:xfrm>
          <a:prstGeom prst="rect">
            <a:avLst/>
          </a:prstGeom>
        </p:spPr>
        <p:txBody>
          <a:bodyPr wrap="square" lIns="0" tIns="0" rIns="0" bIns="0" rtlCol="0" anchor="t">
            <a:spAutoFit/>
          </a:bodyPr>
          <a:lstStyle/>
          <a:p>
            <a:pPr marL="228600" indent="-228600">
              <a:lnSpc>
                <a:spcPts val="1800"/>
              </a:lnSpc>
              <a:buFont typeface="+mj-lt"/>
              <a:buAutoNum type="alphaLcPeriod"/>
            </a:pPr>
            <a:r>
              <a:rPr lang="en-US" sz="1100" dirty="0">
                <a:solidFill>
                  <a:schemeClr val="bg1"/>
                </a:solidFill>
                <a:latin typeface="Inter"/>
                <a:ea typeface="Inter"/>
                <a:cs typeface="Inter"/>
                <a:sym typeface="Inter"/>
              </a:rPr>
              <a:t>Strategic Community Development Plan</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Vulnerability Framework</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Security Management Plan</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Stakeholder Engagement Plan</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Indigenous People Planning Framework</a:t>
            </a:r>
          </a:p>
        </p:txBody>
      </p:sp>
      <p:sp>
        <p:nvSpPr>
          <p:cNvPr id="24" name="TextBox 24"/>
          <p:cNvSpPr txBox="1"/>
          <p:nvPr/>
        </p:nvSpPr>
        <p:spPr>
          <a:xfrm>
            <a:off x="5202696" y="3314778"/>
            <a:ext cx="2117397" cy="256480"/>
          </a:xfrm>
          <a:prstGeom prst="rect">
            <a:avLst/>
          </a:prstGeom>
        </p:spPr>
        <p:txBody>
          <a:bodyPr lIns="0" tIns="0" rIns="0" bIns="0" rtlCol="0" anchor="t">
            <a:spAutoFit/>
          </a:bodyPr>
          <a:lstStyle/>
          <a:p>
            <a:pPr>
              <a:lnSpc>
                <a:spcPts val="2000"/>
              </a:lnSpc>
            </a:pPr>
            <a:r>
              <a:rPr lang="en-US" sz="2000" b="1" dirty="0">
                <a:solidFill>
                  <a:schemeClr val="bg1"/>
                </a:solidFill>
                <a:latin typeface="Inter"/>
                <a:ea typeface="Inter"/>
                <a:cs typeface="Inter"/>
                <a:sym typeface="Inter"/>
              </a:rPr>
              <a:t>Governance</a:t>
            </a:r>
          </a:p>
        </p:txBody>
      </p:sp>
      <p:sp>
        <p:nvSpPr>
          <p:cNvPr id="25" name="TextBox 25"/>
          <p:cNvSpPr txBox="1"/>
          <p:nvPr/>
        </p:nvSpPr>
        <p:spPr>
          <a:xfrm>
            <a:off x="5022266" y="3584656"/>
            <a:ext cx="2943590" cy="1154162"/>
          </a:xfrm>
          <a:prstGeom prst="rect">
            <a:avLst/>
          </a:prstGeom>
        </p:spPr>
        <p:txBody>
          <a:bodyPr lIns="0" tIns="0" rIns="0" bIns="0" rtlCol="0" anchor="t">
            <a:spAutoFit/>
          </a:bodyPr>
          <a:lstStyle/>
          <a:p>
            <a:pPr marL="228600" indent="-228600">
              <a:lnSpc>
                <a:spcPts val="1800"/>
              </a:lnSpc>
              <a:buFont typeface="+mj-lt"/>
              <a:buAutoNum type="alphaLcPeriod"/>
            </a:pPr>
            <a:r>
              <a:rPr lang="en-US" sz="1100" dirty="0">
                <a:solidFill>
                  <a:schemeClr val="bg1"/>
                </a:solidFill>
                <a:latin typeface="Inter"/>
                <a:ea typeface="Inter"/>
                <a:cs typeface="Inter"/>
                <a:sym typeface="Inter"/>
              </a:rPr>
              <a:t>Process Framework </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Risk Register </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Emergency Response Plan </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Grievance Mechanism </a:t>
            </a:r>
          </a:p>
          <a:p>
            <a:pPr marL="228600" indent="-228600">
              <a:lnSpc>
                <a:spcPts val="1800"/>
              </a:lnSpc>
              <a:buFont typeface="+mj-lt"/>
              <a:buAutoNum type="alphaLcPeriod"/>
            </a:pPr>
            <a:r>
              <a:rPr lang="en-US" sz="1100" dirty="0">
                <a:solidFill>
                  <a:schemeClr val="bg1"/>
                </a:solidFill>
                <a:latin typeface="Inter"/>
                <a:ea typeface="Inter"/>
                <a:cs typeface="Inter"/>
                <a:sym typeface="Inter"/>
              </a:rPr>
              <a:t>Human Rights Policy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950C-6A96-098D-414F-4C4FACDBBB4A}"/>
              </a:ext>
            </a:extLst>
          </p:cNvPr>
          <p:cNvSpPr>
            <a:spLocks noGrp="1"/>
          </p:cNvSpPr>
          <p:nvPr>
            <p:ph type="title"/>
          </p:nvPr>
        </p:nvSpPr>
        <p:spPr>
          <a:xfrm>
            <a:off x="457199" y="205979"/>
            <a:ext cx="4114801" cy="857250"/>
          </a:xfrm>
        </p:spPr>
        <p:txBody>
          <a:bodyPr>
            <a:noAutofit/>
          </a:bodyPr>
          <a:lstStyle/>
          <a:p>
            <a:pPr algn="l"/>
            <a:r>
              <a:rPr lang="en-US" sz="2400" b="1" dirty="0">
                <a:solidFill>
                  <a:srgbClr val="006600"/>
                </a:solidFill>
                <a:latin typeface="Calibri" panose="020F0502020204030204" pitchFamily="34" charset="0"/>
                <a:ea typeface="Calibri" panose="020F0502020204030204" pitchFamily="34" charset="0"/>
                <a:cs typeface="Calibri" panose="020F0502020204030204" pitchFamily="34" charset="0"/>
              </a:rPr>
              <a:t>THE ESMS ACTION PLAN 2026</a:t>
            </a:r>
          </a:p>
        </p:txBody>
      </p:sp>
      <p:graphicFrame>
        <p:nvGraphicFramePr>
          <p:cNvPr id="7" name="Content Placeholder 6">
            <a:extLst>
              <a:ext uri="{FF2B5EF4-FFF2-40B4-BE49-F238E27FC236}">
                <a16:creationId xmlns:a16="http://schemas.microsoft.com/office/drawing/2014/main" id="{A421D825-73EF-35D5-97C4-95BF796AD8B7}"/>
              </a:ext>
            </a:extLst>
          </p:cNvPr>
          <p:cNvGraphicFramePr>
            <a:graphicFrameLocks noGrp="1"/>
          </p:cNvGraphicFramePr>
          <p:nvPr>
            <p:ph idx="1"/>
            <p:extLst>
              <p:ext uri="{D42A27DB-BD31-4B8C-83A1-F6EECF244321}">
                <p14:modId xmlns:p14="http://schemas.microsoft.com/office/powerpoint/2010/main" val="3670887751"/>
              </p:ext>
            </p:extLst>
          </p:nvPr>
        </p:nvGraphicFramePr>
        <p:xfrm>
          <a:off x="457200" y="1200149"/>
          <a:ext cx="8164288" cy="2857501"/>
        </p:xfrm>
        <a:graphic>
          <a:graphicData uri="http://schemas.openxmlformats.org/drawingml/2006/table">
            <a:tbl>
              <a:tblPr firstRow="1" bandRow="1">
                <a:tableStyleId>{F5AB1C69-6EDB-4FF4-983F-18BD219EF322}</a:tableStyleId>
              </a:tblPr>
              <a:tblGrid>
                <a:gridCol w="2041072">
                  <a:extLst>
                    <a:ext uri="{9D8B030D-6E8A-4147-A177-3AD203B41FA5}">
                      <a16:colId xmlns:a16="http://schemas.microsoft.com/office/drawing/2014/main" val="3391030326"/>
                    </a:ext>
                  </a:extLst>
                </a:gridCol>
                <a:gridCol w="2041072">
                  <a:extLst>
                    <a:ext uri="{9D8B030D-6E8A-4147-A177-3AD203B41FA5}">
                      <a16:colId xmlns:a16="http://schemas.microsoft.com/office/drawing/2014/main" val="2167913812"/>
                    </a:ext>
                  </a:extLst>
                </a:gridCol>
                <a:gridCol w="2041072">
                  <a:extLst>
                    <a:ext uri="{9D8B030D-6E8A-4147-A177-3AD203B41FA5}">
                      <a16:colId xmlns:a16="http://schemas.microsoft.com/office/drawing/2014/main" val="1037325416"/>
                    </a:ext>
                  </a:extLst>
                </a:gridCol>
                <a:gridCol w="2041072">
                  <a:extLst>
                    <a:ext uri="{9D8B030D-6E8A-4147-A177-3AD203B41FA5}">
                      <a16:colId xmlns:a16="http://schemas.microsoft.com/office/drawing/2014/main" val="2517816856"/>
                    </a:ext>
                  </a:extLst>
                </a:gridCol>
              </a:tblGrid>
              <a:tr h="714376">
                <a:tc>
                  <a:txBody>
                    <a:bodyPr/>
                    <a:lstStyle/>
                    <a:p>
                      <a:r>
                        <a:rPr lang="en-US" sz="1600" dirty="0"/>
                        <a:t>Emergency Response </a:t>
                      </a:r>
                      <a:endParaRPr lang="en-ID" sz="1600" dirty="0"/>
                    </a:p>
                  </a:txBody>
                  <a:tcPr/>
                </a:tc>
                <a:tc>
                  <a:txBody>
                    <a:bodyPr/>
                    <a:lstStyle/>
                    <a:p>
                      <a:r>
                        <a:rPr lang="en-US" sz="1600" dirty="0"/>
                        <a:t>Grievance Mechanism</a:t>
                      </a:r>
                      <a:endParaRPr lang="en-ID" sz="1600" dirty="0"/>
                    </a:p>
                  </a:txBody>
                  <a:tcPr/>
                </a:tc>
                <a:tc>
                  <a:txBody>
                    <a:bodyPr/>
                    <a:lstStyle/>
                    <a:p>
                      <a:r>
                        <a:rPr lang="en-US" sz="1600" dirty="0"/>
                        <a:t>Human Right Policy</a:t>
                      </a:r>
                      <a:endParaRPr lang="en-ID" sz="1600" dirty="0"/>
                    </a:p>
                  </a:txBody>
                  <a:tcPr/>
                </a:tc>
                <a:tc>
                  <a:txBody>
                    <a:bodyPr/>
                    <a:lstStyle/>
                    <a:p>
                      <a:r>
                        <a:rPr lang="en-US" sz="1400" dirty="0"/>
                        <a:t>Integrated Waste Management (IWM)</a:t>
                      </a:r>
                      <a:endParaRPr lang="en-ID" sz="1400" dirty="0"/>
                    </a:p>
                  </a:txBody>
                  <a:tcPr/>
                </a:tc>
                <a:extLst>
                  <a:ext uri="{0D108BD9-81ED-4DB2-BD59-A6C34878D82A}">
                    <a16:rowId xmlns:a16="http://schemas.microsoft.com/office/drawing/2014/main" val="137529889"/>
                  </a:ext>
                </a:extLst>
              </a:tr>
              <a:tr h="2143125">
                <a:tc>
                  <a:txBody>
                    <a:bodyPr/>
                    <a:lstStyle/>
                    <a:p>
                      <a:pPr marL="342900" indent="-342900">
                        <a:buFont typeface="+mj-lt"/>
                        <a:buAutoNum type="alphaLcPeriod"/>
                      </a:pPr>
                      <a:r>
                        <a:rPr lang="en-US" sz="1200" dirty="0"/>
                        <a:t>Purchasing HSE and Emergency response Equipment</a:t>
                      </a:r>
                    </a:p>
                    <a:p>
                      <a:pPr marL="342900" indent="-342900">
                        <a:buFont typeface="+mj-lt"/>
                        <a:buAutoNum type="alphaLcPeriod"/>
                      </a:pPr>
                      <a:r>
                        <a:rPr lang="en-US" sz="1200" dirty="0"/>
                        <a:t>Conduct HSE and Emergency response training</a:t>
                      </a:r>
                      <a:endParaRPr lang="en-ID" sz="1200" dirty="0"/>
                    </a:p>
                  </a:txBody>
                  <a:tcPr/>
                </a:tc>
                <a:tc>
                  <a:txBody>
                    <a:bodyPr/>
                    <a:lstStyle/>
                    <a:p>
                      <a:pPr marL="342900" indent="-342900">
                        <a:buFont typeface="+mj-lt"/>
                        <a:buAutoNum type="alphaLcPeriod"/>
                      </a:pPr>
                      <a:r>
                        <a:rPr lang="en-US" sz="1200" dirty="0"/>
                        <a:t>Update grievance document</a:t>
                      </a:r>
                    </a:p>
                    <a:p>
                      <a:pPr marL="342900" indent="-342900">
                        <a:buFont typeface="+mj-lt"/>
                        <a:buAutoNum type="alphaLcPeriod"/>
                      </a:pPr>
                      <a:r>
                        <a:rPr lang="en-US" sz="1200" dirty="0"/>
                        <a:t>Regular socialization</a:t>
                      </a:r>
                      <a:endParaRPr lang="en-ID" sz="1200" dirty="0"/>
                    </a:p>
                  </a:txBody>
                  <a:tcPr/>
                </a:tc>
                <a:tc>
                  <a:txBody>
                    <a:bodyPr/>
                    <a:lstStyle/>
                    <a:p>
                      <a:pPr marL="342900" indent="-342900">
                        <a:buFont typeface="+mj-lt"/>
                        <a:buAutoNum type="alphaLcPeriod"/>
                      </a:pPr>
                      <a:r>
                        <a:rPr lang="en-US" sz="1200" dirty="0"/>
                        <a:t>Engage with Labor Agencies</a:t>
                      </a:r>
                      <a:endParaRPr lang="en-ID" sz="1200" dirty="0"/>
                    </a:p>
                  </a:txBody>
                  <a:tcPr/>
                </a:tc>
                <a:tc>
                  <a:txBody>
                    <a:bodyPr/>
                    <a:lstStyle/>
                    <a:p>
                      <a:pPr marL="342900" indent="-342900">
                        <a:buFont typeface="+mj-lt"/>
                        <a:buAutoNum type="alphaLcPeriod"/>
                      </a:pPr>
                      <a:r>
                        <a:rPr lang="en-US" sz="1200" dirty="0"/>
                        <a:t>Monitor the implementation of waste management</a:t>
                      </a:r>
                    </a:p>
                    <a:p>
                      <a:pPr marL="342900" indent="-342900">
                        <a:buFont typeface="+mj-lt"/>
                        <a:buAutoNum type="alphaLcPeriod"/>
                      </a:pPr>
                      <a:r>
                        <a:rPr lang="en-US" sz="1200" dirty="0"/>
                        <a:t>Maintenance trace bins, washing facility and generator house</a:t>
                      </a:r>
                    </a:p>
                    <a:p>
                      <a:pPr marL="342900" indent="-342900">
                        <a:buFont typeface="+mj-lt"/>
                        <a:buAutoNum type="alphaLcPeriod"/>
                      </a:pPr>
                      <a:r>
                        <a:rPr lang="en-US" sz="1200" dirty="0"/>
                        <a:t>Constructing a waste treatment facility</a:t>
                      </a:r>
                    </a:p>
                    <a:p>
                      <a:pPr marL="342900" indent="-342900">
                        <a:buFont typeface="+mj-lt"/>
                        <a:buAutoNum type="alphaLcPeriod"/>
                      </a:pPr>
                      <a:r>
                        <a:rPr lang="en-US" sz="1200" dirty="0"/>
                        <a:t>Regular socialization</a:t>
                      </a:r>
                      <a:endParaRPr lang="en-ID" sz="1200" dirty="0"/>
                    </a:p>
                  </a:txBody>
                  <a:tcPr/>
                </a:tc>
                <a:extLst>
                  <a:ext uri="{0D108BD9-81ED-4DB2-BD59-A6C34878D82A}">
                    <a16:rowId xmlns:a16="http://schemas.microsoft.com/office/drawing/2014/main" val="2957515165"/>
                  </a:ext>
                </a:extLst>
              </a:tr>
            </a:tbl>
          </a:graphicData>
        </a:graphic>
      </p:graphicFrame>
    </p:spTree>
    <p:extLst>
      <p:ext uri="{BB962C8B-B14F-4D97-AF65-F5344CB8AC3E}">
        <p14:creationId xmlns:p14="http://schemas.microsoft.com/office/powerpoint/2010/main" val="148526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950C-6A96-098D-414F-4C4FACDBBB4A}"/>
              </a:ext>
            </a:extLst>
          </p:cNvPr>
          <p:cNvSpPr>
            <a:spLocks noGrp="1"/>
          </p:cNvSpPr>
          <p:nvPr>
            <p:ph type="title"/>
          </p:nvPr>
        </p:nvSpPr>
        <p:spPr>
          <a:xfrm>
            <a:off x="457199" y="205979"/>
            <a:ext cx="4114801" cy="857250"/>
          </a:xfrm>
        </p:spPr>
        <p:txBody>
          <a:bodyPr>
            <a:noAutofit/>
          </a:bodyPr>
          <a:lstStyle/>
          <a:p>
            <a:pPr algn="l"/>
            <a:r>
              <a:rPr lang="en-US" sz="2400" b="1" dirty="0">
                <a:solidFill>
                  <a:srgbClr val="006600"/>
                </a:solidFill>
                <a:latin typeface="Calibri" panose="020F0502020204030204" pitchFamily="34" charset="0"/>
                <a:ea typeface="Calibri" panose="020F0502020204030204" pitchFamily="34" charset="0"/>
                <a:cs typeface="Calibri" panose="020F0502020204030204" pitchFamily="34" charset="0"/>
              </a:rPr>
              <a:t>THE ESMS ACTION PLAN 2026</a:t>
            </a:r>
          </a:p>
        </p:txBody>
      </p:sp>
      <p:graphicFrame>
        <p:nvGraphicFramePr>
          <p:cNvPr id="7" name="Content Placeholder 6">
            <a:extLst>
              <a:ext uri="{FF2B5EF4-FFF2-40B4-BE49-F238E27FC236}">
                <a16:creationId xmlns:a16="http://schemas.microsoft.com/office/drawing/2014/main" id="{A421D825-73EF-35D5-97C4-95BF796AD8B7}"/>
              </a:ext>
            </a:extLst>
          </p:cNvPr>
          <p:cNvGraphicFramePr>
            <a:graphicFrameLocks noGrp="1"/>
          </p:cNvGraphicFramePr>
          <p:nvPr>
            <p:ph idx="1"/>
            <p:extLst>
              <p:ext uri="{D42A27DB-BD31-4B8C-83A1-F6EECF244321}">
                <p14:modId xmlns:p14="http://schemas.microsoft.com/office/powerpoint/2010/main" val="3256471496"/>
              </p:ext>
            </p:extLst>
          </p:nvPr>
        </p:nvGraphicFramePr>
        <p:xfrm>
          <a:off x="457200" y="1200149"/>
          <a:ext cx="8164288" cy="2571751"/>
        </p:xfrm>
        <a:graphic>
          <a:graphicData uri="http://schemas.openxmlformats.org/drawingml/2006/table">
            <a:tbl>
              <a:tblPr firstRow="1" bandRow="1">
                <a:tableStyleId>{F5AB1C69-6EDB-4FF4-983F-18BD219EF322}</a:tableStyleId>
              </a:tblPr>
              <a:tblGrid>
                <a:gridCol w="2041072">
                  <a:extLst>
                    <a:ext uri="{9D8B030D-6E8A-4147-A177-3AD203B41FA5}">
                      <a16:colId xmlns:a16="http://schemas.microsoft.com/office/drawing/2014/main" val="3391030326"/>
                    </a:ext>
                  </a:extLst>
                </a:gridCol>
                <a:gridCol w="2041072">
                  <a:extLst>
                    <a:ext uri="{9D8B030D-6E8A-4147-A177-3AD203B41FA5}">
                      <a16:colId xmlns:a16="http://schemas.microsoft.com/office/drawing/2014/main" val="2167913812"/>
                    </a:ext>
                  </a:extLst>
                </a:gridCol>
                <a:gridCol w="2041072">
                  <a:extLst>
                    <a:ext uri="{9D8B030D-6E8A-4147-A177-3AD203B41FA5}">
                      <a16:colId xmlns:a16="http://schemas.microsoft.com/office/drawing/2014/main" val="1037325416"/>
                    </a:ext>
                  </a:extLst>
                </a:gridCol>
                <a:gridCol w="2041072">
                  <a:extLst>
                    <a:ext uri="{9D8B030D-6E8A-4147-A177-3AD203B41FA5}">
                      <a16:colId xmlns:a16="http://schemas.microsoft.com/office/drawing/2014/main" val="2517816856"/>
                    </a:ext>
                  </a:extLst>
                </a:gridCol>
              </a:tblGrid>
              <a:tr h="763489">
                <a:tc>
                  <a:txBody>
                    <a:bodyPr/>
                    <a:lstStyle/>
                    <a:p>
                      <a:r>
                        <a:rPr lang="en-US" sz="1600" dirty="0"/>
                        <a:t>Invasive alien species Mitigation</a:t>
                      </a:r>
                      <a:endParaRPr lang="en-ID" sz="1600" dirty="0"/>
                    </a:p>
                  </a:txBody>
                  <a:tcPr/>
                </a:tc>
                <a:tc>
                  <a:txBody>
                    <a:bodyPr/>
                    <a:lstStyle/>
                    <a:p>
                      <a:r>
                        <a:rPr lang="en-US" sz="1600" dirty="0"/>
                        <a:t>Stakeholder Engagement</a:t>
                      </a:r>
                      <a:endParaRPr lang="en-ID" sz="1600" dirty="0"/>
                    </a:p>
                  </a:txBody>
                  <a:tcPr/>
                </a:tc>
                <a:tc>
                  <a:txBody>
                    <a:bodyPr/>
                    <a:lstStyle/>
                    <a:p>
                      <a:r>
                        <a:rPr lang="en-US" sz="1600" dirty="0"/>
                        <a:t>Vulnerability Framework</a:t>
                      </a:r>
                      <a:endParaRPr lang="en-ID" sz="1600" dirty="0"/>
                    </a:p>
                  </a:txBody>
                  <a:tcPr/>
                </a:tc>
                <a:tc>
                  <a:txBody>
                    <a:bodyPr/>
                    <a:lstStyle/>
                    <a:p>
                      <a:r>
                        <a:rPr lang="en-US" sz="1400" dirty="0"/>
                        <a:t>Strategic Community Development </a:t>
                      </a:r>
                      <a:endParaRPr lang="en-ID" sz="1400" dirty="0"/>
                    </a:p>
                  </a:txBody>
                  <a:tcPr/>
                </a:tc>
                <a:extLst>
                  <a:ext uri="{0D108BD9-81ED-4DB2-BD59-A6C34878D82A}">
                    <a16:rowId xmlns:a16="http://schemas.microsoft.com/office/drawing/2014/main" val="137529889"/>
                  </a:ext>
                </a:extLst>
              </a:tr>
              <a:tr h="1808262">
                <a:tc>
                  <a:txBody>
                    <a:bodyPr/>
                    <a:lstStyle/>
                    <a:p>
                      <a:pPr marL="342900" indent="-342900">
                        <a:buFont typeface="+mj-lt"/>
                        <a:buAutoNum type="alphaLcPeriod"/>
                      </a:pPr>
                      <a:r>
                        <a:rPr lang="en-US" sz="1200" dirty="0"/>
                        <a:t>Reassessment of invasive species threats</a:t>
                      </a:r>
                    </a:p>
                    <a:p>
                      <a:pPr marL="342900" indent="-342900">
                        <a:buFont typeface="+mj-lt"/>
                        <a:buAutoNum type="alphaLcPeriod"/>
                      </a:pPr>
                      <a:r>
                        <a:rPr lang="en-US" sz="1200" dirty="0"/>
                        <a:t>Maintenance of forest plants on 50 ha of land dominated by invasive species.</a:t>
                      </a:r>
                      <a:endParaRPr lang="en-ID" sz="1200" dirty="0"/>
                    </a:p>
                  </a:txBody>
                  <a:tcPr/>
                </a:tc>
                <a:tc>
                  <a:txBody>
                    <a:bodyPr/>
                    <a:lstStyle/>
                    <a:p>
                      <a:pPr marL="342900" indent="-342900">
                        <a:buFont typeface="+mj-lt"/>
                        <a:buAutoNum type="alphaLcPeriod"/>
                      </a:pPr>
                      <a:r>
                        <a:rPr lang="en-US" sz="1200" dirty="0"/>
                        <a:t>Update stakeholder data</a:t>
                      </a:r>
                    </a:p>
                    <a:p>
                      <a:pPr marL="342900" indent="-342900">
                        <a:buFont typeface="+mj-lt"/>
                        <a:buAutoNum type="alphaLcPeriod"/>
                      </a:pPr>
                      <a:r>
                        <a:rPr lang="en-US" sz="1200" dirty="0"/>
                        <a:t>Maintenance contact with stakeholder as needed</a:t>
                      </a:r>
                      <a:endParaRPr lang="en-ID" sz="1200" dirty="0"/>
                    </a:p>
                  </a:txBody>
                  <a:tcPr/>
                </a:tc>
                <a:tc>
                  <a:txBody>
                    <a:bodyPr/>
                    <a:lstStyle/>
                    <a:p>
                      <a:pPr marL="342900" indent="-342900">
                        <a:buFont typeface="+mj-lt"/>
                        <a:buAutoNum type="alphaLcPeriod"/>
                      </a:pPr>
                      <a:r>
                        <a:rPr lang="en-US" sz="1200" dirty="0"/>
                        <a:t>An intensive and long-term integrated empowerment program (food supplies, education, health)</a:t>
                      </a:r>
                      <a:endParaRPr lang="en-ID" sz="1200" dirty="0"/>
                    </a:p>
                  </a:txBody>
                  <a:tcPr/>
                </a:tc>
                <a:tc>
                  <a:txBody>
                    <a:bodyPr/>
                    <a:lstStyle/>
                    <a:p>
                      <a:pPr marL="342900" indent="-342900">
                        <a:buFont typeface="+mj-lt"/>
                        <a:buAutoNum type="alphaLcPeriod"/>
                      </a:pPr>
                      <a:r>
                        <a:rPr lang="en-US" sz="1200" dirty="0"/>
                        <a:t>increased household income through the collection of NTFT products, agroforestry, and </a:t>
                      </a:r>
                      <a:r>
                        <a:rPr lang="en-US" sz="1200" dirty="0" err="1"/>
                        <a:t>silvopasture</a:t>
                      </a:r>
                      <a:r>
                        <a:rPr lang="en-US" sz="1200" dirty="0"/>
                        <a:t> </a:t>
                      </a:r>
                      <a:endParaRPr lang="en-ID" sz="1200" dirty="0"/>
                    </a:p>
                  </a:txBody>
                  <a:tcPr/>
                </a:tc>
                <a:extLst>
                  <a:ext uri="{0D108BD9-81ED-4DB2-BD59-A6C34878D82A}">
                    <a16:rowId xmlns:a16="http://schemas.microsoft.com/office/drawing/2014/main" val="2957515165"/>
                  </a:ext>
                </a:extLst>
              </a:tr>
            </a:tbl>
          </a:graphicData>
        </a:graphic>
      </p:graphicFrame>
    </p:spTree>
    <p:extLst>
      <p:ext uri="{BB962C8B-B14F-4D97-AF65-F5344CB8AC3E}">
        <p14:creationId xmlns:p14="http://schemas.microsoft.com/office/powerpoint/2010/main" val="341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3F75-2838-E70F-8D9D-050BC951C565}"/>
              </a:ext>
            </a:extLst>
          </p:cNvPr>
          <p:cNvSpPr>
            <a:spLocks noGrp="1"/>
          </p:cNvSpPr>
          <p:nvPr>
            <p:ph type="title"/>
          </p:nvPr>
        </p:nvSpPr>
        <p:spPr>
          <a:xfrm>
            <a:off x="457199" y="205979"/>
            <a:ext cx="6147708" cy="857250"/>
          </a:xfrm>
        </p:spPr>
        <p:txBody>
          <a:bodyPr>
            <a:normAutofit fontScale="90000"/>
          </a:bodyPr>
          <a:lstStyle/>
          <a:p>
            <a:r>
              <a:rPr lang="en-US" dirty="0"/>
              <a:t>Grievance Mechanism Update</a:t>
            </a:r>
            <a:endParaRPr lang="en-ID" dirty="0"/>
          </a:p>
        </p:txBody>
      </p:sp>
      <p:sp>
        <p:nvSpPr>
          <p:cNvPr id="3" name="Content Placeholder 2">
            <a:extLst>
              <a:ext uri="{FF2B5EF4-FFF2-40B4-BE49-F238E27FC236}">
                <a16:creationId xmlns:a16="http://schemas.microsoft.com/office/drawing/2014/main" id="{FE2254A3-4ED1-82FA-02E7-C1EBEF259638}"/>
              </a:ext>
            </a:extLst>
          </p:cNvPr>
          <p:cNvSpPr>
            <a:spLocks noGrp="1"/>
          </p:cNvSpPr>
          <p:nvPr>
            <p:ph idx="1"/>
          </p:nvPr>
        </p:nvSpPr>
        <p:spPr/>
        <p:txBody>
          <a:bodyPr/>
          <a:lstStyle/>
          <a:p>
            <a:pPr marL="0" indent="0">
              <a:buNone/>
            </a:pPr>
            <a:r>
              <a:rPr lang="en-US" sz="1400" dirty="0"/>
              <a:t>In The fourth week of May 2025, 1 complaint was received from </a:t>
            </a:r>
            <a:r>
              <a:rPr lang="en-US" sz="1400" dirty="0" err="1"/>
              <a:t>Mang</a:t>
            </a:r>
            <a:r>
              <a:rPr lang="en-US" sz="1400" dirty="0"/>
              <a:t> </a:t>
            </a:r>
            <a:r>
              <a:rPr lang="en-US" sz="1400" dirty="0" err="1"/>
              <a:t>Pendi’s</a:t>
            </a:r>
            <a:r>
              <a:rPr lang="en-US" sz="1400" dirty="0"/>
              <a:t> Wife (one of the communities living in </a:t>
            </a:r>
            <a:r>
              <a:rPr lang="en-US" sz="1400" dirty="0" err="1"/>
              <a:t>Simpang</a:t>
            </a:r>
            <a:r>
              <a:rPr lang="en-US" sz="1400" dirty="0"/>
              <a:t> Roni) regarding the oil palm plantation was destroyed by elephants.</a:t>
            </a:r>
          </a:p>
          <a:p>
            <a:pPr marL="0" indent="0">
              <a:buNone/>
            </a:pPr>
            <a:endParaRPr lang="en-US" sz="1400" dirty="0"/>
          </a:p>
          <a:p>
            <a:pPr marL="0" indent="0">
              <a:buNone/>
            </a:pPr>
            <a:r>
              <a:rPr lang="en-US" sz="1400" dirty="0"/>
              <a:t>Department Involved in the Investigation/Resolution</a:t>
            </a:r>
          </a:p>
          <a:p>
            <a:pPr>
              <a:buFont typeface="Wingdings" panose="05000000000000000000" pitchFamily="2" charset="2"/>
              <a:buChar char="Ø"/>
            </a:pPr>
            <a:r>
              <a:rPr lang="en-US" sz="1400" dirty="0"/>
              <a:t>Community livelihood and Research and Conservation</a:t>
            </a:r>
          </a:p>
          <a:p>
            <a:pPr>
              <a:buFont typeface="Wingdings" panose="05000000000000000000" pitchFamily="2" charset="2"/>
              <a:buChar char="Ø"/>
            </a:pPr>
            <a:endParaRPr lang="en-US" sz="1400" dirty="0"/>
          </a:p>
          <a:p>
            <a:pPr marL="0" indent="0">
              <a:buNone/>
            </a:pPr>
            <a:r>
              <a:rPr lang="en-US" sz="1400" dirty="0"/>
              <a:t>Description of Proposed Resolution</a:t>
            </a:r>
          </a:p>
          <a:p>
            <a:pPr>
              <a:buFont typeface="Wingdings" panose="05000000000000000000" pitchFamily="2" charset="2"/>
              <a:buChar char="Ø"/>
            </a:pPr>
            <a:r>
              <a:rPr lang="en-US" sz="1400" dirty="0"/>
              <a:t>Educating them that their plantations should not be planted with oil palms </a:t>
            </a:r>
          </a:p>
          <a:p>
            <a:pPr>
              <a:buFont typeface="Wingdings" panose="05000000000000000000" pitchFamily="2" charset="2"/>
              <a:buChar char="Ø"/>
            </a:pPr>
            <a:r>
              <a:rPr lang="en-US" sz="1400" dirty="0"/>
              <a:t>Educating them that they should not kill or harm elephants.</a:t>
            </a:r>
          </a:p>
          <a:p>
            <a:pPr>
              <a:buFont typeface="Wingdings" panose="05000000000000000000" pitchFamily="2" charset="2"/>
              <a:buChar char="Ø"/>
            </a:pPr>
            <a:r>
              <a:rPr lang="en-US" sz="1400" dirty="0"/>
              <a:t>Conducting them on how to repel elephants from plantations.</a:t>
            </a:r>
          </a:p>
          <a:p>
            <a:pPr>
              <a:buFont typeface="Wingdings" panose="05000000000000000000" pitchFamily="2" charset="2"/>
              <a:buChar char="Ø"/>
            </a:pPr>
            <a:r>
              <a:rPr lang="en-US" sz="1400" dirty="0"/>
              <a:t>Encouraging them to plant crops other than oil palms.</a:t>
            </a:r>
          </a:p>
        </p:txBody>
      </p:sp>
    </p:spTree>
    <p:extLst>
      <p:ext uri="{BB962C8B-B14F-4D97-AF65-F5344CB8AC3E}">
        <p14:creationId xmlns:p14="http://schemas.microsoft.com/office/powerpoint/2010/main" val="276284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1501</TotalTime>
  <Words>2369</Words>
  <Application>Microsoft Office PowerPoint</Application>
  <PresentationFormat>On-screen Show (16:9)</PresentationFormat>
  <Paragraphs>398</Paragraphs>
  <Slides>28</Slides>
  <Notes>13</Notes>
  <HiddenSlides>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28</vt:i4>
      </vt:variant>
    </vt:vector>
  </HeadingPairs>
  <TitlesOfParts>
    <vt:vector size="45" baseType="lpstr">
      <vt:lpstr>Abadi Extra Light</vt:lpstr>
      <vt:lpstr>Arial</vt:lpstr>
      <vt:lpstr>Barlow Bold</vt:lpstr>
      <vt:lpstr>Calibri</vt:lpstr>
      <vt:lpstr>Calibri Light</vt:lpstr>
      <vt:lpstr>Catamaran Bold</vt:lpstr>
      <vt:lpstr>Clear Sans</vt:lpstr>
      <vt:lpstr>Daytona Condensed</vt:lpstr>
      <vt:lpstr>Google Sans Text</vt:lpstr>
      <vt:lpstr>Inter</vt:lpstr>
      <vt:lpstr>Inter Bold</vt:lpstr>
      <vt:lpstr>Myriad Pro</vt:lpstr>
      <vt:lpstr>Nunito Sans Condensed Extra-Light</vt:lpstr>
      <vt:lpstr>Nunito Sans Condensed Semi-Bold</vt:lpstr>
      <vt:lpstr>Wingdings</vt:lpstr>
      <vt:lpstr>Office Theme</vt:lpstr>
      <vt:lpstr>1_Office Theme</vt:lpstr>
      <vt:lpstr>1. Human capital &amp; corporate services  2. Digital Technology and data management   </vt:lpstr>
      <vt:lpstr>PowerPoint Presentation</vt:lpstr>
      <vt:lpstr>HUMAN RESOURCES 2025</vt:lpstr>
      <vt:lpstr>WORKING AREA  2025</vt:lpstr>
      <vt:lpstr>PowerPoint Presentation</vt:lpstr>
      <vt:lpstr>PowerPoint Presentation</vt:lpstr>
      <vt:lpstr>THE ESMS ACTION PLAN 2026</vt:lpstr>
      <vt:lpstr>THE ESMS ACTION PLAN 2026</vt:lpstr>
      <vt:lpstr>Grievance Mechanism Update</vt:lpstr>
      <vt:lpstr>MAINTENANCE INFRASTRUCTURE &amp; FACILITIES 2025</vt:lpstr>
      <vt:lpstr>PT. REKI VEHICLE INVENTORY:  2025</vt:lpstr>
      <vt:lpstr>GUEST VISITS JANUARY - OCTOBER 2025</vt:lpstr>
      <vt:lpstr>PowerPoint Presentation</vt:lpstr>
      <vt:lpstr>Digital Technology and data management Data Management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Zelvin NH</dc:creator>
  <cp:lastModifiedBy>Thomas A  Walsh</cp:lastModifiedBy>
  <cp:revision>35</cp:revision>
  <dcterms:created xsi:type="dcterms:W3CDTF">2022-04-19T13:56:15Z</dcterms:created>
  <dcterms:modified xsi:type="dcterms:W3CDTF">2025-10-31T03:21:32Z</dcterms:modified>
</cp:coreProperties>
</file>