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 id="2147483680" r:id="rId3"/>
  </p:sldMasterIdLst>
  <p:notesMasterIdLst>
    <p:notesMasterId r:id="rId27"/>
  </p:notesMasterIdLst>
  <p:sldIdLst>
    <p:sldId id="256" r:id="rId4"/>
    <p:sldId id="257" r:id="rId5"/>
    <p:sldId id="258" r:id="rId6"/>
    <p:sldId id="2461" r:id="rId7"/>
    <p:sldId id="260" r:id="rId8"/>
    <p:sldId id="261" r:id="rId9"/>
    <p:sldId id="264" r:id="rId10"/>
    <p:sldId id="262" r:id="rId11"/>
    <p:sldId id="263" r:id="rId12"/>
    <p:sldId id="266" r:id="rId13"/>
    <p:sldId id="267" r:id="rId14"/>
    <p:sldId id="268" r:id="rId15"/>
    <p:sldId id="269" r:id="rId16"/>
    <p:sldId id="270" r:id="rId17"/>
    <p:sldId id="2479" r:id="rId18"/>
    <p:sldId id="2478" r:id="rId19"/>
    <p:sldId id="2475" r:id="rId20"/>
    <p:sldId id="489" r:id="rId21"/>
    <p:sldId id="2473" r:id="rId22"/>
    <p:sldId id="2477" r:id="rId23"/>
    <p:sldId id="2480" r:id="rId24"/>
    <p:sldId id="272" r:id="rId25"/>
    <p:sldId id="274" r:id="rId26"/>
  </p:sldIdLst>
  <p:sldSz cx="12192000" cy="6858000"/>
  <p:notesSz cx="6858000" cy="9144000"/>
  <p:embeddedFontLst>
    <p:embeddedFont>
      <p:font typeface="Cambria" panose="02040503050406030204" pitchFamily="18" charset="0"/>
      <p:regular r:id="rId28"/>
      <p:bold r:id="rId29"/>
      <p:italic r:id="rId30"/>
      <p:boldItalic r:id="rId31"/>
    </p:embeddedFont>
    <p:embeddedFont>
      <p:font typeface="Open Sans" panose="020B0606030504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gFY0UmmViVqkXCwd/wDIS2+pu7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91C00D3-02ED-430A-ACF1-CF85F370F1B1}">
  <a:tblStyle styleId="{791C00D3-02ED-430A-ACF1-CF85F370F1B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customschemas.google.com/relationships/presentationmetadata" Target="meta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 name="Google Shape;5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 name="Google Shape;6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21"/>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800"/>
              <a:buFont typeface="Open Sans"/>
              <a:buNone/>
              <a:defRPr sz="48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747"/>
              </a:spcBef>
              <a:spcAft>
                <a:spcPts val="0"/>
              </a:spcAft>
              <a:buClr>
                <a:srgbClr val="888888"/>
              </a:buClr>
              <a:buSzPts val="3733"/>
              <a:buNone/>
              <a:defRPr sz="3733">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id-ID" dirty="0"/>
              <a:t>JUDUL</a:t>
            </a:r>
            <a:endParaRPr lang="en-GB" dirty="0"/>
          </a:p>
        </p:txBody>
      </p:sp>
      <p:sp>
        <p:nvSpPr>
          <p:cNvPr id="3" name="Content Placeholder 2"/>
          <p:cNvSpPr>
            <a:spLocks noGrp="1"/>
          </p:cNvSpPr>
          <p:nvPr>
            <p:ph idx="1" hasCustomPrompt="1"/>
          </p:nvPr>
        </p:nvSpPr>
        <p:spPr/>
        <p:txBody>
          <a:bodyPr/>
          <a:lstStyle>
            <a:lvl1pPr>
              <a:defRPr/>
            </a:lvl1pPr>
          </a:lstStyle>
          <a:p>
            <a:pPr lvl="0"/>
            <a:r>
              <a:rPr lang="id-ID" dirty="0"/>
              <a:t>SUB JUDUL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30973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sz="4800" b="0" cap="all"/>
            </a:lvl1pPr>
          </a:lstStyle>
          <a:p>
            <a:r>
              <a:rPr lang="id-ID" dirty="0"/>
              <a:t>JUDUL</a:t>
            </a:r>
            <a:endParaRPr lang="en-GB" dirty="0"/>
          </a:p>
        </p:txBody>
      </p:sp>
      <p:sp>
        <p:nvSpPr>
          <p:cNvPr id="3" name="Text Placeholder 2"/>
          <p:cNvSpPr>
            <a:spLocks noGrp="1"/>
          </p:cNvSpPr>
          <p:nvPr>
            <p:ph type="body" idx="1" hasCustomPrompt="1"/>
          </p:nvPr>
        </p:nvSpPr>
        <p:spPr>
          <a:xfrm>
            <a:off x="963084" y="2906713"/>
            <a:ext cx="10363200" cy="1500187"/>
          </a:xfrm>
        </p:spPr>
        <p:txBody>
          <a:bodyPr anchor="b"/>
          <a:lstStyle>
            <a:lvl1pPr marL="0" indent="0">
              <a:buNone/>
              <a:defRPr sz="3733">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id-ID" dirty="0"/>
              <a:t>SUB JUDUL</a:t>
            </a:r>
            <a:endParaRPr lang="en-US" dirty="0"/>
          </a:p>
        </p:txBody>
      </p:sp>
    </p:spTree>
    <p:extLst>
      <p:ext uri="{BB962C8B-B14F-4D97-AF65-F5344CB8AC3E}">
        <p14:creationId xmlns:p14="http://schemas.microsoft.com/office/powerpoint/2010/main" val="1143097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id-ID" dirty="0"/>
              <a:t>JUDUL</a:t>
            </a:r>
            <a:endParaRPr lang="en-GB" dirty="0"/>
          </a:p>
        </p:txBody>
      </p:sp>
      <p:sp>
        <p:nvSpPr>
          <p:cNvPr id="3" name="Content Placeholder 2"/>
          <p:cNvSpPr>
            <a:spLocks noGrp="1"/>
          </p:cNvSpPr>
          <p:nvPr>
            <p:ph sz="half" idx="1" hasCustomPrompt="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d-ID" dirty="0"/>
              <a:t>SUB JUDUL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d-ID" dirty="0"/>
              <a:t>SUB JUDUL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04746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3374165" cy="1143000"/>
          </a:xfrm>
        </p:spPr>
        <p:txBody>
          <a:bodyPr/>
          <a:lstStyle>
            <a:lvl1pPr>
              <a:defRPr b="0"/>
            </a:lvl1pPr>
          </a:lstStyle>
          <a:p>
            <a:r>
              <a:rPr lang="id-ID" dirty="0"/>
              <a:t>JUDUL</a:t>
            </a:r>
            <a:endParaRPr lang="en-GB" dirty="0"/>
          </a:p>
        </p:txBody>
      </p:sp>
      <p:sp>
        <p:nvSpPr>
          <p:cNvPr id="3" name="Text Placeholder 2"/>
          <p:cNvSpPr>
            <a:spLocks noGrp="1"/>
          </p:cNvSpPr>
          <p:nvPr>
            <p:ph type="body" idx="1" hasCustomPrompt="1"/>
          </p:nvPr>
        </p:nvSpPr>
        <p:spPr>
          <a:xfrm>
            <a:off x="609600" y="1535113"/>
            <a:ext cx="5386917" cy="639763"/>
          </a:xfrm>
        </p:spPr>
        <p:txBody>
          <a:bodyPr anchor="b"/>
          <a:lstStyle>
            <a:lvl1pPr marL="0" indent="0">
              <a:buNone/>
              <a:defRPr sz="3200" b="0"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d-ID" dirty="0"/>
              <a:t>SUB JUDUL</a:t>
            </a:r>
            <a:endParaRPr lang="en-US" dirty="0"/>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hasCustomPrompt="1"/>
          </p:nvPr>
        </p:nvSpPr>
        <p:spPr>
          <a:xfrm>
            <a:off x="6193369" y="1535113"/>
            <a:ext cx="5389033" cy="639763"/>
          </a:xfrm>
        </p:spPr>
        <p:txBody>
          <a:bodyPr anchor="b"/>
          <a:lstStyle>
            <a:lvl1pPr marL="0" indent="0">
              <a:buNone/>
              <a:defRPr sz="3200"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d-ID" dirty="0"/>
              <a:t>SUB JUDUL</a:t>
            </a:r>
            <a:endParaRPr lang="en-US" dirty="0"/>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63352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id-ID" dirty="0"/>
              <a:t>JUDUL</a:t>
            </a:r>
            <a:endParaRPr lang="en-GB" dirty="0"/>
          </a:p>
        </p:txBody>
      </p:sp>
    </p:spTree>
    <p:extLst>
      <p:ext uri="{BB962C8B-B14F-4D97-AF65-F5344CB8AC3E}">
        <p14:creationId xmlns:p14="http://schemas.microsoft.com/office/powerpoint/2010/main" val="2481012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942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73049"/>
            <a:ext cx="4011084" cy="1162051"/>
          </a:xfrm>
        </p:spPr>
        <p:txBody>
          <a:bodyPr anchor="b">
            <a:normAutofit/>
          </a:bodyPr>
          <a:lstStyle>
            <a:lvl1pPr algn="l">
              <a:defRPr sz="4800" b="0"/>
            </a:lvl1pPr>
          </a:lstStyle>
          <a:p>
            <a:r>
              <a:rPr lang="id-ID" dirty="0"/>
              <a:t>JUDUL</a:t>
            </a:r>
            <a:endParaRPr lang="en-GB" dirty="0"/>
          </a:p>
        </p:txBody>
      </p:sp>
      <p:sp>
        <p:nvSpPr>
          <p:cNvPr id="3" name="Content Placeholder 2"/>
          <p:cNvSpPr>
            <a:spLocks noGrp="1"/>
          </p:cNvSpPr>
          <p:nvPr>
            <p:ph idx="1"/>
          </p:nvPr>
        </p:nvSpPr>
        <p:spPr>
          <a:xfrm>
            <a:off x="4766733" y="273052"/>
            <a:ext cx="6815667" cy="5853113"/>
          </a:xfrm>
        </p:spPr>
        <p:txBody>
          <a:bodyPr/>
          <a:lstStyle>
            <a:lvl1pPr marL="0" indent="0">
              <a:buNone/>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endParaRPr lang="en-GB" dirty="0"/>
          </a:p>
        </p:txBody>
      </p:sp>
      <p:sp>
        <p:nvSpPr>
          <p:cNvPr id="4" name="Text Placeholder 3"/>
          <p:cNvSpPr>
            <a:spLocks noGrp="1"/>
          </p:cNvSpPr>
          <p:nvPr>
            <p:ph type="body" sz="half" idx="2"/>
          </p:nvPr>
        </p:nvSpPr>
        <p:spPr>
          <a:xfrm>
            <a:off x="609602" y="1435102"/>
            <a:ext cx="4011084" cy="4691063"/>
          </a:xfrm>
        </p:spPr>
        <p:txBody>
          <a:bodyPr>
            <a:normAutofit/>
          </a:bodyPr>
          <a:lstStyle>
            <a:lvl1pPr marL="0" indent="0">
              <a:buNone/>
              <a:defRPr sz="26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3995262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9"/>
          </a:xfrm>
        </p:spPr>
        <p:txBody>
          <a:bodyPr anchor="b"/>
          <a:lstStyle>
            <a:lvl1pPr algn="l">
              <a:defRPr sz="2667" b="0"/>
            </a:lvl1pPr>
          </a:lstStyle>
          <a:p>
            <a:r>
              <a:rPr lang="id-ID" dirty="0"/>
              <a:t>JUDUL</a:t>
            </a:r>
            <a:endParaRPr lang="en-GB"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p:cNvSpPr>
            <a:spLocks noGrp="1"/>
          </p:cNvSpPr>
          <p:nvPr>
            <p:ph type="body" sz="half" idx="2" hasCustomPrompt="1"/>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id-ID" dirty="0"/>
              <a:t>KETERANGAN</a:t>
            </a:r>
            <a:endParaRPr lang="en-US" dirty="0"/>
          </a:p>
        </p:txBody>
      </p:sp>
    </p:spTree>
    <p:extLst>
      <p:ext uri="{BB962C8B-B14F-4D97-AF65-F5344CB8AC3E}">
        <p14:creationId xmlns:p14="http://schemas.microsoft.com/office/powerpoint/2010/main" val="474179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D04C2-888B-4658-A2CB-8A45B162AD2D}" type="datetimeFigureOut">
              <a:rPr lang="id-ID" smtClean="0">
                <a:solidFill>
                  <a:srgbClr val="F0A22E">
                    <a:shade val="75000"/>
                  </a:srgbClr>
                </a:solidFill>
              </a:rPr>
              <a:pPr/>
              <a:t>31/10/2025</a:t>
            </a:fld>
            <a:endParaRPr lang="id-ID">
              <a:solidFill>
                <a:srgbClr val="F0A22E">
                  <a:shade val="75000"/>
                </a:srgbClr>
              </a:solidFill>
            </a:endParaRPr>
          </a:p>
        </p:txBody>
      </p:sp>
      <p:sp>
        <p:nvSpPr>
          <p:cNvPr id="5" name="Footer Placeholder 4"/>
          <p:cNvSpPr>
            <a:spLocks noGrp="1"/>
          </p:cNvSpPr>
          <p:nvPr>
            <p:ph type="ftr" sz="quarter" idx="11"/>
          </p:nvPr>
        </p:nvSpPr>
        <p:spPr/>
        <p:txBody>
          <a:bodyPr/>
          <a:lstStyle/>
          <a:p>
            <a:endParaRPr lang="id-ID">
              <a:solidFill>
                <a:srgbClr val="F0A22E">
                  <a:shade val="75000"/>
                </a:srgbClr>
              </a:solidFill>
            </a:endParaRPr>
          </a:p>
        </p:txBody>
      </p:sp>
      <p:sp>
        <p:nvSpPr>
          <p:cNvPr id="6" name="Slide Number Placeholder 5"/>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671949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D04C2-888B-4658-A2CB-8A45B162AD2D}" type="datetimeFigureOut">
              <a:rPr lang="id-ID" smtClean="0">
                <a:solidFill>
                  <a:srgbClr val="F0A22E">
                    <a:shade val="75000"/>
                  </a:srgbClr>
                </a:solidFill>
              </a:rPr>
              <a:pPr/>
              <a:t>31/10/2025</a:t>
            </a:fld>
            <a:endParaRPr lang="id-ID">
              <a:solidFill>
                <a:srgbClr val="F0A22E">
                  <a:shade val="75000"/>
                </a:srgbClr>
              </a:solidFill>
            </a:endParaRPr>
          </a:p>
        </p:txBody>
      </p:sp>
      <p:sp>
        <p:nvSpPr>
          <p:cNvPr id="5" name="Footer Placeholder 4"/>
          <p:cNvSpPr>
            <a:spLocks noGrp="1"/>
          </p:cNvSpPr>
          <p:nvPr>
            <p:ph type="ftr" sz="quarter" idx="11"/>
          </p:nvPr>
        </p:nvSpPr>
        <p:spPr/>
        <p:txBody>
          <a:bodyPr/>
          <a:lstStyle/>
          <a:p>
            <a:endParaRPr lang="id-ID">
              <a:solidFill>
                <a:srgbClr val="F0A22E">
                  <a:shade val="75000"/>
                </a:srgbClr>
              </a:solidFill>
            </a:endParaRPr>
          </a:p>
        </p:txBody>
      </p:sp>
      <p:sp>
        <p:nvSpPr>
          <p:cNvPr id="6" name="Slide Number Placeholder 5"/>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135066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D04C2-888B-4658-A2CB-8A45B162AD2D}" type="datetimeFigureOut">
              <a:rPr lang="id-ID" smtClean="0">
                <a:solidFill>
                  <a:srgbClr val="F0A22E">
                    <a:shade val="75000"/>
                  </a:srgbClr>
                </a:solidFill>
              </a:rPr>
              <a:pPr/>
              <a:t>31/10/2025</a:t>
            </a:fld>
            <a:endParaRPr lang="id-ID">
              <a:solidFill>
                <a:srgbClr val="F0A22E">
                  <a:shade val="75000"/>
                </a:srgbClr>
              </a:solidFill>
            </a:endParaRPr>
          </a:p>
        </p:txBody>
      </p:sp>
      <p:sp>
        <p:nvSpPr>
          <p:cNvPr id="5" name="Footer Placeholder 4"/>
          <p:cNvSpPr>
            <a:spLocks noGrp="1"/>
          </p:cNvSpPr>
          <p:nvPr>
            <p:ph type="ftr" sz="quarter" idx="11"/>
          </p:nvPr>
        </p:nvSpPr>
        <p:spPr/>
        <p:txBody>
          <a:bodyPr/>
          <a:lstStyle/>
          <a:p>
            <a:endParaRPr lang="id-ID">
              <a:solidFill>
                <a:srgbClr val="F0A22E">
                  <a:shade val="75000"/>
                </a:srgbClr>
              </a:solidFill>
            </a:endParaRPr>
          </a:p>
        </p:txBody>
      </p:sp>
      <p:sp>
        <p:nvSpPr>
          <p:cNvPr id="6" name="Slide Number Placeholder 5"/>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3830802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D04C2-888B-4658-A2CB-8A45B162AD2D}" type="datetimeFigureOut">
              <a:rPr lang="id-ID" smtClean="0">
                <a:solidFill>
                  <a:srgbClr val="F0A22E">
                    <a:shade val="75000"/>
                  </a:srgbClr>
                </a:solidFill>
              </a:rPr>
              <a:pPr/>
              <a:t>31/10/2025</a:t>
            </a:fld>
            <a:endParaRPr lang="id-ID">
              <a:solidFill>
                <a:srgbClr val="F0A22E">
                  <a:shade val="75000"/>
                </a:srgbClr>
              </a:solidFill>
            </a:endParaRPr>
          </a:p>
        </p:txBody>
      </p:sp>
      <p:sp>
        <p:nvSpPr>
          <p:cNvPr id="6" name="Footer Placeholder 5"/>
          <p:cNvSpPr>
            <a:spLocks noGrp="1"/>
          </p:cNvSpPr>
          <p:nvPr>
            <p:ph type="ftr" sz="quarter" idx="11"/>
          </p:nvPr>
        </p:nvSpPr>
        <p:spPr/>
        <p:txBody>
          <a:bodyPr/>
          <a:lstStyle/>
          <a:p>
            <a:endParaRPr lang="id-ID">
              <a:solidFill>
                <a:srgbClr val="F0A22E">
                  <a:shade val="75000"/>
                </a:srgbClr>
              </a:solidFill>
            </a:endParaRPr>
          </a:p>
        </p:txBody>
      </p:sp>
      <p:sp>
        <p:nvSpPr>
          <p:cNvPr id="7" name="Slide Number Placeholder 6"/>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1286580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D04C2-888B-4658-A2CB-8A45B162AD2D}" type="datetimeFigureOut">
              <a:rPr lang="id-ID" smtClean="0">
                <a:solidFill>
                  <a:srgbClr val="F0A22E">
                    <a:shade val="75000"/>
                  </a:srgbClr>
                </a:solidFill>
              </a:rPr>
              <a:pPr/>
              <a:t>31/10/2025</a:t>
            </a:fld>
            <a:endParaRPr lang="id-ID">
              <a:solidFill>
                <a:srgbClr val="F0A22E">
                  <a:shade val="75000"/>
                </a:srgbClr>
              </a:solidFill>
            </a:endParaRPr>
          </a:p>
        </p:txBody>
      </p:sp>
      <p:sp>
        <p:nvSpPr>
          <p:cNvPr id="8" name="Footer Placeholder 7"/>
          <p:cNvSpPr>
            <a:spLocks noGrp="1"/>
          </p:cNvSpPr>
          <p:nvPr>
            <p:ph type="ftr" sz="quarter" idx="11"/>
          </p:nvPr>
        </p:nvSpPr>
        <p:spPr/>
        <p:txBody>
          <a:bodyPr/>
          <a:lstStyle/>
          <a:p>
            <a:endParaRPr lang="id-ID">
              <a:solidFill>
                <a:srgbClr val="F0A22E">
                  <a:shade val="75000"/>
                </a:srgbClr>
              </a:solidFill>
            </a:endParaRPr>
          </a:p>
        </p:txBody>
      </p:sp>
      <p:sp>
        <p:nvSpPr>
          <p:cNvPr id="9" name="Slide Number Placeholder 8"/>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3073053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D04C2-888B-4658-A2CB-8A45B162AD2D}" type="datetimeFigureOut">
              <a:rPr lang="id-ID" smtClean="0">
                <a:solidFill>
                  <a:srgbClr val="F0A22E">
                    <a:shade val="75000"/>
                  </a:srgbClr>
                </a:solidFill>
              </a:rPr>
              <a:pPr/>
              <a:t>31/10/2025</a:t>
            </a:fld>
            <a:endParaRPr lang="id-ID">
              <a:solidFill>
                <a:srgbClr val="F0A22E">
                  <a:shade val="75000"/>
                </a:srgbClr>
              </a:solidFill>
            </a:endParaRPr>
          </a:p>
        </p:txBody>
      </p:sp>
      <p:sp>
        <p:nvSpPr>
          <p:cNvPr id="4" name="Footer Placeholder 3"/>
          <p:cNvSpPr>
            <a:spLocks noGrp="1"/>
          </p:cNvSpPr>
          <p:nvPr>
            <p:ph type="ftr" sz="quarter" idx="11"/>
          </p:nvPr>
        </p:nvSpPr>
        <p:spPr/>
        <p:txBody>
          <a:bodyPr/>
          <a:lstStyle/>
          <a:p>
            <a:endParaRPr lang="id-ID">
              <a:solidFill>
                <a:srgbClr val="F0A22E">
                  <a:shade val="75000"/>
                </a:srgbClr>
              </a:solidFill>
            </a:endParaRPr>
          </a:p>
        </p:txBody>
      </p:sp>
      <p:sp>
        <p:nvSpPr>
          <p:cNvPr id="5" name="Slide Number Placeholder 4"/>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2127135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D04C2-888B-4658-A2CB-8A45B162AD2D}" type="datetimeFigureOut">
              <a:rPr lang="id-ID" smtClean="0">
                <a:solidFill>
                  <a:srgbClr val="F0A22E">
                    <a:shade val="75000"/>
                  </a:srgbClr>
                </a:solidFill>
              </a:rPr>
              <a:pPr/>
              <a:t>31/10/2025</a:t>
            </a:fld>
            <a:endParaRPr lang="id-ID">
              <a:solidFill>
                <a:srgbClr val="F0A22E">
                  <a:shade val="75000"/>
                </a:srgbClr>
              </a:solidFill>
            </a:endParaRPr>
          </a:p>
        </p:txBody>
      </p:sp>
      <p:sp>
        <p:nvSpPr>
          <p:cNvPr id="3" name="Footer Placeholder 2"/>
          <p:cNvSpPr>
            <a:spLocks noGrp="1"/>
          </p:cNvSpPr>
          <p:nvPr>
            <p:ph type="ftr" sz="quarter" idx="11"/>
          </p:nvPr>
        </p:nvSpPr>
        <p:spPr/>
        <p:txBody>
          <a:bodyPr/>
          <a:lstStyle/>
          <a:p>
            <a:endParaRPr lang="id-ID">
              <a:solidFill>
                <a:srgbClr val="F0A22E">
                  <a:shade val="75000"/>
                </a:srgbClr>
              </a:solidFill>
            </a:endParaRPr>
          </a:p>
        </p:txBody>
      </p:sp>
      <p:sp>
        <p:nvSpPr>
          <p:cNvPr id="4" name="Slide Number Placeholder 3"/>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900514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D04C2-888B-4658-A2CB-8A45B162AD2D}" type="datetimeFigureOut">
              <a:rPr lang="id-ID" smtClean="0">
                <a:solidFill>
                  <a:srgbClr val="F0A22E">
                    <a:shade val="75000"/>
                  </a:srgbClr>
                </a:solidFill>
              </a:rPr>
              <a:pPr/>
              <a:t>31/10/2025</a:t>
            </a:fld>
            <a:endParaRPr lang="id-ID">
              <a:solidFill>
                <a:srgbClr val="F0A22E">
                  <a:shade val="75000"/>
                </a:srgbClr>
              </a:solidFill>
            </a:endParaRPr>
          </a:p>
        </p:txBody>
      </p:sp>
      <p:sp>
        <p:nvSpPr>
          <p:cNvPr id="6" name="Footer Placeholder 5"/>
          <p:cNvSpPr>
            <a:spLocks noGrp="1"/>
          </p:cNvSpPr>
          <p:nvPr>
            <p:ph type="ftr" sz="quarter" idx="11"/>
          </p:nvPr>
        </p:nvSpPr>
        <p:spPr/>
        <p:txBody>
          <a:bodyPr/>
          <a:lstStyle/>
          <a:p>
            <a:endParaRPr lang="id-ID">
              <a:solidFill>
                <a:srgbClr val="F0A22E">
                  <a:shade val="75000"/>
                </a:srgbClr>
              </a:solidFill>
            </a:endParaRPr>
          </a:p>
        </p:txBody>
      </p:sp>
      <p:sp>
        <p:nvSpPr>
          <p:cNvPr id="7" name="Slide Number Placeholder 6"/>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2908021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D04C2-888B-4658-A2CB-8A45B162AD2D}" type="datetimeFigureOut">
              <a:rPr lang="id-ID" smtClean="0">
                <a:solidFill>
                  <a:srgbClr val="F0A22E">
                    <a:shade val="75000"/>
                  </a:srgbClr>
                </a:solidFill>
              </a:rPr>
              <a:pPr/>
              <a:t>31/10/2025</a:t>
            </a:fld>
            <a:endParaRPr lang="id-ID">
              <a:solidFill>
                <a:srgbClr val="F0A22E">
                  <a:shade val="75000"/>
                </a:srgbClr>
              </a:solidFill>
            </a:endParaRPr>
          </a:p>
        </p:txBody>
      </p:sp>
      <p:sp>
        <p:nvSpPr>
          <p:cNvPr id="6" name="Footer Placeholder 5"/>
          <p:cNvSpPr>
            <a:spLocks noGrp="1"/>
          </p:cNvSpPr>
          <p:nvPr>
            <p:ph type="ftr" sz="quarter" idx="11"/>
          </p:nvPr>
        </p:nvSpPr>
        <p:spPr/>
        <p:txBody>
          <a:bodyPr/>
          <a:lstStyle/>
          <a:p>
            <a:endParaRPr lang="id-ID">
              <a:solidFill>
                <a:srgbClr val="F0A22E">
                  <a:shade val="75000"/>
                </a:srgbClr>
              </a:solidFill>
            </a:endParaRPr>
          </a:p>
        </p:txBody>
      </p:sp>
      <p:sp>
        <p:nvSpPr>
          <p:cNvPr id="7" name="Slide Number Placeholder 6"/>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3827508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D04C2-888B-4658-A2CB-8A45B162AD2D}" type="datetimeFigureOut">
              <a:rPr lang="id-ID" smtClean="0">
                <a:solidFill>
                  <a:srgbClr val="F0A22E">
                    <a:shade val="75000"/>
                  </a:srgbClr>
                </a:solidFill>
              </a:rPr>
              <a:pPr/>
              <a:t>31/10/2025</a:t>
            </a:fld>
            <a:endParaRPr lang="id-ID">
              <a:solidFill>
                <a:srgbClr val="F0A22E">
                  <a:shade val="75000"/>
                </a:srgbClr>
              </a:solidFill>
            </a:endParaRPr>
          </a:p>
        </p:txBody>
      </p:sp>
      <p:sp>
        <p:nvSpPr>
          <p:cNvPr id="5" name="Footer Placeholder 4"/>
          <p:cNvSpPr>
            <a:spLocks noGrp="1"/>
          </p:cNvSpPr>
          <p:nvPr>
            <p:ph type="ftr" sz="quarter" idx="11"/>
          </p:nvPr>
        </p:nvSpPr>
        <p:spPr/>
        <p:txBody>
          <a:bodyPr/>
          <a:lstStyle/>
          <a:p>
            <a:endParaRPr lang="id-ID">
              <a:solidFill>
                <a:srgbClr val="F0A22E">
                  <a:shade val="75000"/>
                </a:srgbClr>
              </a:solidFill>
            </a:endParaRPr>
          </a:p>
        </p:txBody>
      </p:sp>
      <p:sp>
        <p:nvSpPr>
          <p:cNvPr id="6" name="Slide Number Placeholder 5"/>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3969499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D04C2-888B-4658-A2CB-8A45B162AD2D}" type="datetimeFigureOut">
              <a:rPr lang="id-ID" smtClean="0">
                <a:solidFill>
                  <a:srgbClr val="F0A22E">
                    <a:shade val="75000"/>
                  </a:srgbClr>
                </a:solidFill>
              </a:rPr>
              <a:pPr/>
              <a:t>31/10/2025</a:t>
            </a:fld>
            <a:endParaRPr lang="id-ID">
              <a:solidFill>
                <a:srgbClr val="F0A22E">
                  <a:shade val="75000"/>
                </a:srgbClr>
              </a:solidFill>
            </a:endParaRPr>
          </a:p>
        </p:txBody>
      </p:sp>
      <p:sp>
        <p:nvSpPr>
          <p:cNvPr id="5" name="Footer Placeholder 4"/>
          <p:cNvSpPr>
            <a:spLocks noGrp="1"/>
          </p:cNvSpPr>
          <p:nvPr>
            <p:ph type="ftr" sz="quarter" idx="11"/>
          </p:nvPr>
        </p:nvSpPr>
        <p:spPr/>
        <p:txBody>
          <a:bodyPr/>
          <a:lstStyle/>
          <a:p>
            <a:endParaRPr lang="id-ID">
              <a:solidFill>
                <a:srgbClr val="F0A22E">
                  <a:shade val="75000"/>
                </a:srgbClr>
              </a:solidFill>
            </a:endParaRPr>
          </a:p>
        </p:txBody>
      </p:sp>
      <p:sp>
        <p:nvSpPr>
          <p:cNvPr id="6" name="Slide Number Placeholder 5"/>
          <p:cNvSpPr>
            <a:spLocks noGrp="1"/>
          </p:cNvSpPr>
          <p:nvPr>
            <p:ph type="sldNum" sz="quarter" idx="12"/>
          </p:nvPr>
        </p:nvSpPr>
        <p:spPr/>
        <p:txBody>
          <a:body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2701021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24"/>
          <p:cNvSpPr txBox="1">
            <a:spLocks noGrp="1"/>
          </p:cNvSpPr>
          <p:nvPr>
            <p:ph type="title"/>
          </p:nvPr>
        </p:nvSpPr>
        <p:spPr>
          <a:xfrm>
            <a:off x="609600" y="274639"/>
            <a:ext cx="3470176"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8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
        <p:cNvGrpSpPr/>
        <p:nvPr/>
      </p:nvGrpSpPr>
      <p:grpSpPr>
        <a:xfrm>
          <a:off x="0" y="0"/>
          <a:ext cx="0" cy="0"/>
          <a:chOff x="0" y="0"/>
          <a:chExt cx="0" cy="0"/>
        </a:xfrm>
      </p:grpSpPr>
      <p:sp>
        <p:nvSpPr>
          <p:cNvPr id="23" name="Google Shape;23;p25"/>
          <p:cNvSpPr txBox="1">
            <a:spLocks noGrp="1"/>
          </p:cNvSpPr>
          <p:nvPr>
            <p:ph type="title"/>
          </p:nvPr>
        </p:nvSpPr>
        <p:spPr>
          <a:xfrm>
            <a:off x="609600" y="274639"/>
            <a:ext cx="3470176"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8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5"/>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25" name="Google Shape;25;p25"/>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
        <p:cNvGrpSpPr/>
        <p:nvPr/>
      </p:nvGrpSpPr>
      <p:grpSpPr>
        <a:xfrm>
          <a:off x="0" y="0"/>
          <a:ext cx="0" cy="0"/>
          <a:chOff x="0" y="0"/>
          <a:chExt cx="0" cy="0"/>
        </a:xfrm>
      </p:grpSpPr>
      <p:sp>
        <p:nvSpPr>
          <p:cNvPr id="27" name="Google Shape;27;p26"/>
          <p:cNvSpPr txBox="1">
            <a:spLocks noGrp="1"/>
          </p:cNvSpPr>
          <p:nvPr>
            <p:ph type="title"/>
          </p:nvPr>
        </p:nvSpPr>
        <p:spPr>
          <a:xfrm>
            <a:off x="609600" y="274639"/>
            <a:ext cx="3374165"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800"/>
              <a:buFont typeface="Open Sans"/>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6"/>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0"/>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29" name="Google Shape;29;p2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0" name="Google Shape;30;p26"/>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0"/>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1" name="Google Shape;31;p26"/>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27"/>
          <p:cNvSpPr txBox="1">
            <a:spLocks noGrp="1"/>
          </p:cNvSpPr>
          <p:nvPr>
            <p:ph type="title"/>
          </p:nvPr>
        </p:nvSpPr>
        <p:spPr>
          <a:xfrm>
            <a:off x="609600" y="274639"/>
            <a:ext cx="3470176"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8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28"/>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4800"/>
              <a:buFont typeface="Open Sans"/>
              <a:buNone/>
              <a:defRPr sz="4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8"/>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228600" algn="l">
              <a:spcBef>
                <a:spcPts val="853"/>
              </a:spcBef>
              <a:spcAft>
                <a:spcPts val="0"/>
              </a:spcAft>
              <a:buClr>
                <a:schemeClr val="dk1"/>
              </a:buClr>
              <a:buSzPts val="4267"/>
              <a:buNone/>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37" name="Google Shape;37;p28"/>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533"/>
              </a:spcBef>
              <a:spcAft>
                <a:spcPts val="0"/>
              </a:spcAft>
              <a:buClr>
                <a:schemeClr val="dk1"/>
              </a:buClr>
              <a:buSzPts val="2667"/>
              <a:buNone/>
              <a:defRPr sz="26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29"/>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Open Sans"/>
              <a:buNone/>
              <a:defRPr sz="2667"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9"/>
          <p:cNvSpPr>
            <a:spLocks noGrp="1"/>
          </p:cNvSpPr>
          <p:nvPr>
            <p:ph type="pic" idx="2"/>
          </p:nvPr>
        </p:nvSpPr>
        <p:spPr>
          <a:xfrm>
            <a:off x="2389717" y="612775"/>
            <a:ext cx="7315200" cy="4114800"/>
          </a:xfrm>
          <a:prstGeom prst="rect">
            <a:avLst/>
          </a:prstGeom>
          <a:noFill/>
          <a:ln>
            <a:noFill/>
          </a:ln>
        </p:spPr>
      </p:sp>
      <p:sp>
        <p:nvSpPr>
          <p:cNvPr id="41" name="Google Shape;41;p29"/>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b="0"/>
            </a:lvl1pPr>
          </a:lstStyle>
          <a:p>
            <a:r>
              <a:rPr lang="id-ID" dirty="0"/>
              <a:t>JUDUL</a:t>
            </a:r>
            <a:endParaRPr lang="en-GB"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d-ID" dirty="0"/>
              <a:t>SUB JUDUL</a:t>
            </a:r>
            <a:endParaRPr lang="en-GB" dirty="0"/>
          </a:p>
        </p:txBody>
      </p:sp>
    </p:spTree>
    <p:extLst>
      <p:ext uri="{BB962C8B-B14F-4D97-AF65-F5344CB8AC3E}">
        <p14:creationId xmlns:p14="http://schemas.microsoft.com/office/powerpoint/2010/main" val="2068821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jp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3.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609600" y="274639"/>
            <a:ext cx="3470176"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800"/>
              <a:buFont typeface="Open Sans"/>
              <a:buNone/>
              <a:defRPr sz="48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65645" algn="l" rtl="0">
              <a:spcBef>
                <a:spcPts val="747"/>
              </a:spcBef>
              <a:spcAft>
                <a:spcPts val="0"/>
              </a:spcAft>
              <a:buClr>
                <a:schemeClr val="dk1"/>
              </a:buClr>
              <a:buSzPts val="3733"/>
              <a:buFont typeface="Arial"/>
              <a:buChar char="•"/>
              <a:defRPr sz="3733" b="0" i="0" u="none" strike="noStrike" cap="none">
                <a:solidFill>
                  <a:schemeClr val="dk1"/>
                </a:solidFill>
                <a:latin typeface="Open Sans"/>
                <a:ea typeface="Open Sans"/>
                <a:cs typeface="Open Sans"/>
                <a:sym typeface="Open Sans"/>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Open Sans"/>
                <a:ea typeface="Open Sans"/>
                <a:cs typeface="Open Sans"/>
                <a:sym typeface="Open Sans"/>
              </a:defRPr>
            </a:lvl2pPr>
            <a:lvl3pPr marL="1371600" marR="0" lvl="2"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3470176" cy="1143000"/>
          </a:xfrm>
          <a:prstGeom prst="rect">
            <a:avLst/>
          </a:prstGeom>
        </p:spPr>
        <p:txBody>
          <a:bodyPr vert="horz" lIns="91440" tIns="45720" rIns="91440" bIns="45720" rtlCol="0" anchor="ctr">
            <a:normAutofit/>
          </a:bodyPr>
          <a:lstStyle/>
          <a:p>
            <a:r>
              <a:rPr lang="id-ID" dirty="0"/>
              <a:t>JUDUL</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d-ID" dirty="0"/>
              <a:t>SUB JUDUL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812488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xStyles>
    <p:titleStyle>
      <a:lvl1pPr algn="ctr" defTabSz="1219170" rtl="0" eaLnBrk="1" latinLnBrk="0" hangingPunct="1">
        <a:spcBef>
          <a:spcPct val="0"/>
        </a:spcBef>
        <a:buNone/>
        <a:defRPr sz="4800" b="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D04C2-888B-4658-A2CB-8A45B162AD2D}" type="datetimeFigureOut">
              <a:rPr lang="id-ID" smtClean="0">
                <a:solidFill>
                  <a:srgbClr val="F0A22E">
                    <a:shade val="75000"/>
                  </a:srgbClr>
                </a:solidFill>
              </a:rPr>
              <a:pPr/>
              <a:t>31/10/2025</a:t>
            </a:fld>
            <a:endParaRPr lang="id-ID">
              <a:solidFill>
                <a:srgbClr val="F0A22E">
                  <a:shade val="75000"/>
                </a:srgb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solidFill>
                <a:srgbClr val="F0A22E">
                  <a:shade val="75000"/>
                </a:srgb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FBE04-DC46-4A09-8E55-EAA4C2EE12E6}" type="slidenum">
              <a:rPr lang="id-ID" smtClean="0">
                <a:solidFill>
                  <a:srgbClr val="F0A22E">
                    <a:shade val="75000"/>
                  </a:srgbClr>
                </a:solidFill>
              </a:rPr>
              <a:pPr/>
              <a:t>‹#›</a:t>
            </a:fld>
            <a:endParaRPr lang="id-ID">
              <a:solidFill>
                <a:srgbClr val="F0A22E">
                  <a:shade val="75000"/>
                </a:srgbClr>
              </a:solidFill>
            </a:endParaRPr>
          </a:p>
        </p:txBody>
      </p:sp>
    </p:spTree>
    <p:extLst>
      <p:ext uri="{BB962C8B-B14F-4D97-AF65-F5344CB8AC3E}">
        <p14:creationId xmlns:p14="http://schemas.microsoft.com/office/powerpoint/2010/main" val="236498831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24.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1"/>
          <p:cNvSpPr txBox="1">
            <a:spLocks noGrp="1"/>
          </p:cNvSpPr>
          <p:nvPr>
            <p:ph type="title"/>
          </p:nvPr>
        </p:nvSpPr>
        <p:spPr>
          <a:xfrm>
            <a:off x="963084" y="1220755"/>
            <a:ext cx="10363200" cy="1362075"/>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4800"/>
              <a:buFont typeface="Open Sans"/>
              <a:buNone/>
            </a:pPr>
            <a:r>
              <a:rPr lang="en-US" b="1">
                <a:solidFill>
                  <a:schemeClr val="lt1"/>
                </a:solidFill>
                <a:latin typeface="Open Sans"/>
                <a:ea typeface="Open Sans"/>
                <a:cs typeface="Open Sans"/>
                <a:sym typeface="Open Sans"/>
              </a:rPr>
              <a:t>CORPORATE BUSINESS UPDATE</a:t>
            </a:r>
            <a:endParaRPr b="1">
              <a:solidFill>
                <a:schemeClr val="lt1"/>
              </a:solidFill>
              <a:latin typeface="Open Sans"/>
              <a:ea typeface="Open Sans"/>
              <a:cs typeface="Open Sans"/>
              <a:sym typeface="Open Sans"/>
            </a:endParaRPr>
          </a:p>
        </p:txBody>
      </p:sp>
      <p:sp>
        <p:nvSpPr>
          <p:cNvPr id="47" name="Google Shape;47;p1"/>
          <p:cNvSpPr txBox="1"/>
          <p:nvPr/>
        </p:nvSpPr>
        <p:spPr>
          <a:xfrm>
            <a:off x="914400" y="2046083"/>
            <a:ext cx="10363200" cy="730529"/>
          </a:xfrm>
          <a:prstGeom prst="rect">
            <a:avLst/>
          </a:prstGeom>
          <a:noFill/>
          <a:ln>
            <a:noFill/>
          </a:ln>
        </p:spPr>
        <p:txBody>
          <a:bodyPr spcFirstLastPara="1" wrap="square" lIns="121900" tIns="60950" rIns="121900" bIns="60950" anchor="b" anchorCtr="0">
            <a:noAutofit/>
          </a:bodyPr>
          <a:lstStyle/>
          <a:p>
            <a:pPr marL="0" marR="0" lvl="0" indent="0" algn="ctr" rtl="0">
              <a:spcBef>
                <a:spcPts val="0"/>
              </a:spcBef>
              <a:spcAft>
                <a:spcPts val="0"/>
              </a:spcAft>
              <a:buClr>
                <a:srgbClr val="FFFFFF"/>
              </a:buClr>
              <a:buSzPts val="3733"/>
              <a:buFont typeface="Arial"/>
              <a:buNone/>
            </a:pPr>
            <a:r>
              <a:rPr lang="en-US" sz="3733" b="0" i="0" u="none" strike="noStrike" cap="none">
                <a:solidFill>
                  <a:srgbClr val="FFFFFF"/>
                </a:solidFill>
                <a:latin typeface="Open Sans"/>
                <a:ea typeface="Open Sans"/>
                <a:cs typeface="Open Sans"/>
                <a:sym typeface="Open Sans"/>
              </a:rPr>
              <a:t> 2025</a:t>
            </a:r>
            <a:endParaRPr sz="3733" b="0" i="0" u="none" strike="noStrike" cap="none">
              <a:solidFill>
                <a:srgbClr val="FFFFFF"/>
              </a:solidFill>
              <a:latin typeface="Open Sans"/>
              <a:ea typeface="Open Sans"/>
              <a:cs typeface="Open Sans"/>
              <a:sym typeface="Open Sans"/>
            </a:endParaRPr>
          </a:p>
        </p:txBody>
      </p:sp>
      <p:sp>
        <p:nvSpPr>
          <p:cNvPr id="48" name="Google Shape;48;p1"/>
          <p:cNvSpPr txBox="1"/>
          <p:nvPr/>
        </p:nvSpPr>
        <p:spPr>
          <a:xfrm>
            <a:off x="6961716" y="4275171"/>
            <a:ext cx="5230284"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dirty="0">
                <a:solidFill>
                  <a:schemeClr val="lt1"/>
                </a:solidFill>
                <a:latin typeface="Open Sans"/>
                <a:ea typeface="Open Sans"/>
                <a:cs typeface="Open Sans"/>
                <a:sym typeface="Open Sans"/>
              </a:rPr>
              <a:t>Presented to BOP Meeting </a:t>
            </a:r>
            <a:r>
              <a:rPr lang="en-US" dirty="0">
                <a:ea typeface="Open Sans"/>
              </a:rPr>
              <a:t> </a:t>
            </a:r>
            <a:r>
              <a:rPr lang="en-US" sz="1800" dirty="0">
                <a:solidFill>
                  <a:schemeClr val="bg1"/>
                </a:solidFill>
                <a:ea typeface="Open Sans"/>
              </a:rPr>
              <a:t>5-6 </a:t>
            </a:r>
            <a:r>
              <a:rPr lang="en-US" sz="1800" b="0" i="0" u="none" strike="noStrike" cap="none" dirty="0">
                <a:solidFill>
                  <a:schemeClr val="bg1"/>
                </a:solidFill>
                <a:latin typeface="Open Sans"/>
                <a:ea typeface="Open Sans"/>
                <a:cs typeface="Open Sans"/>
                <a:sym typeface="Open Sans"/>
              </a:rPr>
              <a:t> </a:t>
            </a:r>
            <a:r>
              <a:rPr lang="en-US" sz="1800" b="0" i="0" u="none" strike="noStrike" cap="none" dirty="0">
                <a:solidFill>
                  <a:schemeClr val="lt1"/>
                </a:solidFill>
                <a:latin typeface="Open Sans"/>
                <a:ea typeface="Open Sans"/>
                <a:cs typeface="Open Sans"/>
                <a:sym typeface="Open Sans"/>
              </a:rPr>
              <a:t>Nov 2024 </a:t>
            </a:r>
            <a:endParaRPr sz="1800" b="0" i="0" u="none" strike="noStrike" cap="none" dirty="0">
              <a:solidFill>
                <a:schemeClr val="lt1"/>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1"/>
          <p:cNvSpPr txBox="1">
            <a:spLocks noGrp="1"/>
          </p:cNvSpPr>
          <p:nvPr>
            <p:ph type="title" idx="4294967295"/>
          </p:nvPr>
        </p:nvSpPr>
        <p:spPr>
          <a:xfrm>
            <a:off x="736600" y="292859"/>
            <a:ext cx="9643533" cy="554038"/>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146221"/>
              </a:buClr>
              <a:buSzPct val="100000"/>
              <a:buFont typeface="Open Sans"/>
              <a:buNone/>
            </a:pPr>
            <a:r>
              <a:rPr lang="en-US" sz="2400" b="1">
                <a:solidFill>
                  <a:srgbClr val="146221"/>
                </a:solidFill>
              </a:rPr>
              <a:t>Activities of Revitalization of an existing 3-ha Vanilla Agroforestry site</a:t>
            </a:r>
            <a:endParaRPr/>
          </a:p>
        </p:txBody>
      </p:sp>
      <p:cxnSp>
        <p:nvCxnSpPr>
          <p:cNvPr id="152" name="Google Shape;152;p11"/>
          <p:cNvCxnSpPr/>
          <p:nvPr/>
        </p:nvCxnSpPr>
        <p:spPr>
          <a:xfrm>
            <a:off x="254000" y="3784154"/>
            <a:ext cx="11138537" cy="0"/>
          </a:xfrm>
          <a:prstGeom prst="straightConnector1">
            <a:avLst/>
          </a:prstGeom>
          <a:noFill/>
          <a:ln w="9525" cap="flat" cmpd="sng">
            <a:solidFill>
              <a:schemeClr val="dk1"/>
            </a:solidFill>
            <a:prstDash val="lgDash"/>
            <a:round/>
            <a:headEnd type="none" w="sm" len="sm"/>
            <a:tailEnd type="none" w="sm" len="sm"/>
          </a:ln>
        </p:spPr>
      </p:cxnSp>
      <p:sp>
        <p:nvSpPr>
          <p:cNvPr id="153" name="Google Shape;153;p11"/>
          <p:cNvSpPr txBox="1"/>
          <p:nvPr/>
        </p:nvSpPr>
        <p:spPr>
          <a:xfrm>
            <a:off x="7803192" y="3134745"/>
            <a:ext cx="2144774" cy="6494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504D"/>
              </a:buClr>
              <a:buSzPts val="1800"/>
              <a:buFont typeface="Open Sans"/>
              <a:buNone/>
            </a:pPr>
            <a:r>
              <a:rPr lang="en-US" sz="1800" b="1" i="0" u="none" strike="noStrike" cap="none">
                <a:solidFill>
                  <a:srgbClr val="C0504D"/>
                </a:solidFill>
                <a:latin typeface="Open Sans"/>
                <a:ea typeface="Open Sans"/>
                <a:cs typeface="Open Sans"/>
                <a:sym typeface="Open Sans"/>
              </a:rPr>
              <a:t>         </a:t>
            </a:r>
            <a:endParaRPr/>
          </a:p>
          <a:p>
            <a:pPr marL="0" marR="0" lvl="0" indent="0" algn="ctr" rtl="0">
              <a:lnSpc>
                <a:spcPct val="100000"/>
              </a:lnSpc>
              <a:spcBef>
                <a:spcPts val="420"/>
              </a:spcBef>
              <a:spcAft>
                <a:spcPts val="0"/>
              </a:spcAft>
              <a:buClr>
                <a:schemeClr val="dk1"/>
              </a:buClr>
              <a:buSzPts val="1400"/>
              <a:buFont typeface="Open Sans"/>
              <a:buNone/>
            </a:pPr>
            <a:endParaRPr sz="1400" b="1" i="1" u="none" strike="noStrike" cap="none">
              <a:solidFill>
                <a:srgbClr val="000000"/>
              </a:solidFill>
              <a:latin typeface="Open Sans"/>
              <a:ea typeface="Open Sans"/>
              <a:cs typeface="Open Sans"/>
              <a:sym typeface="Open Sans"/>
            </a:endParaRPr>
          </a:p>
        </p:txBody>
      </p:sp>
      <p:sp>
        <p:nvSpPr>
          <p:cNvPr id="154" name="Google Shape;154;p11"/>
          <p:cNvSpPr txBox="1"/>
          <p:nvPr/>
        </p:nvSpPr>
        <p:spPr>
          <a:xfrm>
            <a:off x="2647406" y="5217389"/>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Open Sans"/>
              <a:buNone/>
            </a:pPr>
            <a:endParaRPr sz="1800" b="0" i="0" u="none" strike="noStrike" cap="none">
              <a:solidFill>
                <a:srgbClr val="000000"/>
              </a:solidFill>
              <a:latin typeface="Open Sans"/>
              <a:ea typeface="Open Sans"/>
              <a:cs typeface="Open Sans"/>
              <a:sym typeface="Open Sans"/>
            </a:endParaRPr>
          </a:p>
        </p:txBody>
      </p:sp>
      <p:sp>
        <p:nvSpPr>
          <p:cNvPr id="155" name="Google Shape;155;p11"/>
          <p:cNvSpPr txBox="1"/>
          <p:nvPr/>
        </p:nvSpPr>
        <p:spPr>
          <a:xfrm>
            <a:off x="3935492" y="921832"/>
            <a:ext cx="7691720" cy="286232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Open Sans"/>
              <a:buNone/>
            </a:pPr>
            <a:r>
              <a:rPr lang="en-US" sz="1800" b="0" i="0" u="none" strike="noStrike" cap="none">
                <a:solidFill>
                  <a:srgbClr val="000000"/>
                </a:solidFill>
                <a:latin typeface="Open Sans"/>
                <a:ea typeface="Open Sans"/>
                <a:cs typeface="Open Sans"/>
                <a:sym typeface="Open Sans"/>
              </a:rPr>
              <a:t>Land Clearing and Repairing growth places</a:t>
            </a:r>
            <a:endParaRPr/>
          </a:p>
          <a:p>
            <a:pPr marL="0" marR="0" lvl="0" indent="0" algn="just" rtl="0">
              <a:lnSpc>
                <a:spcPct val="100000"/>
              </a:lnSpc>
              <a:spcBef>
                <a:spcPts val="0"/>
              </a:spcBef>
              <a:spcAft>
                <a:spcPts val="0"/>
              </a:spcAft>
              <a:buClr>
                <a:srgbClr val="000000"/>
              </a:buClr>
              <a:buSzPts val="1800"/>
              <a:buFont typeface="Open Sans"/>
              <a:buNone/>
            </a:pPr>
            <a:r>
              <a:rPr lang="en-US" sz="1800" b="0" i="0" u="none" strike="noStrike" cap="none">
                <a:solidFill>
                  <a:srgbClr val="000000"/>
                </a:solidFill>
                <a:latin typeface="Open Sans"/>
                <a:ea typeface="Open Sans"/>
                <a:cs typeface="Open Sans"/>
                <a:sym typeface="Open Sans"/>
              </a:rPr>
              <a:t>Land clearing has been carried out for 2.6 ha out of </a:t>
            </a:r>
            <a:r>
              <a:rPr lang="en-US" sz="1800">
                <a:solidFill>
                  <a:srgbClr val="000000"/>
                </a:solidFill>
                <a:latin typeface="Open Sans"/>
                <a:ea typeface="Open Sans"/>
                <a:cs typeface="Open Sans"/>
                <a:sym typeface="Open Sans"/>
              </a:rPr>
              <a:t>3</a:t>
            </a:r>
            <a:r>
              <a:rPr lang="en-US" sz="1800" b="0" i="0" u="none" strike="noStrike" cap="none">
                <a:solidFill>
                  <a:srgbClr val="000000"/>
                </a:solidFill>
                <a:latin typeface="Open Sans"/>
                <a:ea typeface="Open Sans"/>
                <a:cs typeface="Open Sans"/>
                <a:sym typeface="Open Sans"/>
              </a:rPr>
              <a:t> ha targeted. </a:t>
            </a:r>
            <a:r>
              <a:rPr lang="en-US" sz="1800">
                <a:solidFill>
                  <a:srgbClr val="000000"/>
                </a:solidFill>
                <a:latin typeface="Open Sans"/>
                <a:ea typeface="Open Sans"/>
                <a:cs typeface="Open Sans"/>
                <a:sym typeface="Open Sans"/>
              </a:rPr>
              <a:t>Vanilla consultant have Provide the following recommendation for land preparation :</a:t>
            </a:r>
            <a:endParaRPr/>
          </a:p>
          <a:p>
            <a:pPr marL="285750" marR="0" lvl="0" indent="-285750" algn="just" rtl="0">
              <a:lnSpc>
                <a:spcPct val="100000"/>
              </a:lnSpc>
              <a:spcBef>
                <a:spcPts val="0"/>
              </a:spcBef>
              <a:spcAft>
                <a:spcPts val="0"/>
              </a:spcAft>
              <a:buClr>
                <a:srgbClr val="000000"/>
              </a:buClr>
              <a:buSzPts val="1800"/>
              <a:buFont typeface="Noto Sans Symbols"/>
              <a:buChar char="▪"/>
            </a:pPr>
            <a:r>
              <a:rPr lang="en-US" sz="1800">
                <a:solidFill>
                  <a:srgbClr val="000000"/>
                </a:solidFill>
                <a:latin typeface="Open Sans"/>
                <a:ea typeface="Open Sans"/>
                <a:cs typeface="Open Sans"/>
                <a:sym typeface="Open Sans"/>
              </a:rPr>
              <a:t>R</a:t>
            </a:r>
            <a:r>
              <a:rPr lang="en-US" sz="1800" b="0" i="0" u="none" strike="noStrike" cap="none">
                <a:solidFill>
                  <a:srgbClr val="000000"/>
                </a:solidFill>
                <a:latin typeface="Open Sans"/>
                <a:ea typeface="Open Sans"/>
                <a:cs typeface="Open Sans"/>
                <a:sym typeface="Open Sans"/>
              </a:rPr>
              <a:t>epairing of gamal &amp; vanilla growing places with making a trench.</a:t>
            </a:r>
            <a:endParaRPr/>
          </a:p>
          <a:p>
            <a:pPr marL="285750" marR="0" lvl="0" indent="-285750" algn="just" rtl="0">
              <a:lnSpc>
                <a:spcPct val="100000"/>
              </a:lnSpc>
              <a:spcBef>
                <a:spcPts val="0"/>
              </a:spcBef>
              <a:spcAft>
                <a:spcPts val="0"/>
              </a:spcAft>
              <a:buClr>
                <a:srgbClr val="000000"/>
              </a:buClr>
              <a:buSzPts val="1800"/>
              <a:buFont typeface="Noto Sans Symbols"/>
              <a:buChar char="▪"/>
            </a:pPr>
            <a:r>
              <a:rPr lang="en-US" sz="1800" b="0" i="0" u="none" strike="noStrike" cap="none">
                <a:solidFill>
                  <a:srgbClr val="000000"/>
                </a:solidFill>
                <a:latin typeface="Open Sans"/>
                <a:ea typeface="Open Sans"/>
                <a:cs typeface="Open Sans"/>
                <a:sym typeface="Open Sans"/>
              </a:rPr>
              <a:t>Filling the trench with dolomite and palm empty fruit bunches.</a:t>
            </a:r>
            <a:endParaRPr/>
          </a:p>
          <a:p>
            <a:pPr marL="285750" marR="0" lvl="0" indent="-285750" algn="just" rtl="0">
              <a:lnSpc>
                <a:spcPct val="100000"/>
              </a:lnSpc>
              <a:spcBef>
                <a:spcPts val="0"/>
              </a:spcBef>
              <a:spcAft>
                <a:spcPts val="0"/>
              </a:spcAft>
              <a:buClr>
                <a:srgbClr val="000000"/>
              </a:buClr>
              <a:buSzPts val="1800"/>
              <a:buFont typeface="Noto Sans Symbols"/>
              <a:buChar char="▪"/>
            </a:pPr>
            <a:r>
              <a:rPr lang="en-US" sz="1800">
                <a:solidFill>
                  <a:srgbClr val="000000"/>
                </a:solidFill>
                <a:latin typeface="Open Sans"/>
                <a:ea typeface="Open Sans"/>
                <a:cs typeface="Open Sans"/>
                <a:sym typeface="Open Sans"/>
              </a:rPr>
              <a:t>Changing the location of vanilla growing places from top the trench.</a:t>
            </a:r>
            <a:endParaRPr/>
          </a:p>
          <a:p>
            <a:pPr marL="285750" marR="0" lvl="0" indent="-285750" algn="just" rtl="0">
              <a:lnSpc>
                <a:spcPct val="100000"/>
              </a:lnSpc>
              <a:spcBef>
                <a:spcPts val="0"/>
              </a:spcBef>
              <a:spcAft>
                <a:spcPts val="0"/>
              </a:spcAft>
              <a:buClr>
                <a:srgbClr val="000000"/>
              </a:buClr>
              <a:buSzPts val="1800"/>
              <a:buFont typeface="Noto Sans Symbols"/>
              <a:buChar char="▪"/>
            </a:pPr>
            <a:r>
              <a:rPr lang="en-US" sz="1800" b="0" i="0" u="none" strike="noStrike" cap="none">
                <a:solidFill>
                  <a:srgbClr val="000000"/>
                </a:solidFill>
                <a:latin typeface="Open Sans"/>
                <a:ea typeface="Open Sans"/>
                <a:cs typeface="Open Sans"/>
                <a:sym typeface="Open Sans"/>
              </a:rPr>
              <a:t>Adding shading net for open areas to reduce direct sunlight to the vanilla</a:t>
            </a:r>
            <a:r>
              <a:rPr lang="en-US" sz="1800">
                <a:solidFill>
                  <a:srgbClr val="000000"/>
                </a:solidFill>
                <a:latin typeface="Open Sans"/>
                <a:ea typeface="Open Sans"/>
                <a:cs typeface="Open Sans"/>
                <a:sym typeface="Open Sans"/>
              </a:rPr>
              <a:t>.</a:t>
            </a:r>
            <a:endParaRPr/>
          </a:p>
          <a:p>
            <a:pPr marL="285750" marR="0" lvl="0" indent="-285750" algn="just" rtl="0">
              <a:lnSpc>
                <a:spcPct val="100000"/>
              </a:lnSpc>
              <a:spcBef>
                <a:spcPts val="0"/>
              </a:spcBef>
              <a:spcAft>
                <a:spcPts val="0"/>
              </a:spcAft>
              <a:buClr>
                <a:srgbClr val="000000"/>
              </a:buClr>
              <a:buSzPts val="1800"/>
              <a:buFont typeface="Noto Sans Symbols"/>
              <a:buChar char="▪"/>
            </a:pPr>
            <a:r>
              <a:rPr lang="en-US" sz="1800" b="0" i="0" u="none" strike="noStrike" cap="none">
                <a:solidFill>
                  <a:srgbClr val="000000"/>
                </a:solidFill>
                <a:latin typeface="Open Sans"/>
                <a:ea typeface="Open Sans"/>
                <a:cs typeface="Open Sans"/>
                <a:sym typeface="Open Sans"/>
              </a:rPr>
              <a:t>Creating a map of vanilla planting blocks to facilitate monitoring.</a:t>
            </a:r>
            <a:endParaRPr sz="1800" b="0" i="0" u="none" strike="noStrike" cap="none">
              <a:solidFill>
                <a:srgbClr val="000000"/>
              </a:solidFill>
              <a:latin typeface="Open Sans"/>
              <a:ea typeface="Open Sans"/>
              <a:cs typeface="Open Sans"/>
              <a:sym typeface="Open Sans"/>
            </a:endParaRPr>
          </a:p>
        </p:txBody>
      </p:sp>
      <p:sp>
        <p:nvSpPr>
          <p:cNvPr id="156" name="Google Shape;156;p11"/>
          <p:cNvSpPr txBox="1"/>
          <p:nvPr/>
        </p:nvSpPr>
        <p:spPr>
          <a:xfrm>
            <a:off x="3979582" y="3787586"/>
            <a:ext cx="7647630"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a:solidFill>
                  <a:srgbClr val="000000"/>
                </a:solidFill>
                <a:latin typeface="Open Sans"/>
                <a:ea typeface="Open Sans"/>
                <a:cs typeface="Open Sans"/>
                <a:sym typeface="Open Sans"/>
              </a:rPr>
              <a:t>Replanting Gamal and Vanilla</a:t>
            </a:r>
            <a:endParaRPr dirty="0"/>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Open Sans"/>
                <a:ea typeface="Open Sans"/>
                <a:cs typeface="Open Sans"/>
                <a:sym typeface="Open Sans"/>
              </a:rPr>
              <a:t>Replanting Gamal has been completed </a:t>
            </a:r>
            <a:endParaRPr dirty="0"/>
          </a:p>
          <a:p>
            <a:pPr marL="285750" marR="0" lvl="0" indent="-285750" algn="l" rtl="0">
              <a:lnSpc>
                <a:spcPct val="100000"/>
              </a:lnSpc>
              <a:spcBef>
                <a:spcPts val="0"/>
              </a:spcBef>
              <a:spcAft>
                <a:spcPts val="0"/>
              </a:spcAft>
              <a:buClr>
                <a:srgbClr val="000000"/>
              </a:buClr>
              <a:buSzPts val="1800"/>
              <a:buFont typeface="Noto Sans Symbols"/>
              <a:buChar char="▪"/>
            </a:pPr>
            <a:r>
              <a:rPr lang="en-US" sz="1800" dirty="0">
                <a:solidFill>
                  <a:srgbClr val="000000"/>
                </a:solidFill>
                <a:latin typeface="Open Sans"/>
                <a:ea typeface="Open Sans"/>
                <a:cs typeface="Open Sans"/>
                <a:sym typeface="Open Sans"/>
              </a:rPr>
              <a:t>R</a:t>
            </a:r>
            <a:r>
              <a:rPr lang="en-US" sz="1800" b="0" i="0" u="none" strike="noStrike" cap="none" dirty="0">
                <a:solidFill>
                  <a:srgbClr val="000000"/>
                </a:solidFill>
                <a:latin typeface="Open Sans"/>
                <a:ea typeface="Open Sans"/>
                <a:cs typeface="Open Sans"/>
                <a:sym typeface="Open Sans"/>
              </a:rPr>
              <a:t>eplanting Vanilla has been c</a:t>
            </a:r>
            <a:r>
              <a:rPr lang="en-US" sz="1800" dirty="0">
                <a:solidFill>
                  <a:srgbClr val="000000"/>
                </a:solidFill>
                <a:latin typeface="Open Sans"/>
                <a:ea typeface="Open Sans"/>
                <a:cs typeface="Open Sans"/>
                <a:sym typeface="Open Sans"/>
              </a:rPr>
              <a:t>arried out: 10. 745 Vanilla stalks out of 15.000 Vanilla stalks and completed by end of November 2024 in Sei </a:t>
            </a:r>
            <a:r>
              <a:rPr lang="en-US" sz="1800" dirty="0" err="1">
                <a:solidFill>
                  <a:srgbClr val="000000"/>
                </a:solidFill>
                <a:latin typeface="Open Sans"/>
                <a:ea typeface="Open Sans"/>
                <a:cs typeface="Open Sans"/>
                <a:sym typeface="Open Sans"/>
              </a:rPr>
              <a:t>Jerat</a:t>
            </a:r>
            <a:r>
              <a:rPr lang="en-US" sz="1800" dirty="0">
                <a:solidFill>
                  <a:srgbClr val="000000"/>
                </a:solidFill>
                <a:latin typeface="Open Sans"/>
                <a:ea typeface="Open Sans"/>
                <a:cs typeface="Open Sans"/>
                <a:sym typeface="Open Sans"/>
              </a:rPr>
              <a:t> Area</a:t>
            </a:r>
            <a:endParaRPr dirty="0"/>
          </a:p>
          <a:p>
            <a:pPr marL="285750" marR="0" lvl="0" indent="-285750" algn="l" rtl="0">
              <a:lnSpc>
                <a:spcPct val="100000"/>
              </a:lnSpc>
              <a:spcBef>
                <a:spcPts val="0"/>
              </a:spcBef>
              <a:spcAft>
                <a:spcPts val="0"/>
              </a:spcAft>
              <a:buClr>
                <a:srgbClr val="000000"/>
              </a:buClr>
              <a:buSzPts val="1800"/>
              <a:buFont typeface="Noto Sans Symbols"/>
              <a:buChar char="▪"/>
            </a:pPr>
            <a:r>
              <a:rPr lang="en-US" sz="1800" dirty="0">
                <a:solidFill>
                  <a:srgbClr val="000000"/>
                </a:solidFill>
                <a:latin typeface="Open Sans"/>
                <a:ea typeface="Open Sans"/>
                <a:cs typeface="Open Sans"/>
                <a:sym typeface="Open Sans"/>
              </a:rPr>
              <a:t>Vanilla development has been carried out in the basecamp area since 2024, currently the total area more or less 3.67 ha and the total number of plants is 20,030 plants.</a:t>
            </a:r>
            <a:endParaRPr dirty="0"/>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Open Sans"/>
                <a:ea typeface="Open Sans"/>
                <a:cs typeface="Open Sans"/>
                <a:sym typeface="Open Sans"/>
              </a:rPr>
              <a:t>Successful growth rate  of 90 %</a:t>
            </a:r>
            <a:endParaRPr dirty="0"/>
          </a:p>
        </p:txBody>
      </p:sp>
      <p:pic>
        <p:nvPicPr>
          <p:cNvPr id="157" name="Google Shape;157;p11"/>
          <p:cNvPicPr preferRelativeResize="0"/>
          <p:nvPr/>
        </p:nvPicPr>
        <p:blipFill rotWithShape="1">
          <a:blip r:embed="rId3">
            <a:alphaModFix/>
          </a:blip>
          <a:srcRect/>
          <a:stretch/>
        </p:blipFill>
        <p:spPr>
          <a:xfrm>
            <a:off x="254000" y="3924746"/>
            <a:ext cx="3535986" cy="2102927"/>
          </a:xfrm>
          <a:prstGeom prst="rect">
            <a:avLst/>
          </a:prstGeom>
          <a:noFill/>
          <a:ln>
            <a:noFill/>
          </a:ln>
        </p:spPr>
      </p:pic>
      <p:pic>
        <p:nvPicPr>
          <p:cNvPr id="158" name="Google Shape;158;p11"/>
          <p:cNvPicPr preferRelativeResize="0"/>
          <p:nvPr/>
        </p:nvPicPr>
        <p:blipFill rotWithShape="1">
          <a:blip r:embed="rId4">
            <a:alphaModFix/>
          </a:blip>
          <a:srcRect/>
          <a:stretch/>
        </p:blipFill>
        <p:spPr>
          <a:xfrm>
            <a:off x="244921" y="987488"/>
            <a:ext cx="3545065" cy="230780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2"/>
          <p:cNvSpPr txBox="1">
            <a:spLocks noGrp="1"/>
          </p:cNvSpPr>
          <p:nvPr>
            <p:ph type="title" idx="4294967295"/>
          </p:nvPr>
        </p:nvSpPr>
        <p:spPr>
          <a:xfrm>
            <a:off x="736600" y="292859"/>
            <a:ext cx="9643533" cy="554038"/>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146221"/>
              </a:buClr>
              <a:buSzPct val="100000"/>
              <a:buFont typeface="Open Sans"/>
              <a:buNone/>
            </a:pPr>
            <a:r>
              <a:rPr lang="en-US" sz="2400" b="1">
                <a:solidFill>
                  <a:srgbClr val="146221"/>
                </a:solidFill>
              </a:rPr>
              <a:t>Summary of Revitalization of an existing 3-ha Vanilla Agroforestry site</a:t>
            </a:r>
            <a:endParaRPr/>
          </a:p>
        </p:txBody>
      </p:sp>
      <p:cxnSp>
        <p:nvCxnSpPr>
          <p:cNvPr id="164" name="Google Shape;164;p12"/>
          <p:cNvCxnSpPr/>
          <p:nvPr/>
        </p:nvCxnSpPr>
        <p:spPr>
          <a:xfrm>
            <a:off x="254000" y="3784154"/>
            <a:ext cx="11138537" cy="0"/>
          </a:xfrm>
          <a:prstGeom prst="straightConnector1">
            <a:avLst/>
          </a:prstGeom>
          <a:noFill/>
          <a:ln w="9525" cap="flat" cmpd="sng">
            <a:solidFill>
              <a:schemeClr val="dk1"/>
            </a:solidFill>
            <a:prstDash val="lgDash"/>
            <a:round/>
            <a:headEnd type="none" w="sm" len="sm"/>
            <a:tailEnd type="none" w="sm" len="sm"/>
          </a:ln>
        </p:spPr>
      </p:cxnSp>
      <p:sp>
        <p:nvSpPr>
          <p:cNvPr id="165" name="Google Shape;165;p12"/>
          <p:cNvSpPr txBox="1"/>
          <p:nvPr/>
        </p:nvSpPr>
        <p:spPr>
          <a:xfrm>
            <a:off x="7803192" y="3134745"/>
            <a:ext cx="2144774" cy="6494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504D"/>
              </a:buClr>
              <a:buSzPts val="1800"/>
              <a:buFont typeface="Open Sans"/>
              <a:buNone/>
            </a:pPr>
            <a:r>
              <a:rPr lang="en-US" sz="1800" b="1" i="0" u="none" strike="noStrike" cap="none">
                <a:solidFill>
                  <a:srgbClr val="C0504D"/>
                </a:solidFill>
                <a:latin typeface="Open Sans"/>
                <a:ea typeface="Open Sans"/>
                <a:cs typeface="Open Sans"/>
                <a:sym typeface="Open Sans"/>
              </a:rPr>
              <a:t>         </a:t>
            </a:r>
            <a:endParaRPr/>
          </a:p>
          <a:p>
            <a:pPr marL="0" marR="0" lvl="0" indent="0" algn="ctr" rtl="0">
              <a:lnSpc>
                <a:spcPct val="100000"/>
              </a:lnSpc>
              <a:spcBef>
                <a:spcPts val="420"/>
              </a:spcBef>
              <a:spcAft>
                <a:spcPts val="0"/>
              </a:spcAft>
              <a:buClr>
                <a:schemeClr val="dk1"/>
              </a:buClr>
              <a:buSzPts val="1400"/>
              <a:buFont typeface="Open Sans"/>
              <a:buNone/>
            </a:pPr>
            <a:endParaRPr sz="1400" b="1" i="1" u="none" strike="noStrike" cap="none">
              <a:solidFill>
                <a:srgbClr val="000000"/>
              </a:solidFill>
              <a:latin typeface="Open Sans"/>
              <a:ea typeface="Open Sans"/>
              <a:cs typeface="Open Sans"/>
              <a:sym typeface="Open Sans"/>
            </a:endParaRPr>
          </a:p>
        </p:txBody>
      </p:sp>
      <p:sp>
        <p:nvSpPr>
          <p:cNvPr id="166" name="Google Shape;166;p12"/>
          <p:cNvSpPr txBox="1"/>
          <p:nvPr/>
        </p:nvSpPr>
        <p:spPr>
          <a:xfrm>
            <a:off x="2647406" y="5217389"/>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Open Sans"/>
              <a:buNone/>
            </a:pPr>
            <a:endParaRPr sz="1800" b="0" i="0" u="none" strike="noStrike" cap="none">
              <a:solidFill>
                <a:srgbClr val="000000"/>
              </a:solidFill>
              <a:latin typeface="Open Sans"/>
              <a:ea typeface="Open Sans"/>
              <a:cs typeface="Open Sans"/>
              <a:sym typeface="Open Sans"/>
            </a:endParaRPr>
          </a:p>
        </p:txBody>
      </p:sp>
      <p:sp>
        <p:nvSpPr>
          <p:cNvPr id="167" name="Google Shape;167;p12"/>
          <p:cNvSpPr txBox="1"/>
          <p:nvPr/>
        </p:nvSpPr>
        <p:spPr>
          <a:xfrm>
            <a:off x="4048762" y="4063227"/>
            <a:ext cx="7647630"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a:solidFill>
                  <a:srgbClr val="000000"/>
                </a:solidFill>
                <a:latin typeface="Open Sans"/>
                <a:ea typeface="Open Sans"/>
                <a:cs typeface="Open Sans"/>
                <a:sym typeface="Open Sans"/>
              </a:rPr>
              <a:t>Shade House</a:t>
            </a:r>
            <a:endParaRPr dirty="0"/>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Open Sans"/>
                <a:ea typeface="Open Sans"/>
                <a:cs typeface="Open Sans"/>
                <a:sym typeface="Open Sans"/>
              </a:rPr>
              <a:t>Maintenance of Vanilla in shade house are </a:t>
            </a:r>
            <a:r>
              <a:rPr lang="en-US" sz="1800" dirty="0">
                <a:solidFill>
                  <a:srgbClr val="000000"/>
                </a:solidFill>
                <a:latin typeface="Open Sans"/>
                <a:ea typeface="Open Sans"/>
                <a:cs typeface="Open Sans"/>
                <a:sym typeface="Open Sans"/>
              </a:rPr>
              <a:t>c</a:t>
            </a:r>
            <a:r>
              <a:rPr lang="en-US" sz="1800" b="0" i="0" u="none" strike="noStrike" cap="none" dirty="0">
                <a:solidFill>
                  <a:srgbClr val="000000"/>
                </a:solidFill>
                <a:latin typeface="Open Sans"/>
                <a:ea typeface="Open Sans"/>
                <a:cs typeface="Open Sans"/>
                <a:sym typeface="Open Sans"/>
              </a:rPr>
              <a:t>ontrolling pest and diseases by implementing organic pesticide (</a:t>
            </a:r>
            <a:r>
              <a:rPr lang="en-US" sz="1800" b="0" i="0" u="none" strike="noStrike" cap="none" dirty="0" err="1">
                <a:solidFill>
                  <a:srgbClr val="000000"/>
                </a:solidFill>
                <a:latin typeface="Open Sans"/>
                <a:ea typeface="Open Sans"/>
                <a:cs typeface="Open Sans"/>
                <a:sym typeface="Open Sans"/>
              </a:rPr>
              <a:t>biofolan</a:t>
            </a:r>
            <a:r>
              <a:rPr lang="en-US" sz="1800" b="0" i="0" u="none" strike="noStrike" cap="none" dirty="0">
                <a:solidFill>
                  <a:srgbClr val="000000"/>
                </a:solidFill>
                <a:latin typeface="Open Sans"/>
                <a:ea typeface="Open Sans"/>
                <a:cs typeface="Open Sans"/>
                <a:sym typeface="Open Sans"/>
              </a:rPr>
              <a:t>), routine fertilization every three months and watering every afternoon in the dry season.</a:t>
            </a:r>
            <a:endParaRPr dirty="0"/>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Open Sans"/>
              <a:ea typeface="Open Sans"/>
              <a:cs typeface="Open Sans"/>
              <a:sym typeface="Open Sans"/>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Open Sans"/>
              <a:ea typeface="Open Sans"/>
              <a:cs typeface="Open Sans"/>
              <a:sym typeface="Open Sans"/>
            </a:endParaRPr>
          </a:p>
          <a:p>
            <a:pPr marL="285750" marR="0" lvl="0" indent="-171450" algn="l" rtl="0">
              <a:lnSpc>
                <a:spcPct val="100000"/>
              </a:lnSpc>
              <a:spcBef>
                <a:spcPts val="0"/>
              </a:spcBef>
              <a:spcAft>
                <a:spcPts val="0"/>
              </a:spcAft>
              <a:buClr>
                <a:schemeClr val="dk1"/>
              </a:buClr>
              <a:buSzPts val="1800"/>
              <a:buFont typeface="Open Sans"/>
              <a:buNone/>
            </a:pPr>
            <a:endParaRPr sz="1800" b="0" i="0" u="none" strike="noStrike" cap="none" dirty="0">
              <a:solidFill>
                <a:srgbClr val="000000"/>
              </a:solidFill>
              <a:latin typeface="Open Sans"/>
              <a:ea typeface="Open Sans"/>
              <a:cs typeface="Open Sans"/>
              <a:sym typeface="Open Sans"/>
            </a:endParaRPr>
          </a:p>
        </p:txBody>
      </p:sp>
      <p:pic>
        <p:nvPicPr>
          <p:cNvPr id="168" name="Google Shape;168;p12"/>
          <p:cNvPicPr preferRelativeResize="0"/>
          <p:nvPr/>
        </p:nvPicPr>
        <p:blipFill rotWithShape="1">
          <a:blip r:embed="rId3">
            <a:alphaModFix/>
          </a:blip>
          <a:srcRect/>
          <a:stretch/>
        </p:blipFill>
        <p:spPr>
          <a:xfrm>
            <a:off x="355600" y="1074277"/>
            <a:ext cx="3403595" cy="2405259"/>
          </a:xfrm>
          <a:prstGeom prst="rect">
            <a:avLst/>
          </a:prstGeom>
          <a:noFill/>
          <a:ln>
            <a:noFill/>
          </a:ln>
        </p:spPr>
      </p:pic>
      <p:pic>
        <p:nvPicPr>
          <p:cNvPr id="169" name="Google Shape;169;p12"/>
          <p:cNvPicPr preferRelativeResize="0"/>
          <p:nvPr/>
        </p:nvPicPr>
        <p:blipFill rotWithShape="1">
          <a:blip r:embed="rId4">
            <a:alphaModFix/>
          </a:blip>
          <a:srcRect/>
          <a:stretch/>
        </p:blipFill>
        <p:spPr>
          <a:xfrm>
            <a:off x="380851" y="3867148"/>
            <a:ext cx="1312025" cy="889791"/>
          </a:xfrm>
          <a:prstGeom prst="rect">
            <a:avLst/>
          </a:prstGeom>
          <a:noFill/>
          <a:ln>
            <a:noFill/>
          </a:ln>
        </p:spPr>
      </p:pic>
      <p:sp>
        <p:nvSpPr>
          <p:cNvPr id="170" name="Google Shape;170;p12"/>
          <p:cNvSpPr txBox="1"/>
          <p:nvPr/>
        </p:nvSpPr>
        <p:spPr>
          <a:xfrm>
            <a:off x="3979582" y="1047330"/>
            <a:ext cx="7298018"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Open Sans"/>
                <a:ea typeface="Open Sans"/>
                <a:cs typeface="Open Sans"/>
                <a:sym typeface="Open Sans"/>
              </a:rPr>
              <a:t>Harvesting</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Vanilla harvesting had already been carried out on 307 sticks before the revitalization initiative has commenced.</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Stressing and  pollination is carried out on vanilla that is &gt; 3 years old and has large and healthy stems.</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Stressing and pollination which is currently carried out on 3 cluster, Block A 32 stick, Blok B 23 stick and shade house 30 stick</a:t>
            </a:r>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pic>
        <p:nvPicPr>
          <p:cNvPr id="171" name="Google Shape;171;p12"/>
          <p:cNvPicPr preferRelativeResize="0"/>
          <p:nvPr/>
        </p:nvPicPr>
        <p:blipFill rotWithShape="1">
          <a:blip r:embed="rId5">
            <a:alphaModFix/>
          </a:blip>
          <a:srcRect/>
          <a:stretch/>
        </p:blipFill>
        <p:spPr>
          <a:xfrm>
            <a:off x="370040" y="4522576"/>
            <a:ext cx="3389155" cy="152512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13"/>
          <p:cNvPicPr preferRelativeResize="0"/>
          <p:nvPr/>
        </p:nvPicPr>
        <p:blipFill rotWithShape="1">
          <a:blip r:embed="rId3">
            <a:alphaModFix/>
          </a:blip>
          <a:srcRect/>
          <a:stretch/>
        </p:blipFill>
        <p:spPr>
          <a:xfrm>
            <a:off x="854088" y="3828307"/>
            <a:ext cx="3218902" cy="2105467"/>
          </a:xfrm>
          <a:prstGeom prst="rect">
            <a:avLst/>
          </a:prstGeom>
          <a:noFill/>
          <a:ln>
            <a:noFill/>
          </a:ln>
        </p:spPr>
      </p:pic>
      <p:sp>
        <p:nvSpPr>
          <p:cNvPr id="177" name="Google Shape;177;p13"/>
          <p:cNvSpPr txBox="1">
            <a:spLocks noGrp="1"/>
          </p:cNvSpPr>
          <p:nvPr>
            <p:ph type="title" idx="4294967295"/>
          </p:nvPr>
        </p:nvSpPr>
        <p:spPr>
          <a:xfrm>
            <a:off x="736600" y="292859"/>
            <a:ext cx="9643533" cy="554038"/>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146221"/>
              </a:buClr>
              <a:buSzPct val="100000"/>
              <a:buFont typeface="Open Sans"/>
              <a:buNone/>
            </a:pPr>
            <a:r>
              <a:rPr lang="en-US" sz="2400" b="1">
                <a:solidFill>
                  <a:srgbClr val="146221"/>
                </a:solidFill>
              </a:rPr>
              <a:t>Summary of Revitalization of an existing 3-ha Vanilla Agroforestry site</a:t>
            </a:r>
            <a:endParaRPr/>
          </a:p>
        </p:txBody>
      </p:sp>
      <p:cxnSp>
        <p:nvCxnSpPr>
          <p:cNvPr id="178" name="Google Shape;178;p13"/>
          <p:cNvCxnSpPr/>
          <p:nvPr/>
        </p:nvCxnSpPr>
        <p:spPr>
          <a:xfrm>
            <a:off x="254000" y="3784154"/>
            <a:ext cx="11138537" cy="0"/>
          </a:xfrm>
          <a:prstGeom prst="straightConnector1">
            <a:avLst/>
          </a:prstGeom>
          <a:noFill/>
          <a:ln w="9525" cap="flat" cmpd="sng">
            <a:solidFill>
              <a:schemeClr val="dk1"/>
            </a:solidFill>
            <a:prstDash val="lgDash"/>
            <a:round/>
            <a:headEnd type="none" w="sm" len="sm"/>
            <a:tailEnd type="none" w="sm" len="sm"/>
          </a:ln>
        </p:spPr>
      </p:cxnSp>
      <p:sp>
        <p:nvSpPr>
          <p:cNvPr id="179" name="Google Shape;179;p13"/>
          <p:cNvSpPr txBox="1"/>
          <p:nvPr/>
        </p:nvSpPr>
        <p:spPr>
          <a:xfrm>
            <a:off x="7803192" y="3134745"/>
            <a:ext cx="2144774" cy="6494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504D"/>
              </a:buClr>
              <a:buSzPts val="1800"/>
              <a:buFont typeface="Open Sans"/>
              <a:buNone/>
            </a:pPr>
            <a:r>
              <a:rPr lang="en-US" sz="1800" b="1" i="0" u="none" strike="noStrike" cap="none">
                <a:solidFill>
                  <a:srgbClr val="C0504D"/>
                </a:solidFill>
                <a:latin typeface="Open Sans"/>
                <a:ea typeface="Open Sans"/>
                <a:cs typeface="Open Sans"/>
                <a:sym typeface="Open Sans"/>
              </a:rPr>
              <a:t>         </a:t>
            </a:r>
            <a:endParaRPr/>
          </a:p>
          <a:p>
            <a:pPr marL="0" marR="0" lvl="0" indent="0" algn="ctr" rtl="0">
              <a:lnSpc>
                <a:spcPct val="100000"/>
              </a:lnSpc>
              <a:spcBef>
                <a:spcPts val="420"/>
              </a:spcBef>
              <a:spcAft>
                <a:spcPts val="0"/>
              </a:spcAft>
              <a:buClr>
                <a:schemeClr val="dk1"/>
              </a:buClr>
              <a:buSzPts val="1400"/>
              <a:buFont typeface="Open Sans"/>
              <a:buNone/>
            </a:pPr>
            <a:endParaRPr sz="1400" b="1" i="1" u="none" strike="noStrike" cap="none">
              <a:solidFill>
                <a:srgbClr val="000000"/>
              </a:solidFill>
              <a:latin typeface="Open Sans"/>
              <a:ea typeface="Open Sans"/>
              <a:cs typeface="Open Sans"/>
              <a:sym typeface="Open Sans"/>
            </a:endParaRPr>
          </a:p>
        </p:txBody>
      </p:sp>
      <p:sp>
        <p:nvSpPr>
          <p:cNvPr id="180" name="Google Shape;180;p13"/>
          <p:cNvSpPr txBox="1"/>
          <p:nvPr/>
        </p:nvSpPr>
        <p:spPr>
          <a:xfrm>
            <a:off x="2647406" y="5217389"/>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Open Sans"/>
              <a:buNone/>
            </a:pPr>
            <a:endParaRPr sz="1800" b="0" i="0" u="none" strike="noStrike" cap="none">
              <a:solidFill>
                <a:srgbClr val="000000"/>
              </a:solidFill>
              <a:latin typeface="Open Sans"/>
              <a:ea typeface="Open Sans"/>
              <a:cs typeface="Open Sans"/>
              <a:sym typeface="Open Sans"/>
            </a:endParaRPr>
          </a:p>
        </p:txBody>
      </p:sp>
      <p:sp>
        <p:nvSpPr>
          <p:cNvPr id="181" name="Google Shape;181;p13"/>
          <p:cNvSpPr txBox="1"/>
          <p:nvPr/>
        </p:nvSpPr>
        <p:spPr>
          <a:xfrm>
            <a:off x="4411384" y="4142377"/>
            <a:ext cx="7647630"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Open Sans"/>
                <a:ea typeface="Open Sans"/>
                <a:cs typeface="Open Sans"/>
                <a:sym typeface="Open Sans"/>
              </a:rPr>
              <a:t>Renovation of Working Pos and Warehouse</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Open Sans"/>
                <a:ea typeface="Open Sans"/>
                <a:cs typeface="Open Sans"/>
                <a:sym typeface="Open Sans"/>
              </a:rPr>
              <a:t>Construction of 2 toilet units for working post has reached 100% (construction of walls and casting the deck is complete).</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Open Sans"/>
                <a:ea typeface="Open Sans"/>
                <a:cs typeface="Open Sans"/>
                <a:sym typeface="Open Sans"/>
              </a:rPr>
              <a:t>The construction of 1 warehouse unit (6 x 3 meters) is in progress.</a:t>
            </a:r>
            <a:endParaRPr/>
          </a:p>
          <a:p>
            <a:pPr marL="0" marR="0" lvl="0" indent="0" algn="l" rtl="0">
              <a:lnSpc>
                <a:spcPct val="100000"/>
              </a:lnSpc>
              <a:spcBef>
                <a:spcPts val="0"/>
              </a:spcBef>
              <a:spcAft>
                <a:spcPts val="0"/>
              </a:spcAft>
              <a:buNone/>
            </a:pPr>
            <a:endParaRPr sz="1800" b="0" i="0" u="none" strike="noStrike" cap="none">
              <a:solidFill>
                <a:srgbClr val="000000"/>
              </a:solidFill>
              <a:latin typeface="Open Sans"/>
              <a:ea typeface="Open Sans"/>
              <a:cs typeface="Open Sans"/>
              <a:sym typeface="Open Sans"/>
            </a:endParaRPr>
          </a:p>
        </p:txBody>
      </p:sp>
      <p:sp>
        <p:nvSpPr>
          <p:cNvPr id="182" name="Google Shape;182;p13"/>
          <p:cNvSpPr txBox="1"/>
          <p:nvPr/>
        </p:nvSpPr>
        <p:spPr>
          <a:xfrm>
            <a:off x="4373110" y="931724"/>
            <a:ext cx="7258403"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Open Sans"/>
                <a:ea typeface="Open Sans"/>
                <a:cs typeface="Open Sans"/>
                <a:sym typeface="Open Sans"/>
              </a:rPr>
              <a:t>Irrigation repair</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1 unit of water machine house, 2 unit of water machine and 1 unit tube (</a:t>
            </a:r>
            <a:r>
              <a:rPr lang="en-US" sz="1800" dirty="0" err="1">
                <a:solidFill>
                  <a:schemeClr val="dk1"/>
                </a:solidFill>
                <a:latin typeface="Open Sans"/>
                <a:ea typeface="Open Sans"/>
                <a:cs typeface="Open Sans"/>
                <a:sym typeface="Open Sans"/>
              </a:rPr>
              <a:t>tedmon</a:t>
            </a:r>
            <a:r>
              <a:rPr lang="en-US" sz="1800" dirty="0">
                <a:solidFill>
                  <a:schemeClr val="dk1"/>
                </a:solidFill>
                <a:latin typeface="Open Sans"/>
                <a:ea typeface="Open Sans"/>
                <a:cs typeface="Open Sans"/>
                <a:sym typeface="Open Sans"/>
              </a:rPr>
              <a:t>) is available for watering vanilla </a:t>
            </a:r>
            <a:endParaRPr dirty="0"/>
          </a:p>
          <a:p>
            <a:pPr marL="285750" marR="0" lvl="0" indent="-285750" algn="just"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The pipes that convey water from Lake Risi to vanilla block are working well.</a:t>
            </a:r>
            <a:endParaRPr dirty="0"/>
          </a:p>
          <a:p>
            <a:pPr marL="0" marR="0" lvl="0" indent="0" algn="l" rtl="0">
              <a:spcBef>
                <a:spcPts val="0"/>
              </a:spcBef>
              <a:spcAft>
                <a:spcPts val="0"/>
              </a:spcAft>
              <a:buNone/>
            </a:pPr>
            <a:endParaRPr sz="1800" dirty="0">
              <a:solidFill>
                <a:schemeClr val="dk1"/>
              </a:solidFill>
              <a:latin typeface="Open Sans"/>
              <a:ea typeface="Open Sans"/>
              <a:cs typeface="Open Sans"/>
              <a:sym typeface="Open Sans"/>
            </a:endParaRPr>
          </a:p>
          <a:p>
            <a:pPr marL="0" marR="0" lvl="0" indent="0" algn="l" rtl="0">
              <a:spcBef>
                <a:spcPts val="0"/>
              </a:spcBef>
              <a:spcAft>
                <a:spcPts val="0"/>
              </a:spcAft>
              <a:buNone/>
            </a:pPr>
            <a:endParaRPr sz="1800" dirty="0">
              <a:solidFill>
                <a:schemeClr val="dk1"/>
              </a:solidFill>
              <a:latin typeface="Open Sans"/>
              <a:ea typeface="Open Sans"/>
              <a:cs typeface="Open Sans"/>
              <a:sym typeface="Open Sans"/>
            </a:endParaRPr>
          </a:p>
        </p:txBody>
      </p:sp>
      <p:pic>
        <p:nvPicPr>
          <p:cNvPr id="183" name="Google Shape;183;p13"/>
          <p:cNvPicPr preferRelativeResize="0"/>
          <p:nvPr/>
        </p:nvPicPr>
        <p:blipFill rotWithShape="1">
          <a:blip r:embed="rId4">
            <a:alphaModFix/>
          </a:blip>
          <a:srcRect/>
          <a:stretch/>
        </p:blipFill>
        <p:spPr>
          <a:xfrm>
            <a:off x="380851" y="796856"/>
            <a:ext cx="3353091" cy="279978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4"/>
          <p:cNvPicPr preferRelativeResize="0"/>
          <p:nvPr/>
        </p:nvPicPr>
        <p:blipFill rotWithShape="1">
          <a:blip r:embed="rId3">
            <a:alphaModFix/>
          </a:blip>
          <a:srcRect/>
          <a:stretch/>
        </p:blipFill>
        <p:spPr>
          <a:xfrm>
            <a:off x="426144" y="1030724"/>
            <a:ext cx="3309328" cy="1913043"/>
          </a:xfrm>
          <a:prstGeom prst="rect">
            <a:avLst/>
          </a:prstGeom>
          <a:noFill/>
          <a:ln>
            <a:noFill/>
          </a:ln>
        </p:spPr>
      </p:pic>
      <p:sp>
        <p:nvSpPr>
          <p:cNvPr id="191" name="Google Shape;191;p14"/>
          <p:cNvSpPr txBox="1">
            <a:spLocks noGrp="1"/>
          </p:cNvSpPr>
          <p:nvPr>
            <p:ph type="title" idx="4294967295"/>
          </p:nvPr>
        </p:nvSpPr>
        <p:spPr>
          <a:xfrm>
            <a:off x="736600" y="292859"/>
            <a:ext cx="9643533" cy="554038"/>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146221"/>
              </a:buClr>
              <a:buSzPct val="100000"/>
              <a:buFont typeface="Open Sans"/>
              <a:buNone/>
            </a:pPr>
            <a:r>
              <a:rPr lang="en-US" sz="2400" b="1">
                <a:solidFill>
                  <a:srgbClr val="146221"/>
                </a:solidFill>
              </a:rPr>
              <a:t>Summary of Revitalization of an existing 3-ha Vanilla Agroforestry site</a:t>
            </a:r>
            <a:endParaRPr/>
          </a:p>
        </p:txBody>
      </p:sp>
      <p:cxnSp>
        <p:nvCxnSpPr>
          <p:cNvPr id="192" name="Google Shape;192;p14"/>
          <p:cNvCxnSpPr/>
          <p:nvPr/>
        </p:nvCxnSpPr>
        <p:spPr>
          <a:xfrm>
            <a:off x="254000" y="3784154"/>
            <a:ext cx="11138537" cy="0"/>
          </a:xfrm>
          <a:prstGeom prst="straightConnector1">
            <a:avLst/>
          </a:prstGeom>
          <a:noFill/>
          <a:ln w="9525" cap="flat" cmpd="sng">
            <a:solidFill>
              <a:schemeClr val="dk1"/>
            </a:solidFill>
            <a:prstDash val="lgDash"/>
            <a:round/>
            <a:headEnd type="none" w="sm" len="sm"/>
            <a:tailEnd type="none" w="sm" len="sm"/>
          </a:ln>
        </p:spPr>
      </p:cxnSp>
      <p:sp>
        <p:nvSpPr>
          <p:cNvPr id="193" name="Google Shape;193;p14"/>
          <p:cNvSpPr txBox="1"/>
          <p:nvPr/>
        </p:nvSpPr>
        <p:spPr>
          <a:xfrm>
            <a:off x="7803192" y="3134745"/>
            <a:ext cx="2144774" cy="6494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504D"/>
              </a:buClr>
              <a:buSzPts val="1800"/>
              <a:buFont typeface="Open Sans"/>
              <a:buNone/>
            </a:pPr>
            <a:r>
              <a:rPr lang="en-US" sz="1800" b="1" i="0" u="none" strike="noStrike" cap="none">
                <a:solidFill>
                  <a:srgbClr val="C0504D"/>
                </a:solidFill>
                <a:latin typeface="Open Sans"/>
                <a:ea typeface="Open Sans"/>
                <a:cs typeface="Open Sans"/>
                <a:sym typeface="Open Sans"/>
              </a:rPr>
              <a:t>         </a:t>
            </a:r>
            <a:endParaRPr/>
          </a:p>
          <a:p>
            <a:pPr marL="0" marR="0" lvl="0" indent="0" algn="ctr" rtl="0">
              <a:lnSpc>
                <a:spcPct val="100000"/>
              </a:lnSpc>
              <a:spcBef>
                <a:spcPts val="420"/>
              </a:spcBef>
              <a:spcAft>
                <a:spcPts val="0"/>
              </a:spcAft>
              <a:buClr>
                <a:schemeClr val="dk1"/>
              </a:buClr>
              <a:buSzPts val="1400"/>
              <a:buFont typeface="Open Sans"/>
              <a:buNone/>
            </a:pPr>
            <a:endParaRPr sz="1400" b="1" i="1" u="none" strike="noStrike" cap="none">
              <a:solidFill>
                <a:srgbClr val="000000"/>
              </a:solidFill>
              <a:latin typeface="Open Sans"/>
              <a:ea typeface="Open Sans"/>
              <a:cs typeface="Open Sans"/>
              <a:sym typeface="Open Sans"/>
            </a:endParaRPr>
          </a:p>
        </p:txBody>
      </p:sp>
      <p:sp>
        <p:nvSpPr>
          <p:cNvPr id="194" name="Google Shape;194;p14"/>
          <p:cNvSpPr txBox="1"/>
          <p:nvPr/>
        </p:nvSpPr>
        <p:spPr>
          <a:xfrm>
            <a:off x="2647406" y="5217389"/>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Open Sans"/>
              <a:buNone/>
            </a:pPr>
            <a:endParaRPr sz="1800" b="0" i="0" u="none" strike="noStrike" cap="none">
              <a:solidFill>
                <a:srgbClr val="000000"/>
              </a:solidFill>
              <a:latin typeface="Open Sans"/>
              <a:ea typeface="Open Sans"/>
              <a:cs typeface="Open Sans"/>
              <a:sym typeface="Open Sans"/>
            </a:endParaRPr>
          </a:p>
        </p:txBody>
      </p:sp>
      <p:sp>
        <p:nvSpPr>
          <p:cNvPr id="195" name="Google Shape;195;p14"/>
          <p:cNvSpPr txBox="1"/>
          <p:nvPr/>
        </p:nvSpPr>
        <p:spPr>
          <a:xfrm>
            <a:off x="4009036" y="931724"/>
            <a:ext cx="7258403" cy="13542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0" u="none" strike="noStrike" cap="none" dirty="0">
                <a:solidFill>
                  <a:schemeClr val="dk1"/>
                </a:solidFill>
                <a:latin typeface="Open Sans"/>
                <a:ea typeface="Open Sans"/>
                <a:cs typeface="Open Sans"/>
                <a:sym typeface="Open Sans"/>
              </a:rPr>
              <a:t>Vanilla Nursery</a:t>
            </a:r>
            <a:endParaRPr sz="1800" dirty="0">
              <a:solidFill>
                <a:schemeClr val="dk1"/>
              </a:solidFill>
              <a:latin typeface="Open Sans"/>
              <a:ea typeface="Open Sans"/>
              <a:cs typeface="Open Sans"/>
              <a:sym typeface="Open Sans"/>
            </a:endParaRPr>
          </a:p>
          <a:p>
            <a:pPr marL="0" marR="0" lvl="0" indent="0" algn="l" rtl="0">
              <a:spcBef>
                <a:spcPts val="600"/>
              </a:spcBef>
              <a:spcAft>
                <a:spcPts val="0"/>
              </a:spcAft>
              <a:buNone/>
            </a:pPr>
            <a:r>
              <a:rPr lang="en-US" sz="1800" dirty="0">
                <a:solidFill>
                  <a:schemeClr val="dk1"/>
                </a:solidFill>
                <a:latin typeface="Open Sans"/>
                <a:ea typeface="Open Sans"/>
                <a:cs typeface="Open Sans"/>
                <a:sym typeface="Open Sans"/>
              </a:rPr>
              <a:t>Construction of 1 unit of nursery has been completed (10 x 18 meters) with 2 water pipes for watering the seedlings.</a:t>
            </a:r>
            <a:endParaRPr dirty="0"/>
          </a:p>
          <a:p>
            <a:pPr marL="0" marR="0" lvl="0" indent="0" algn="l" rtl="0">
              <a:spcBef>
                <a:spcPts val="600"/>
              </a:spcBef>
              <a:spcAft>
                <a:spcPts val="0"/>
              </a:spcAft>
              <a:buNone/>
            </a:pPr>
            <a:endParaRPr sz="1800" dirty="0">
              <a:solidFill>
                <a:schemeClr val="dk1"/>
              </a:solidFill>
              <a:latin typeface="Open Sans"/>
              <a:ea typeface="Open Sans"/>
              <a:cs typeface="Open Sans"/>
              <a:sym typeface="Open Sans"/>
            </a:endParaRPr>
          </a:p>
        </p:txBody>
      </p:sp>
      <p:sp>
        <p:nvSpPr>
          <p:cNvPr id="198" name="Google Shape;198;p14"/>
          <p:cNvSpPr txBox="1"/>
          <p:nvPr/>
        </p:nvSpPr>
        <p:spPr>
          <a:xfrm>
            <a:off x="4135119" y="4016422"/>
            <a:ext cx="725741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Open Sans"/>
                <a:ea typeface="Open Sans"/>
                <a:cs typeface="Open Sans"/>
                <a:sym typeface="Open Sans"/>
              </a:rPr>
              <a:t>Vanilla Nursery</a:t>
            </a:r>
            <a:endParaRPr/>
          </a:p>
          <a:p>
            <a:pPr marL="0" marR="0" lvl="0" indent="0" algn="l" rtl="0">
              <a:spcBef>
                <a:spcPts val="0"/>
              </a:spcBef>
              <a:spcAft>
                <a:spcPts val="0"/>
              </a:spcAft>
              <a:buNone/>
            </a:pPr>
            <a:r>
              <a:rPr lang="en-US" sz="1800">
                <a:solidFill>
                  <a:schemeClr val="dk1"/>
                </a:solidFill>
                <a:latin typeface="Open Sans"/>
                <a:ea typeface="Open Sans"/>
                <a:cs typeface="Open Sans"/>
                <a:sym typeface="Open Sans"/>
              </a:rPr>
              <a:t>Filling soil into polybags as media for planting vanilla seedlings has been carried out for 5.000 polybags (completed)</a:t>
            </a:r>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pic>
        <p:nvPicPr>
          <p:cNvPr id="199" name="Google Shape;199;p14"/>
          <p:cNvPicPr preferRelativeResize="0"/>
          <p:nvPr/>
        </p:nvPicPr>
        <p:blipFill rotWithShape="1">
          <a:blip r:embed="rId4">
            <a:alphaModFix/>
          </a:blip>
          <a:srcRect/>
          <a:stretch/>
        </p:blipFill>
        <p:spPr>
          <a:xfrm>
            <a:off x="866705" y="3914775"/>
            <a:ext cx="2628969" cy="20573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5"/>
          <p:cNvSpPr txBox="1">
            <a:spLocks noGrp="1"/>
          </p:cNvSpPr>
          <p:nvPr>
            <p:ph type="title" idx="4294967295"/>
          </p:nvPr>
        </p:nvSpPr>
        <p:spPr>
          <a:xfrm>
            <a:off x="736600" y="292859"/>
            <a:ext cx="9643533" cy="554038"/>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146221"/>
              </a:buClr>
              <a:buSzPct val="100000"/>
              <a:buFont typeface="Open Sans"/>
              <a:buNone/>
            </a:pPr>
            <a:r>
              <a:rPr lang="en-US" sz="2400" b="1">
                <a:solidFill>
                  <a:srgbClr val="146221"/>
                </a:solidFill>
              </a:rPr>
              <a:t>Summary of Revitalization of an existing 3-ha Vanilla Agroforestry site</a:t>
            </a:r>
            <a:endParaRPr/>
          </a:p>
        </p:txBody>
      </p:sp>
      <p:cxnSp>
        <p:nvCxnSpPr>
          <p:cNvPr id="205" name="Google Shape;205;p15"/>
          <p:cNvCxnSpPr/>
          <p:nvPr/>
        </p:nvCxnSpPr>
        <p:spPr>
          <a:xfrm>
            <a:off x="254000" y="3784154"/>
            <a:ext cx="11138537" cy="0"/>
          </a:xfrm>
          <a:prstGeom prst="straightConnector1">
            <a:avLst/>
          </a:prstGeom>
          <a:noFill/>
          <a:ln w="9525" cap="flat" cmpd="sng">
            <a:solidFill>
              <a:schemeClr val="dk1"/>
            </a:solidFill>
            <a:prstDash val="lgDash"/>
            <a:round/>
            <a:headEnd type="none" w="sm" len="sm"/>
            <a:tailEnd type="none" w="sm" len="sm"/>
          </a:ln>
        </p:spPr>
      </p:cxnSp>
      <p:cxnSp>
        <p:nvCxnSpPr>
          <p:cNvPr id="206" name="Google Shape;206;p15"/>
          <p:cNvCxnSpPr/>
          <p:nvPr/>
        </p:nvCxnSpPr>
        <p:spPr>
          <a:xfrm>
            <a:off x="1894327" y="6097136"/>
            <a:ext cx="9732885" cy="0"/>
          </a:xfrm>
          <a:prstGeom prst="straightConnector1">
            <a:avLst/>
          </a:prstGeom>
          <a:noFill/>
          <a:ln w="9525" cap="flat" cmpd="sng">
            <a:solidFill>
              <a:schemeClr val="dk1"/>
            </a:solidFill>
            <a:prstDash val="lgDash"/>
            <a:round/>
            <a:headEnd type="none" w="sm" len="sm"/>
            <a:tailEnd type="none" w="sm" len="sm"/>
          </a:ln>
        </p:spPr>
      </p:cxnSp>
      <p:sp>
        <p:nvSpPr>
          <p:cNvPr id="207" name="Google Shape;207;p15"/>
          <p:cNvSpPr txBox="1"/>
          <p:nvPr/>
        </p:nvSpPr>
        <p:spPr>
          <a:xfrm>
            <a:off x="7803192" y="3134745"/>
            <a:ext cx="2144774" cy="6494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504D"/>
              </a:buClr>
              <a:buSzPts val="1800"/>
              <a:buFont typeface="Open Sans"/>
              <a:buNone/>
            </a:pPr>
            <a:r>
              <a:rPr lang="en-US" sz="1800" b="1" i="0" u="none" strike="noStrike" cap="none">
                <a:solidFill>
                  <a:srgbClr val="C0504D"/>
                </a:solidFill>
                <a:latin typeface="Open Sans"/>
                <a:ea typeface="Open Sans"/>
                <a:cs typeface="Open Sans"/>
                <a:sym typeface="Open Sans"/>
              </a:rPr>
              <a:t>         </a:t>
            </a:r>
            <a:endParaRPr/>
          </a:p>
          <a:p>
            <a:pPr marL="0" marR="0" lvl="0" indent="0" algn="ctr" rtl="0">
              <a:lnSpc>
                <a:spcPct val="100000"/>
              </a:lnSpc>
              <a:spcBef>
                <a:spcPts val="420"/>
              </a:spcBef>
              <a:spcAft>
                <a:spcPts val="0"/>
              </a:spcAft>
              <a:buClr>
                <a:schemeClr val="dk1"/>
              </a:buClr>
              <a:buSzPts val="1400"/>
              <a:buFont typeface="Open Sans"/>
              <a:buNone/>
            </a:pPr>
            <a:endParaRPr sz="1400" b="1" i="1" u="none" strike="noStrike" cap="none">
              <a:solidFill>
                <a:srgbClr val="000000"/>
              </a:solidFill>
              <a:latin typeface="Open Sans"/>
              <a:ea typeface="Open Sans"/>
              <a:cs typeface="Open Sans"/>
              <a:sym typeface="Open Sans"/>
            </a:endParaRPr>
          </a:p>
        </p:txBody>
      </p:sp>
      <p:sp>
        <p:nvSpPr>
          <p:cNvPr id="208" name="Google Shape;208;p15"/>
          <p:cNvSpPr txBox="1"/>
          <p:nvPr/>
        </p:nvSpPr>
        <p:spPr>
          <a:xfrm>
            <a:off x="2647406" y="5217389"/>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Open Sans"/>
              <a:buNone/>
            </a:pPr>
            <a:endParaRPr sz="1800" b="0" i="0" u="none" strike="noStrike" cap="none">
              <a:solidFill>
                <a:srgbClr val="000000"/>
              </a:solidFill>
              <a:latin typeface="Open Sans"/>
              <a:ea typeface="Open Sans"/>
              <a:cs typeface="Open Sans"/>
              <a:sym typeface="Open Sans"/>
            </a:endParaRPr>
          </a:p>
        </p:txBody>
      </p:sp>
      <p:sp>
        <p:nvSpPr>
          <p:cNvPr id="209" name="Google Shape;209;p15"/>
          <p:cNvSpPr txBox="1"/>
          <p:nvPr/>
        </p:nvSpPr>
        <p:spPr>
          <a:xfrm>
            <a:off x="4009036" y="931724"/>
            <a:ext cx="7258403" cy="12772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Open Sans"/>
                <a:ea typeface="Open Sans"/>
                <a:cs typeface="Open Sans"/>
                <a:sym typeface="Open Sans"/>
              </a:rPr>
              <a:t>Growth Montoring </a:t>
            </a:r>
            <a:endParaRPr/>
          </a:p>
          <a:p>
            <a:pPr marL="0" marR="0" lvl="0" indent="0" algn="l" rtl="0">
              <a:spcBef>
                <a:spcPts val="600"/>
              </a:spcBef>
              <a:spcAft>
                <a:spcPts val="0"/>
              </a:spcAft>
              <a:buNone/>
            </a:pPr>
            <a:r>
              <a:rPr lang="en-US" sz="1800">
                <a:solidFill>
                  <a:schemeClr val="dk1"/>
                </a:solidFill>
                <a:latin typeface="Open Sans"/>
                <a:ea typeface="Open Sans"/>
                <a:cs typeface="Open Sans"/>
                <a:sym typeface="Open Sans"/>
              </a:rPr>
              <a:t>Vanilla growth monitoring training has been carried with coaching one on one by R&amp;D staff. The Kobo Toolbox application has also been used to collect the vanilla growth data. </a:t>
            </a:r>
            <a:endParaRPr sz="1800">
              <a:solidFill>
                <a:schemeClr val="dk1"/>
              </a:solidFill>
              <a:latin typeface="Open Sans"/>
              <a:ea typeface="Open Sans"/>
              <a:cs typeface="Open Sans"/>
              <a:sym typeface="Open Sans"/>
            </a:endParaRPr>
          </a:p>
        </p:txBody>
      </p:sp>
      <p:pic>
        <p:nvPicPr>
          <p:cNvPr id="210" name="Google Shape;210;p15"/>
          <p:cNvPicPr preferRelativeResize="0"/>
          <p:nvPr/>
        </p:nvPicPr>
        <p:blipFill rotWithShape="1">
          <a:blip r:embed="rId3">
            <a:alphaModFix/>
          </a:blip>
          <a:srcRect/>
          <a:stretch/>
        </p:blipFill>
        <p:spPr>
          <a:xfrm>
            <a:off x="254000" y="870242"/>
            <a:ext cx="3637280" cy="272796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AE6B31-31BE-86A3-EE1C-A1492D6E1977}"/>
              </a:ext>
            </a:extLst>
          </p:cNvPr>
          <p:cNvSpPr>
            <a:spLocks noGrp="1"/>
          </p:cNvSpPr>
          <p:nvPr>
            <p:ph type="body" idx="1"/>
          </p:nvPr>
        </p:nvSpPr>
        <p:spPr>
          <a:xfrm>
            <a:off x="914400" y="1858963"/>
            <a:ext cx="10363200" cy="1500187"/>
          </a:xfrm>
        </p:spPr>
        <p:txBody>
          <a:bodyPr/>
          <a:lstStyle/>
          <a:p>
            <a:r>
              <a:rPr lang="en-ID" dirty="0">
                <a:solidFill>
                  <a:schemeClr val="tx1"/>
                </a:solidFill>
              </a:rPr>
              <a:t>Vanilla Fermentation Training in Hutan Harapan</a:t>
            </a:r>
          </a:p>
        </p:txBody>
      </p:sp>
    </p:spTree>
    <p:extLst>
      <p:ext uri="{BB962C8B-B14F-4D97-AF65-F5344CB8AC3E}">
        <p14:creationId xmlns:p14="http://schemas.microsoft.com/office/powerpoint/2010/main" val="4048871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6E59420-31E3-306A-5CE6-E92F86023366}"/>
              </a:ext>
            </a:extLst>
          </p:cNvPr>
          <p:cNvPicPr>
            <a:picLocks noChangeAspect="1"/>
          </p:cNvPicPr>
          <p:nvPr/>
        </p:nvPicPr>
        <p:blipFill>
          <a:blip r:embed="rId2"/>
          <a:srcRect l="9766" r="7413"/>
          <a:stretch>
            <a:fillRect/>
          </a:stretch>
        </p:blipFill>
        <p:spPr>
          <a:xfrm>
            <a:off x="8549088" y="-18"/>
            <a:ext cx="3642911"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11" name="Content Placeholder 10">
            <a:extLst>
              <a:ext uri="{FF2B5EF4-FFF2-40B4-BE49-F238E27FC236}">
                <a16:creationId xmlns:a16="http://schemas.microsoft.com/office/drawing/2014/main" id="{4BD111AD-A42C-2C0D-8899-82C54D5EBEA0}"/>
              </a:ext>
            </a:extLst>
          </p:cNvPr>
          <p:cNvPicPr>
            <a:picLocks noGrp="1" noChangeAspect="1"/>
          </p:cNvPicPr>
          <p:nvPr>
            <p:ph sz="quarter" idx="4"/>
          </p:nvPr>
        </p:nvPicPr>
        <p:blipFill>
          <a:blip r:embed="rId3"/>
          <a:srcRect l="22846" r="29359" b="-1"/>
          <a:stretch>
            <a:fillRect/>
          </a:stretch>
        </p:blipFill>
        <p:spPr>
          <a:xfrm>
            <a:off x="5354197" y="1"/>
            <a:ext cx="3525373"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p:nvSpPr>
          <p:cNvPr id="2" name="Title 1">
            <a:extLst>
              <a:ext uri="{FF2B5EF4-FFF2-40B4-BE49-F238E27FC236}">
                <a16:creationId xmlns:a16="http://schemas.microsoft.com/office/drawing/2014/main" id="{CDE979D6-8139-C581-D776-8196E897240A}"/>
              </a:ext>
            </a:extLst>
          </p:cNvPr>
          <p:cNvSpPr>
            <a:spLocks noGrp="1"/>
          </p:cNvSpPr>
          <p:nvPr>
            <p:ph type="title"/>
          </p:nvPr>
        </p:nvSpPr>
        <p:spPr>
          <a:xfrm>
            <a:off x="438912" y="152862"/>
            <a:ext cx="4033203" cy="752013"/>
          </a:xfrm>
        </p:spPr>
        <p:txBody>
          <a:bodyPr vert="horz" lIns="91440" tIns="45720" rIns="91440" bIns="45720" rtlCol="0" anchor="ctr">
            <a:normAutofit/>
          </a:bodyPr>
          <a:lstStyle/>
          <a:p>
            <a:pPr algn="l">
              <a:lnSpc>
                <a:spcPct val="90000"/>
              </a:lnSpc>
            </a:pPr>
            <a:r>
              <a:rPr lang="en-US" sz="3200" kern="1200" dirty="0">
                <a:solidFill>
                  <a:schemeClr val="tx1"/>
                </a:solidFill>
                <a:latin typeface="+mj-lt"/>
                <a:ea typeface="+mj-ea"/>
                <a:cs typeface="+mj-cs"/>
              </a:rPr>
              <a:t>Fermentation Update</a:t>
            </a:r>
          </a:p>
        </p:txBody>
      </p:sp>
      <p:sp>
        <p:nvSpPr>
          <p:cNvPr id="3" name="Content Placeholder 2">
            <a:extLst>
              <a:ext uri="{FF2B5EF4-FFF2-40B4-BE49-F238E27FC236}">
                <a16:creationId xmlns:a16="http://schemas.microsoft.com/office/drawing/2014/main" id="{9F2E62F6-DE23-34BA-9626-40E28858B567}"/>
              </a:ext>
            </a:extLst>
          </p:cNvPr>
          <p:cNvSpPr>
            <a:spLocks noGrp="1"/>
          </p:cNvSpPr>
          <p:nvPr>
            <p:ph sz="half" idx="2"/>
          </p:nvPr>
        </p:nvSpPr>
        <p:spPr>
          <a:xfrm>
            <a:off x="438912" y="1165868"/>
            <a:ext cx="5071395" cy="4278576"/>
          </a:xfrm>
        </p:spPr>
        <p:txBody>
          <a:bodyPr vert="horz" lIns="91440" tIns="45720" rIns="91440" bIns="45720" rtlCol="0">
            <a:noAutofit/>
          </a:bodyPr>
          <a:lstStyle/>
          <a:p>
            <a:pPr indent="-228600">
              <a:lnSpc>
                <a:spcPct val="90000"/>
              </a:lnSpc>
            </a:pPr>
            <a:r>
              <a:rPr lang="en-US" dirty="0"/>
              <a:t>Vanilla fermentation training was conducted in April 2025  with the Business Department staff by Ibu </a:t>
            </a:r>
            <a:r>
              <a:rPr lang="en-US" dirty="0" err="1"/>
              <a:t>Nuning</a:t>
            </a:r>
            <a:r>
              <a:rPr lang="en-US" dirty="0"/>
              <a:t>.</a:t>
            </a:r>
          </a:p>
          <a:p>
            <a:pPr indent="-228600">
              <a:lnSpc>
                <a:spcPct val="90000"/>
              </a:lnSpc>
            </a:pPr>
            <a:r>
              <a:rPr lang="en-US" dirty="0"/>
              <a:t>The total amount of vanilla purchased was 70 kg. The first purchased of 40 was fermented without training, whereas the second purchased of 30 Kg was fermented following the proper procedure.</a:t>
            </a:r>
          </a:p>
          <a:p>
            <a:pPr indent="-228600">
              <a:lnSpc>
                <a:spcPct val="90000"/>
              </a:lnSpc>
            </a:pPr>
            <a:r>
              <a:rPr lang="en-US" dirty="0"/>
              <a:t>The fermentation process is complete, with 10 kg of vanilla (Grade A = 1 Kg, Grade B = 1 kg, the rest are grade C and D)</a:t>
            </a:r>
          </a:p>
        </p:txBody>
      </p:sp>
    </p:spTree>
    <p:extLst>
      <p:ext uri="{BB962C8B-B14F-4D97-AF65-F5344CB8AC3E}">
        <p14:creationId xmlns:p14="http://schemas.microsoft.com/office/powerpoint/2010/main" val="196932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DC576AD-6CF6-EA16-FB80-44D399592325}"/>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l">
              <a:lnSpc>
                <a:spcPct val="90000"/>
              </a:lnSpc>
            </a:pPr>
            <a:r>
              <a:rPr lang="en-US" sz="4200"/>
              <a:t>Challenges in the fermentation process</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4B22377D-C179-43C3-9755-6F15528D04BE}"/>
              </a:ext>
            </a:extLst>
          </p:cNvPr>
          <p:cNvSpPr>
            <a:spLocks noGrp="1"/>
          </p:cNvSpPr>
          <p:nvPr>
            <p:ph sz="half" idx="2"/>
          </p:nvPr>
        </p:nvSpPr>
        <p:spPr>
          <a:xfrm>
            <a:off x="640080" y="2872899"/>
            <a:ext cx="4243589" cy="3320668"/>
          </a:xfrm>
        </p:spPr>
        <p:txBody>
          <a:bodyPr vert="horz" lIns="91440" tIns="45720" rIns="91440" bIns="45720" rtlCol="0">
            <a:normAutofit/>
          </a:bodyPr>
          <a:lstStyle/>
          <a:p>
            <a:pPr indent="-228600">
              <a:lnSpc>
                <a:spcPct val="90000"/>
              </a:lnSpc>
            </a:pPr>
            <a:r>
              <a:rPr lang="en-US" sz="2000"/>
              <a:t>The vanilla beans purchased were not mature enough to be harvested, so the fermentation results were not optimal.</a:t>
            </a:r>
          </a:p>
          <a:p>
            <a:pPr indent="-228600">
              <a:lnSpc>
                <a:spcPct val="90000"/>
              </a:lnSpc>
            </a:pPr>
            <a:r>
              <a:rPr lang="en-US" sz="2000"/>
              <a:t>The rainy season during the drying process resulted in suboptimal drying.</a:t>
            </a:r>
          </a:p>
          <a:p>
            <a:pPr indent="-228600">
              <a:lnSpc>
                <a:spcPct val="90000"/>
              </a:lnSpc>
            </a:pPr>
            <a:r>
              <a:rPr lang="en-US" sz="2000"/>
              <a:t>The daily room temperature data for the fermentation process is not yet in accordance with the theory.</a:t>
            </a:r>
          </a:p>
        </p:txBody>
      </p:sp>
      <p:pic>
        <p:nvPicPr>
          <p:cNvPr id="8" name="Content Placeholder 7" descr="A group of people standing around a table of food&#10;&#10;Description automatically generated">
            <a:extLst>
              <a:ext uri="{FF2B5EF4-FFF2-40B4-BE49-F238E27FC236}">
                <a16:creationId xmlns:a16="http://schemas.microsoft.com/office/drawing/2014/main" id="{8F0E2E52-36E7-851A-A19D-D6870B91E3BF}"/>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rcRect l="24388" r="8659"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70737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le of green vegetables&#10;&#10;AI-generated content may be incorrect.">
            <a:extLst>
              <a:ext uri="{FF2B5EF4-FFF2-40B4-BE49-F238E27FC236}">
                <a16:creationId xmlns:a16="http://schemas.microsoft.com/office/drawing/2014/main" id="{405A648E-4D24-3033-7EC0-77105CF9AB42}"/>
              </a:ext>
            </a:extLst>
          </p:cNvPr>
          <p:cNvPicPr>
            <a:picLocks noChangeAspect="1"/>
          </p:cNvPicPr>
          <p:nvPr/>
        </p:nvPicPr>
        <p:blipFill>
          <a:blip r:embed="rId2">
            <a:extLst>
              <a:ext uri="{28A0092B-C50C-407E-A947-70E740481C1C}">
                <a14:useLocalDpi xmlns:a14="http://schemas.microsoft.com/office/drawing/2010/main" val="0"/>
              </a:ext>
            </a:extLst>
          </a:blip>
          <a:srcRect t="37647" b="37647"/>
          <a:stretch/>
        </p:blipFill>
        <p:spPr>
          <a:xfrm>
            <a:off x="9462263" y="4504020"/>
            <a:ext cx="2728989" cy="1931070"/>
          </a:xfrm>
          <a:prstGeom prst="rect">
            <a:avLst/>
          </a:prstGeom>
        </p:spPr>
      </p:pic>
      <p:pic>
        <p:nvPicPr>
          <p:cNvPr id="10" name="Picture 9" descr="A wooden box with a cloth covering&#10;&#10;AI-generated content may be incorrect.">
            <a:extLst>
              <a:ext uri="{FF2B5EF4-FFF2-40B4-BE49-F238E27FC236}">
                <a16:creationId xmlns:a16="http://schemas.microsoft.com/office/drawing/2014/main" id="{05A091A8-C109-41A6-93FA-A1A2D128A285}"/>
              </a:ext>
            </a:extLst>
          </p:cNvPr>
          <p:cNvPicPr>
            <a:picLocks noChangeAspect="1"/>
          </p:cNvPicPr>
          <p:nvPr/>
        </p:nvPicPr>
        <p:blipFill>
          <a:blip r:embed="rId3">
            <a:extLst>
              <a:ext uri="{28A0092B-C50C-407E-A947-70E740481C1C}">
                <a14:useLocalDpi xmlns:a14="http://schemas.microsoft.com/office/drawing/2010/main" val="0"/>
              </a:ext>
            </a:extLst>
          </a:blip>
          <a:srcRect t="37073" b="37399"/>
          <a:stretch/>
        </p:blipFill>
        <p:spPr>
          <a:xfrm>
            <a:off x="4975445" y="4504020"/>
            <a:ext cx="2226267" cy="1825181"/>
          </a:xfrm>
          <a:prstGeom prst="rect">
            <a:avLst/>
          </a:prstGeom>
        </p:spPr>
      </p:pic>
      <p:sp>
        <p:nvSpPr>
          <p:cNvPr id="3" name="TextBox 2">
            <a:extLst>
              <a:ext uri="{FF2B5EF4-FFF2-40B4-BE49-F238E27FC236}">
                <a16:creationId xmlns:a16="http://schemas.microsoft.com/office/drawing/2014/main" id="{DA05ED5A-623C-EE41-EF59-5934938A409F}"/>
              </a:ext>
            </a:extLst>
          </p:cNvPr>
          <p:cNvSpPr txBox="1"/>
          <p:nvPr/>
        </p:nvSpPr>
        <p:spPr>
          <a:xfrm>
            <a:off x="561923" y="150198"/>
            <a:ext cx="867351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POST-HARVEST MANAGEMENT PRACTICE TRAINING PROCESSING VANILLA</a:t>
            </a:r>
          </a:p>
        </p:txBody>
      </p:sp>
      <p:pic>
        <p:nvPicPr>
          <p:cNvPr id="5" name="Picture 4" descr="A person kneeling on the floor with a pile of green beans&#10;&#10;AI-generated content may be incorrect.">
            <a:extLst>
              <a:ext uri="{FF2B5EF4-FFF2-40B4-BE49-F238E27FC236}">
                <a16:creationId xmlns:a16="http://schemas.microsoft.com/office/drawing/2014/main" id="{977E7C0B-E566-EF83-FEEF-12E9FA2B648B}"/>
              </a:ext>
            </a:extLst>
          </p:cNvPr>
          <p:cNvPicPr>
            <a:picLocks noChangeAspect="1"/>
          </p:cNvPicPr>
          <p:nvPr/>
        </p:nvPicPr>
        <p:blipFill>
          <a:blip r:embed="rId4" cstate="print">
            <a:extLst>
              <a:ext uri="{28A0092B-C50C-407E-A947-70E740481C1C}">
                <a14:useLocalDpi xmlns:a14="http://schemas.microsoft.com/office/drawing/2010/main" val="0"/>
              </a:ext>
            </a:extLst>
          </a:blip>
          <a:srcRect l="12566" t="186" b="41278"/>
          <a:stretch/>
        </p:blipFill>
        <p:spPr>
          <a:xfrm>
            <a:off x="7304035" y="1013448"/>
            <a:ext cx="2603848" cy="1715615"/>
          </a:xfrm>
          <a:prstGeom prst="rect">
            <a:avLst/>
          </a:prstGeom>
        </p:spPr>
      </p:pic>
      <p:pic>
        <p:nvPicPr>
          <p:cNvPr id="9" name="Picture 8" descr="A person washing green beans in a tub&#10;&#10;AI-generated content may be incorrect.">
            <a:extLst>
              <a:ext uri="{FF2B5EF4-FFF2-40B4-BE49-F238E27FC236}">
                <a16:creationId xmlns:a16="http://schemas.microsoft.com/office/drawing/2014/main" id="{FADE45D2-C283-3508-E316-50BF17340C1B}"/>
              </a:ext>
            </a:extLst>
          </p:cNvPr>
          <p:cNvPicPr>
            <a:picLocks noChangeAspect="1"/>
          </p:cNvPicPr>
          <p:nvPr/>
        </p:nvPicPr>
        <p:blipFill>
          <a:blip r:embed="rId5" cstate="print">
            <a:extLst>
              <a:ext uri="{28A0092B-C50C-407E-A947-70E740481C1C}">
                <a14:useLocalDpi xmlns:a14="http://schemas.microsoft.com/office/drawing/2010/main" val="0"/>
              </a:ext>
            </a:extLst>
          </a:blip>
          <a:srcRect b="33171"/>
          <a:stretch/>
        </p:blipFill>
        <p:spPr>
          <a:xfrm>
            <a:off x="9981731" y="1013448"/>
            <a:ext cx="1779740" cy="1532723"/>
          </a:xfrm>
          <a:prstGeom prst="rect">
            <a:avLst/>
          </a:prstGeom>
        </p:spPr>
      </p:pic>
      <p:pic>
        <p:nvPicPr>
          <p:cNvPr id="2" name="Picture 1" descr="A hand holding a drill&#10;&#10;AI-generated content may be incorrect.">
            <a:extLst>
              <a:ext uri="{FF2B5EF4-FFF2-40B4-BE49-F238E27FC236}">
                <a16:creationId xmlns:a16="http://schemas.microsoft.com/office/drawing/2014/main" id="{835092C6-0AF7-0E09-1AC7-EDA59774C7CF}"/>
              </a:ext>
            </a:extLst>
          </p:cNvPr>
          <p:cNvPicPr>
            <a:picLocks noChangeAspect="1"/>
          </p:cNvPicPr>
          <p:nvPr/>
        </p:nvPicPr>
        <p:blipFill>
          <a:blip r:embed="rId6">
            <a:extLst>
              <a:ext uri="{28A0092B-C50C-407E-A947-70E740481C1C}">
                <a14:useLocalDpi xmlns:a14="http://schemas.microsoft.com/office/drawing/2010/main" val="0"/>
              </a:ext>
            </a:extLst>
          </a:blip>
          <a:srcRect l="10950" t="21241" r="9831" b="17054"/>
          <a:stretch/>
        </p:blipFill>
        <p:spPr>
          <a:xfrm>
            <a:off x="7019205" y="2655623"/>
            <a:ext cx="1564725" cy="1778096"/>
          </a:xfrm>
          <a:prstGeom prst="rect">
            <a:avLst/>
          </a:prstGeom>
        </p:spPr>
      </p:pic>
      <p:pic>
        <p:nvPicPr>
          <p:cNvPr id="4" name="Picture 3" descr="A group of people wearing yellow gloves&#10;&#10;AI-generated content may be incorrect.">
            <a:extLst>
              <a:ext uri="{FF2B5EF4-FFF2-40B4-BE49-F238E27FC236}">
                <a16:creationId xmlns:a16="http://schemas.microsoft.com/office/drawing/2014/main" id="{45593882-B51A-D24C-03EF-49825503FE21}"/>
              </a:ext>
            </a:extLst>
          </p:cNvPr>
          <p:cNvPicPr>
            <a:picLocks noChangeAspect="1"/>
          </p:cNvPicPr>
          <p:nvPr/>
        </p:nvPicPr>
        <p:blipFill>
          <a:blip r:embed="rId7">
            <a:extLst>
              <a:ext uri="{28A0092B-C50C-407E-A947-70E740481C1C}">
                <a14:useLocalDpi xmlns:a14="http://schemas.microsoft.com/office/drawing/2010/main" val="0"/>
              </a:ext>
            </a:extLst>
          </a:blip>
          <a:srcRect t="14883" b="26976"/>
          <a:stretch/>
        </p:blipFill>
        <p:spPr>
          <a:xfrm>
            <a:off x="8731626" y="2594263"/>
            <a:ext cx="1461274" cy="1778097"/>
          </a:xfrm>
          <a:prstGeom prst="rect">
            <a:avLst/>
          </a:prstGeom>
        </p:spPr>
      </p:pic>
      <p:sp>
        <p:nvSpPr>
          <p:cNvPr id="8" name="TextBox 7">
            <a:extLst>
              <a:ext uri="{FF2B5EF4-FFF2-40B4-BE49-F238E27FC236}">
                <a16:creationId xmlns:a16="http://schemas.microsoft.com/office/drawing/2014/main" id="{5663779F-23D2-E460-8189-3C6D9449C527}"/>
              </a:ext>
            </a:extLst>
          </p:cNvPr>
          <p:cNvSpPr txBox="1"/>
          <p:nvPr/>
        </p:nvSpPr>
        <p:spPr>
          <a:xfrm>
            <a:off x="523779" y="3939282"/>
            <a:ext cx="4297429"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STAGE 3: FERMENTATION/SWEATING: </a:t>
            </a:r>
            <a:r>
              <a:rPr kumimoji="0" lang="en-US" sz="1900" b="0" i="0" u="none" strike="noStrike" kern="1200" cap="none" spc="0" normalizeH="0" baseline="0" noProof="0" dirty="0">
                <a:ln>
                  <a:noFill/>
                </a:ln>
                <a:solidFill>
                  <a:prstClr val="black"/>
                </a:solidFill>
                <a:effectLst/>
                <a:uLnTx/>
                <a:uFillTx/>
                <a:latin typeface="Calibri"/>
                <a:ea typeface="+mn-ea"/>
                <a:cs typeface="+mn-cs"/>
              </a:rPr>
              <a:t>Requires a temperature 45-65°C and high humidity are required. This stage stimulates the enzymatic reaction in the pods, which produces vanillin and turns the pods brown and oily. Fermentation Duration: 48 hours</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11" name="Picture 10" descr="A person and person looking at a basket&#10;&#10;AI-generated content may be incorrect.">
            <a:extLst>
              <a:ext uri="{FF2B5EF4-FFF2-40B4-BE49-F238E27FC236}">
                <a16:creationId xmlns:a16="http://schemas.microsoft.com/office/drawing/2014/main" id="{FF822B98-2FF6-52D6-8223-E8C06526ECD4}"/>
              </a:ext>
            </a:extLst>
          </p:cNvPr>
          <p:cNvPicPr>
            <a:picLocks noChangeAspect="1"/>
          </p:cNvPicPr>
          <p:nvPr/>
        </p:nvPicPr>
        <p:blipFill>
          <a:blip r:embed="rId8">
            <a:extLst>
              <a:ext uri="{28A0092B-C50C-407E-A947-70E740481C1C}">
                <a14:useLocalDpi xmlns:a14="http://schemas.microsoft.com/office/drawing/2010/main" val="0"/>
              </a:ext>
            </a:extLst>
          </a:blip>
          <a:srcRect t="36932" b="37246"/>
          <a:stretch/>
        </p:blipFill>
        <p:spPr>
          <a:xfrm>
            <a:off x="7216556" y="4504021"/>
            <a:ext cx="2579349" cy="1825182"/>
          </a:xfrm>
          <a:prstGeom prst="rect">
            <a:avLst/>
          </a:prstGeom>
        </p:spPr>
      </p:pic>
      <p:sp>
        <p:nvSpPr>
          <p:cNvPr id="14" name="TextBox 13">
            <a:extLst>
              <a:ext uri="{FF2B5EF4-FFF2-40B4-BE49-F238E27FC236}">
                <a16:creationId xmlns:a16="http://schemas.microsoft.com/office/drawing/2014/main" id="{FA443EE1-3C86-43F2-5EF9-A7D788904CE9}"/>
              </a:ext>
            </a:extLst>
          </p:cNvPr>
          <p:cNvSpPr txBox="1"/>
          <p:nvPr/>
        </p:nvSpPr>
        <p:spPr>
          <a:xfrm>
            <a:off x="531626" y="2836980"/>
            <a:ext cx="60979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STAGE 2: BLANCHING / </a:t>
            </a:r>
            <a:r>
              <a:rPr kumimoji="0" lang="en-US" sz="1800" b="0" i="0" u="none" strike="noStrike" kern="1200" cap="none" spc="0" normalizeH="0" baseline="0" noProof="0" dirty="0">
                <a:ln>
                  <a:noFill/>
                </a:ln>
                <a:solidFill>
                  <a:prstClr val="black"/>
                </a:solidFill>
                <a:effectLst/>
                <a:uLnTx/>
                <a:uFillTx/>
                <a:latin typeface="Calibri"/>
                <a:ea typeface="+mn-ea"/>
                <a:cs typeface="+mn-cs"/>
              </a:rPr>
              <a:t>(HOT WATER SOAKING); Optimal water temperature 60-70°C for 1.5 - 5 minutes, </a:t>
            </a:r>
          </a:p>
        </p:txBody>
      </p:sp>
      <p:sp>
        <p:nvSpPr>
          <p:cNvPr id="16" name="TextBox 15">
            <a:extLst>
              <a:ext uri="{FF2B5EF4-FFF2-40B4-BE49-F238E27FC236}">
                <a16:creationId xmlns:a16="http://schemas.microsoft.com/office/drawing/2014/main" id="{5380B9C6-B920-FB03-C48B-D4C559E5822B}"/>
              </a:ext>
            </a:extLst>
          </p:cNvPr>
          <p:cNvSpPr txBox="1"/>
          <p:nvPr/>
        </p:nvSpPr>
        <p:spPr>
          <a:xfrm>
            <a:off x="531626" y="770026"/>
            <a:ext cx="7137903"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STAGE 1: HARVESTING &amp; SORTING VANILLA: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Vanilla pods can be harvested 8-9 months after pollination..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Vanilla pods should be picked when it is fully ripe and not too old, to maintain its quality.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Vanilla pods must be picked carefully to avoid damaging the pods and reducing their quality.</a:t>
            </a:r>
          </a:p>
        </p:txBody>
      </p:sp>
    </p:spTree>
    <p:extLst>
      <p:ext uri="{BB962C8B-B14F-4D97-AF65-F5344CB8AC3E}">
        <p14:creationId xmlns:p14="http://schemas.microsoft.com/office/powerpoint/2010/main" val="1279381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5C5E6-C61D-4D57-1ACC-1C06021A92C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400C2A0-AEC4-5D5B-473B-7AAB755BCCEF}"/>
              </a:ext>
            </a:extLst>
          </p:cNvPr>
          <p:cNvSpPr txBox="1"/>
          <p:nvPr/>
        </p:nvSpPr>
        <p:spPr>
          <a:xfrm>
            <a:off x="531969" y="4383772"/>
            <a:ext cx="9777891" cy="17081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a:ln>
                  <a:noFill/>
                </a:ln>
                <a:solidFill>
                  <a:prstClr val="black"/>
                </a:solidFill>
                <a:effectLst/>
                <a:uLnTx/>
                <a:uFillTx/>
                <a:latin typeface="Calibri"/>
                <a:ea typeface="+mn-ea"/>
                <a:cs typeface="+mn-cs"/>
              </a:rPr>
              <a:t>Fermentation Constraints: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prstClr val="black"/>
                </a:solidFill>
                <a:effectLst/>
                <a:uLnTx/>
                <a:uFillTx/>
                <a:latin typeface="Calibri"/>
                <a:ea typeface="+mn-ea"/>
                <a:cs typeface="+mn-cs"/>
              </a:rPr>
              <a:t>The number of fruits used during the experiment was 73 kg. more than 50% of the vanilla pods used for the fermentation experiment practice were young, less than 9 months old (not yet at their maximum 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prstClr val="black"/>
                </a:solidFill>
                <a:effectLst/>
                <a:uLnTx/>
                <a:uFillTx/>
                <a:latin typeface="Calibri"/>
                <a:ea typeface="+mn-ea"/>
                <a:cs typeface="+mn-cs"/>
              </a:rPr>
              <a:t>The room </a:t>
            </a:r>
            <a:r>
              <a:rPr kumimoji="0" lang="en-US" sz="1750" b="1" i="0" u="none" strike="noStrike" kern="1200" cap="none" spc="0" normalizeH="0" baseline="0" noProof="0" dirty="0">
                <a:ln>
                  <a:noFill/>
                </a:ln>
                <a:solidFill>
                  <a:prstClr val="black"/>
                </a:solidFill>
                <a:effectLst/>
                <a:uLnTx/>
                <a:uFillTx/>
                <a:latin typeface="Calibri"/>
                <a:ea typeface="+mn-ea"/>
                <a:cs typeface="+mn-cs"/>
              </a:rPr>
              <a:t>temperature </a:t>
            </a:r>
            <a:r>
              <a:rPr kumimoji="0" lang="en-US" sz="1750" b="0" i="0" u="none" strike="noStrike" kern="1200" cap="none" spc="0" normalizeH="0" baseline="0" noProof="0" dirty="0">
                <a:ln>
                  <a:noFill/>
                </a:ln>
                <a:solidFill>
                  <a:prstClr val="black"/>
                </a:solidFill>
                <a:effectLst/>
                <a:uLnTx/>
                <a:uFillTx/>
                <a:latin typeface="Calibri"/>
                <a:ea typeface="+mn-ea"/>
                <a:cs typeface="+mn-cs"/>
              </a:rPr>
              <a:t>in the Hutan Harapan storage warehouse was 27-30 degrees Celsius with a humidity of 77- 82%. The drying process was conducted during the rainy season, resulting in suboptimal conditions.</a:t>
            </a:r>
          </a:p>
        </p:txBody>
      </p:sp>
      <p:sp>
        <p:nvSpPr>
          <p:cNvPr id="14" name="TextBox 13">
            <a:extLst>
              <a:ext uri="{FF2B5EF4-FFF2-40B4-BE49-F238E27FC236}">
                <a16:creationId xmlns:a16="http://schemas.microsoft.com/office/drawing/2014/main" id="{3074BF47-82BE-3FCE-B03E-9D3E0C9F7E3C}"/>
              </a:ext>
            </a:extLst>
          </p:cNvPr>
          <p:cNvSpPr txBox="1"/>
          <p:nvPr/>
        </p:nvSpPr>
        <p:spPr>
          <a:xfrm>
            <a:off x="531626" y="1714981"/>
            <a:ext cx="7078282" cy="1338828"/>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STAGE 5: STORAGE ; </a:t>
            </a:r>
            <a:r>
              <a:rPr kumimoji="0" lang="en-US" sz="1800" b="0" i="0" u="none" strike="noStrike" kern="1200" cap="none" spc="0" normalizeH="0" baseline="0" noProof="0" dirty="0">
                <a:ln>
                  <a:noFill/>
                </a:ln>
                <a:solidFill>
                  <a:prstClr val="black"/>
                </a:solidFill>
                <a:effectLst/>
                <a:uLnTx/>
                <a:uFillTx/>
                <a:latin typeface="Calibri"/>
                <a:ea typeface="+mn-ea"/>
                <a:cs typeface="+mn-cs"/>
              </a:rPr>
              <a:t>Containers must be clean and sterile to prevent contamination; Dried vanilla fruit is stored in zip-lock plastic to maintain quality, put it in a cardboard box; The ideal storage temperature is between 15-25 degrees Celsius, with a relative humidity of around 60-70 percent.</a:t>
            </a:r>
          </a:p>
        </p:txBody>
      </p:sp>
      <p:sp>
        <p:nvSpPr>
          <p:cNvPr id="16" name="TextBox 15">
            <a:extLst>
              <a:ext uri="{FF2B5EF4-FFF2-40B4-BE49-F238E27FC236}">
                <a16:creationId xmlns:a16="http://schemas.microsoft.com/office/drawing/2014/main" id="{80ACE819-578B-F699-2CD4-D053D89A2E1D}"/>
              </a:ext>
            </a:extLst>
          </p:cNvPr>
          <p:cNvSpPr txBox="1"/>
          <p:nvPr/>
        </p:nvSpPr>
        <p:spPr>
          <a:xfrm>
            <a:off x="561437" y="266100"/>
            <a:ext cx="7560813" cy="1465016"/>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STAGE TAHAP 4 : SUN DRYING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First, drying in direct sunlight (4 hours), then air-drying for two weeks.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process reduces the water content and prevents the aroma from being affected. Drying too quickly can cause the vanilla to break and lose its essential oils.</a:t>
            </a:r>
          </a:p>
        </p:txBody>
      </p:sp>
      <p:pic>
        <p:nvPicPr>
          <p:cNvPr id="6" name="Picture 5" descr="A table with many objects on it&#10;&#10;AI-generated content may be incorrect.">
            <a:extLst>
              <a:ext uri="{FF2B5EF4-FFF2-40B4-BE49-F238E27FC236}">
                <a16:creationId xmlns:a16="http://schemas.microsoft.com/office/drawing/2014/main" id="{98A3363B-5BB5-E36D-0F75-7AF9212B8AD6}"/>
              </a:ext>
            </a:extLst>
          </p:cNvPr>
          <p:cNvPicPr>
            <a:picLocks noChangeAspect="1"/>
          </p:cNvPicPr>
          <p:nvPr/>
        </p:nvPicPr>
        <p:blipFill>
          <a:blip r:embed="rId2">
            <a:extLst>
              <a:ext uri="{28A0092B-C50C-407E-A947-70E740481C1C}">
                <a14:useLocalDpi xmlns:a14="http://schemas.microsoft.com/office/drawing/2010/main" val="0"/>
              </a:ext>
            </a:extLst>
          </a:blip>
          <a:srcRect l="1864" r="-3" b="-3"/>
          <a:stretch>
            <a:fillRect/>
          </a:stretch>
        </p:blipFill>
        <p:spPr>
          <a:xfrm>
            <a:off x="8092439" y="534343"/>
            <a:ext cx="1975006" cy="2683370"/>
          </a:xfrm>
          <a:prstGeom prst="rect">
            <a:avLst/>
          </a:prstGeom>
        </p:spPr>
      </p:pic>
      <p:pic>
        <p:nvPicPr>
          <p:cNvPr id="7" name="Picture 6" descr="A wooden box with a lock&#10;&#10;AI-generated content may be incorrect.">
            <a:extLst>
              <a:ext uri="{FF2B5EF4-FFF2-40B4-BE49-F238E27FC236}">
                <a16:creationId xmlns:a16="http://schemas.microsoft.com/office/drawing/2014/main" id="{DC2AD2E0-10D5-5BB4-B6B7-0B11535F1E91}"/>
              </a:ext>
            </a:extLst>
          </p:cNvPr>
          <p:cNvPicPr>
            <a:picLocks noChangeAspect="1"/>
          </p:cNvPicPr>
          <p:nvPr/>
        </p:nvPicPr>
        <p:blipFill>
          <a:blip r:embed="rId3">
            <a:extLst>
              <a:ext uri="{28A0092B-C50C-407E-A947-70E740481C1C}">
                <a14:useLocalDpi xmlns:a14="http://schemas.microsoft.com/office/drawing/2010/main" val="0"/>
              </a:ext>
            </a:extLst>
          </a:blip>
          <a:srcRect t="21612"/>
          <a:stretch>
            <a:fillRect/>
          </a:stretch>
        </p:blipFill>
        <p:spPr>
          <a:xfrm>
            <a:off x="10186000" y="2267906"/>
            <a:ext cx="1925545" cy="2683371"/>
          </a:xfrm>
          <a:prstGeom prst="rect">
            <a:avLst/>
          </a:prstGeom>
        </p:spPr>
      </p:pic>
      <p:sp>
        <p:nvSpPr>
          <p:cNvPr id="2" name="TextBox 1">
            <a:extLst>
              <a:ext uri="{FF2B5EF4-FFF2-40B4-BE49-F238E27FC236}">
                <a16:creationId xmlns:a16="http://schemas.microsoft.com/office/drawing/2014/main" id="{93A45960-D8CB-7608-9E60-1B319453C05A}"/>
              </a:ext>
            </a:extLst>
          </p:cNvPr>
          <p:cNvSpPr txBox="1"/>
          <p:nvPr/>
        </p:nvSpPr>
        <p:spPr>
          <a:xfrm>
            <a:off x="561437" y="3040464"/>
            <a:ext cx="8655623" cy="141577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Results: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73.2 kg of vanilla pods were used for the practice, 10% of the stems were sorted, and the shrinkage after fermentation was 70-80%. The fermented dried pods currently total 10 kg. Further sorting will continue to reduce the quantity due to mold growth on some of the dried pods.</a:t>
            </a:r>
          </a:p>
        </p:txBody>
      </p:sp>
    </p:spTree>
    <p:extLst>
      <p:ext uri="{BB962C8B-B14F-4D97-AF65-F5344CB8AC3E}">
        <p14:creationId xmlns:p14="http://schemas.microsoft.com/office/powerpoint/2010/main" val="787723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2"/>
          <p:cNvSpPr/>
          <p:nvPr/>
        </p:nvSpPr>
        <p:spPr>
          <a:xfrm>
            <a:off x="1962692" y="1198507"/>
            <a:ext cx="1809850" cy="36726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55" name="Google Shape;55;p2"/>
          <p:cNvSpPr/>
          <p:nvPr/>
        </p:nvSpPr>
        <p:spPr>
          <a:xfrm>
            <a:off x="4129189" y="2484067"/>
            <a:ext cx="6632215" cy="17043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56" name="Google Shape;56;p2"/>
          <p:cNvSpPr/>
          <p:nvPr/>
        </p:nvSpPr>
        <p:spPr>
          <a:xfrm>
            <a:off x="3889735" y="4771752"/>
            <a:ext cx="6133101" cy="7999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57" name="Google Shape;57;p2"/>
          <p:cNvSpPr txBox="1"/>
          <p:nvPr/>
        </p:nvSpPr>
        <p:spPr>
          <a:xfrm>
            <a:off x="1259510" y="1440581"/>
            <a:ext cx="9075174" cy="280688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endParaRPr sz="2800" dirty="0">
              <a:solidFill>
                <a:srgbClr val="000000"/>
              </a:solidFill>
              <a:latin typeface="Cambria"/>
              <a:ea typeface="Cambria"/>
              <a:cs typeface="Cambria"/>
              <a:sym typeface="Cambria"/>
            </a:endParaRPr>
          </a:p>
          <a:p>
            <a:pPr marL="514350" marR="0" lvl="0" indent="-514350" algn="l" rtl="0">
              <a:lnSpc>
                <a:spcPct val="90000"/>
              </a:lnSpc>
              <a:spcBef>
                <a:spcPts val="0"/>
              </a:spcBef>
              <a:spcAft>
                <a:spcPts val="0"/>
              </a:spcAft>
              <a:buClr>
                <a:srgbClr val="000000"/>
              </a:buClr>
              <a:buSzPts val="2800"/>
              <a:buFont typeface="Calibri"/>
              <a:buAutoNum type="arabicPeriod"/>
            </a:pPr>
            <a:r>
              <a:rPr lang="en-US" sz="2800" dirty="0">
                <a:solidFill>
                  <a:srgbClr val="000000"/>
                </a:solidFill>
                <a:latin typeface="Calibri"/>
                <a:ea typeface="Calibri"/>
                <a:cs typeface="Calibri"/>
                <a:sym typeface="Calibri"/>
              </a:rPr>
              <a:t>Business Update</a:t>
            </a:r>
            <a:endParaRPr dirty="0"/>
          </a:p>
          <a:p>
            <a:pPr marL="514350" marR="0" lvl="0" indent="-514350" algn="l" rtl="0">
              <a:lnSpc>
                <a:spcPct val="90000"/>
              </a:lnSpc>
              <a:spcBef>
                <a:spcPts val="0"/>
              </a:spcBef>
              <a:spcAft>
                <a:spcPts val="0"/>
              </a:spcAft>
              <a:buClr>
                <a:srgbClr val="000000"/>
              </a:buClr>
              <a:buSzPts val="2800"/>
              <a:buFont typeface="Calibri"/>
              <a:buAutoNum type="arabicPeriod"/>
            </a:pPr>
            <a:r>
              <a:rPr lang="en-US" sz="2800" dirty="0">
                <a:solidFill>
                  <a:srgbClr val="000000"/>
                </a:solidFill>
                <a:latin typeface="Calibri"/>
                <a:ea typeface="Calibri"/>
                <a:cs typeface="Calibri"/>
                <a:sym typeface="Calibri"/>
              </a:rPr>
              <a:t>Commodities Development (Jan – Sept 2025)</a:t>
            </a:r>
          </a:p>
          <a:p>
            <a:pPr marL="514350" marR="0" lvl="0" indent="-514350" algn="l" rtl="0">
              <a:lnSpc>
                <a:spcPct val="90000"/>
              </a:lnSpc>
              <a:spcBef>
                <a:spcPts val="0"/>
              </a:spcBef>
              <a:spcAft>
                <a:spcPts val="0"/>
              </a:spcAft>
              <a:buClr>
                <a:srgbClr val="000000"/>
              </a:buClr>
              <a:buSzPts val="2800"/>
              <a:buFont typeface="Calibri"/>
              <a:buAutoNum type="arabicPeriod"/>
            </a:pPr>
            <a:r>
              <a:rPr lang="en-US" sz="2800" dirty="0">
                <a:latin typeface="Calibri"/>
                <a:ea typeface="Calibri"/>
                <a:cs typeface="Calibri"/>
                <a:sym typeface="Calibri"/>
              </a:rPr>
              <a:t>Vanilla </a:t>
            </a:r>
            <a:endParaRPr dirty="0"/>
          </a:p>
          <a:p>
            <a:pPr marL="514350" marR="0" lvl="0" indent="-514350" algn="l" rtl="0">
              <a:lnSpc>
                <a:spcPct val="90000"/>
              </a:lnSpc>
              <a:spcBef>
                <a:spcPts val="0"/>
              </a:spcBef>
              <a:spcAft>
                <a:spcPts val="0"/>
              </a:spcAft>
              <a:buClr>
                <a:srgbClr val="000000"/>
              </a:buClr>
              <a:buSzPts val="2800"/>
              <a:buFont typeface="Calibri"/>
              <a:buAutoNum type="arabicPeriod"/>
            </a:pPr>
            <a:r>
              <a:rPr lang="en-US" sz="2800" dirty="0">
                <a:solidFill>
                  <a:srgbClr val="000000"/>
                </a:solidFill>
                <a:latin typeface="Calibri"/>
                <a:ea typeface="Calibri"/>
                <a:cs typeface="Calibri"/>
                <a:sym typeface="Calibri"/>
              </a:rPr>
              <a:t>Challenges</a:t>
            </a:r>
            <a:endParaRPr dirty="0"/>
          </a:p>
          <a:p>
            <a:pPr marL="514350" marR="0" lvl="0" indent="-514350" algn="l" rtl="0">
              <a:lnSpc>
                <a:spcPct val="90000"/>
              </a:lnSpc>
              <a:spcBef>
                <a:spcPts val="0"/>
              </a:spcBef>
              <a:spcAft>
                <a:spcPts val="0"/>
              </a:spcAft>
              <a:buClr>
                <a:srgbClr val="000000"/>
              </a:buClr>
              <a:buSzPts val="2800"/>
              <a:buFont typeface="Calibri"/>
              <a:buAutoNum type="arabicPeriod"/>
            </a:pPr>
            <a:r>
              <a:rPr lang="en-US" sz="2800" dirty="0">
                <a:solidFill>
                  <a:srgbClr val="000000"/>
                </a:solidFill>
                <a:latin typeface="Calibri"/>
                <a:ea typeface="Calibri"/>
                <a:cs typeface="Calibri"/>
                <a:sym typeface="Calibri"/>
              </a:rPr>
              <a:t>Follow up</a:t>
            </a:r>
            <a:endParaRPr dirty="0"/>
          </a:p>
          <a:p>
            <a:pPr marL="514350" marR="0" lvl="0" indent="-336550" algn="l" rtl="0">
              <a:lnSpc>
                <a:spcPct val="90000"/>
              </a:lnSpc>
              <a:spcBef>
                <a:spcPts val="0"/>
              </a:spcBef>
              <a:spcAft>
                <a:spcPts val="0"/>
              </a:spcAft>
              <a:buClr>
                <a:schemeClr val="dk1"/>
              </a:buClr>
              <a:buSzPts val="2800"/>
              <a:buFont typeface="Open Sans"/>
              <a:buNone/>
            </a:pPr>
            <a:endParaRPr sz="2800" b="0" i="0" u="none" strike="noStrike" cap="none" dirty="0">
              <a:solidFill>
                <a:srgbClr val="000000"/>
              </a:solidFill>
              <a:latin typeface="Cambria"/>
              <a:ea typeface="Cambria"/>
              <a:cs typeface="Cambria"/>
              <a:sym typeface="Cambria"/>
            </a:endParaRPr>
          </a:p>
        </p:txBody>
      </p:sp>
      <p:sp>
        <p:nvSpPr>
          <p:cNvPr id="58" name="Google Shape;58;p2"/>
          <p:cNvSpPr txBox="1"/>
          <p:nvPr/>
        </p:nvSpPr>
        <p:spPr>
          <a:xfrm>
            <a:off x="1079960" y="709212"/>
            <a:ext cx="6098458" cy="57708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500"/>
              <a:buFont typeface="Calibri"/>
              <a:buNone/>
            </a:pPr>
            <a:r>
              <a:rPr lang="en-US" sz="3500" b="1" i="0" u="sng" strike="noStrike" cap="none">
                <a:solidFill>
                  <a:srgbClr val="000000"/>
                </a:solidFill>
                <a:latin typeface="Calibri"/>
                <a:ea typeface="Calibri"/>
                <a:cs typeface="Calibri"/>
                <a:sym typeface="Calibri"/>
              </a:rPr>
              <a:t>Outline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576AD-6CF6-EA16-FB80-44D399592325}"/>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l">
              <a:lnSpc>
                <a:spcPct val="90000"/>
              </a:lnSpc>
            </a:pPr>
            <a:r>
              <a:rPr lang="en-US" sz="4200"/>
              <a:t>Challenges in the fermentation process</a:t>
            </a:r>
          </a:p>
        </p:txBody>
      </p:sp>
      <p:sp>
        <p:nvSpPr>
          <p:cNvPr id="3" name="Content Placeholder 2">
            <a:extLst>
              <a:ext uri="{FF2B5EF4-FFF2-40B4-BE49-F238E27FC236}">
                <a16:creationId xmlns:a16="http://schemas.microsoft.com/office/drawing/2014/main" id="{4B22377D-C179-43C3-9755-6F15528D04BE}"/>
              </a:ext>
            </a:extLst>
          </p:cNvPr>
          <p:cNvSpPr>
            <a:spLocks noGrp="1"/>
          </p:cNvSpPr>
          <p:nvPr>
            <p:ph sz="half" idx="2"/>
          </p:nvPr>
        </p:nvSpPr>
        <p:spPr>
          <a:xfrm>
            <a:off x="640080" y="2872899"/>
            <a:ext cx="4243589" cy="3320668"/>
          </a:xfrm>
        </p:spPr>
        <p:txBody>
          <a:bodyPr vert="horz" lIns="91440" tIns="45720" rIns="91440" bIns="45720" rtlCol="0">
            <a:normAutofit/>
          </a:bodyPr>
          <a:lstStyle/>
          <a:p>
            <a:pPr indent="-228600">
              <a:lnSpc>
                <a:spcPct val="90000"/>
              </a:lnSpc>
            </a:pPr>
            <a:r>
              <a:rPr lang="en-US" sz="2000"/>
              <a:t>The vanilla beans purchased were not mature enough to be harvested, so the fermentation results were not optimal.</a:t>
            </a:r>
          </a:p>
          <a:p>
            <a:pPr indent="-228600">
              <a:lnSpc>
                <a:spcPct val="90000"/>
              </a:lnSpc>
            </a:pPr>
            <a:r>
              <a:rPr lang="en-US" sz="2000"/>
              <a:t>The rainy season during the drying process resulted in suboptimal drying.</a:t>
            </a:r>
          </a:p>
          <a:p>
            <a:pPr indent="-228600">
              <a:lnSpc>
                <a:spcPct val="90000"/>
              </a:lnSpc>
            </a:pPr>
            <a:r>
              <a:rPr lang="en-US" sz="2000"/>
              <a:t>The daily room temperature data for the fermentation process is not yet in accordance with the theory.</a:t>
            </a:r>
          </a:p>
        </p:txBody>
      </p:sp>
      <p:pic>
        <p:nvPicPr>
          <p:cNvPr id="8" name="Content Placeholder 7" descr="A group of people standing around a table of food&#10;&#10;Description automatically generated">
            <a:extLst>
              <a:ext uri="{FF2B5EF4-FFF2-40B4-BE49-F238E27FC236}">
                <a16:creationId xmlns:a16="http://schemas.microsoft.com/office/drawing/2014/main" id="{8F0E2E52-36E7-851A-A19D-D6870B91E3BF}"/>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rcRect l="24388" r="8659"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62471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246DC8-4482-270E-8A80-D6175646CE13}"/>
              </a:ext>
            </a:extLst>
          </p:cNvPr>
          <p:cNvSpPr>
            <a:spLocks noGrp="1"/>
          </p:cNvSpPr>
          <p:nvPr>
            <p:ph type="title"/>
          </p:nvPr>
        </p:nvSpPr>
        <p:spPr/>
        <p:txBody>
          <a:bodyPr/>
          <a:lstStyle/>
          <a:p>
            <a:r>
              <a:rPr lang="en-US" dirty="0"/>
              <a:t>Key Recommendations from Ibu </a:t>
            </a:r>
            <a:r>
              <a:rPr lang="en-US" dirty="0" err="1"/>
              <a:t>Nuning</a:t>
            </a:r>
            <a:endParaRPr lang="en-ID" dirty="0"/>
          </a:p>
        </p:txBody>
      </p:sp>
      <p:sp>
        <p:nvSpPr>
          <p:cNvPr id="8" name="Content Placeholder 7">
            <a:extLst>
              <a:ext uri="{FF2B5EF4-FFF2-40B4-BE49-F238E27FC236}">
                <a16:creationId xmlns:a16="http://schemas.microsoft.com/office/drawing/2014/main" id="{602DCEF9-5223-0AD7-8FFA-9C81EE83AA45}"/>
              </a:ext>
            </a:extLst>
          </p:cNvPr>
          <p:cNvSpPr>
            <a:spLocks noGrp="1"/>
          </p:cNvSpPr>
          <p:nvPr>
            <p:ph idx="1"/>
          </p:nvPr>
        </p:nvSpPr>
        <p:spPr>
          <a:xfrm>
            <a:off x="704850" y="1257305"/>
            <a:ext cx="10972800" cy="4525963"/>
          </a:xfrm>
        </p:spPr>
        <p:txBody>
          <a:bodyPr/>
          <a:lstStyle/>
          <a:p>
            <a:endParaRPr lang="en-US" dirty="0"/>
          </a:p>
          <a:p>
            <a:r>
              <a:rPr lang="en-US" dirty="0"/>
              <a:t>Continue vanilla agroforestry in a focused, adaptive way —not by expanding, but by deepening impact where it already works.</a:t>
            </a:r>
          </a:p>
          <a:p>
            <a:r>
              <a:rPr lang="en-US" dirty="0"/>
              <a:t>Shift to a “consolidate and strengthen” approach rather than “scale up,” while actively seeking new funding models.</a:t>
            </a:r>
            <a:endParaRPr lang="en-ID" dirty="0"/>
          </a:p>
        </p:txBody>
      </p:sp>
    </p:spTree>
    <p:extLst>
      <p:ext uri="{BB962C8B-B14F-4D97-AF65-F5344CB8AC3E}">
        <p14:creationId xmlns:p14="http://schemas.microsoft.com/office/powerpoint/2010/main" val="2729170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7"/>
          <p:cNvSpPr txBox="1"/>
          <p:nvPr/>
        </p:nvSpPr>
        <p:spPr>
          <a:xfrm>
            <a:off x="831210" y="978681"/>
            <a:ext cx="10873110" cy="4899733"/>
          </a:xfrm>
          <a:prstGeom prst="rect">
            <a:avLst/>
          </a:prstGeom>
          <a:noFill/>
          <a:ln>
            <a:noFill/>
          </a:ln>
        </p:spPr>
        <p:txBody>
          <a:bodyPr spcFirstLastPara="1" wrap="square" lIns="91425" tIns="45700" rIns="91425" bIns="45700" anchor="t" anchorCtr="0">
            <a:noAutofit/>
          </a:bodyPr>
          <a:lstStyle/>
          <a:p>
            <a:pPr marL="342900" marR="0" lvl="0" indent="-222250" algn="l" rtl="0">
              <a:spcBef>
                <a:spcPts val="0"/>
              </a:spcBef>
              <a:spcAft>
                <a:spcPts val="0"/>
              </a:spcAft>
              <a:buClr>
                <a:schemeClr val="dk1"/>
              </a:buClr>
              <a:buSzPts val="1900"/>
              <a:buFont typeface="Arial"/>
              <a:buNone/>
            </a:pPr>
            <a:endParaRPr sz="1900" dirty="0">
              <a:solidFill>
                <a:schemeClr val="dk1"/>
              </a:solidFill>
              <a:latin typeface="Open Sans"/>
              <a:ea typeface="Open Sans"/>
              <a:cs typeface="Open Sans"/>
              <a:sym typeface="Open Sans"/>
            </a:endParaRPr>
          </a:p>
          <a:p>
            <a:pPr marL="342900" marR="0" lvl="0" indent="-342900" algn="l" rtl="0">
              <a:spcBef>
                <a:spcPts val="440"/>
              </a:spcBef>
              <a:spcAft>
                <a:spcPts val="0"/>
              </a:spcAft>
              <a:buClr>
                <a:schemeClr val="dk1"/>
              </a:buClr>
              <a:buSzPts val="2200"/>
              <a:buFont typeface="Arial"/>
              <a:buChar char="•"/>
            </a:pPr>
            <a:r>
              <a:rPr lang="en-US" sz="2200" dirty="0">
                <a:solidFill>
                  <a:schemeClr val="dk1"/>
                </a:solidFill>
                <a:latin typeface="Calibri"/>
                <a:ea typeface="Calibri"/>
                <a:cs typeface="Calibri"/>
                <a:sym typeface="Calibri"/>
              </a:rPr>
              <a:t>Continue maintenance of vanilla plants with Good Agricultural Practices (GAP)</a:t>
            </a:r>
            <a:endParaRPr dirty="0"/>
          </a:p>
          <a:p>
            <a:pPr marL="342900" marR="0" lvl="0" indent="-342900" algn="l" rtl="0">
              <a:spcBef>
                <a:spcPts val="1640"/>
              </a:spcBef>
              <a:spcAft>
                <a:spcPts val="0"/>
              </a:spcAft>
              <a:buClr>
                <a:schemeClr val="dk1"/>
              </a:buClr>
              <a:buSzPts val="2200"/>
              <a:buFont typeface="Arial"/>
              <a:buChar char="•"/>
            </a:pPr>
            <a:r>
              <a:rPr lang="en-US" sz="2200" dirty="0">
                <a:solidFill>
                  <a:schemeClr val="dk1"/>
                </a:solidFill>
                <a:latin typeface="Calibri"/>
                <a:ea typeface="Calibri"/>
                <a:cs typeface="Calibri"/>
                <a:sym typeface="Calibri"/>
              </a:rPr>
              <a:t>Engage with communities to plant vanilla.</a:t>
            </a:r>
            <a:endParaRPr dirty="0"/>
          </a:p>
          <a:p>
            <a:pPr marL="342900" marR="0" lvl="0" indent="-342900" algn="l" rtl="0">
              <a:spcBef>
                <a:spcPts val="1640"/>
              </a:spcBef>
              <a:spcAft>
                <a:spcPts val="0"/>
              </a:spcAft>
              <a:buClr>
                <a:schemeClr val="dk1"/>
              </a:buClr>
              <a:buSzPts val="2200"/>
              <a:buFont typeface="Arial"/>
              <a:buChar char="•"/>
            </a:pPr>
            <a:r>
              <a:rPr lang="en-US" sz="2200" dirty="0">
                <a:solidFill>
                  <a:schemeClr val="dk1"/>
                </a:solidFill>
                <a:latin typeface="Calibri"/>
                <a:ea typeface="Calibri"/>
                <a:cs typeface="Calibri"/>
                <a:sym typeface="Calibri"/>
              </a:rPr>
              <a:t>Improve capacity of the team cultivating vanilla  </a:t>
            </a:r>
            <a:endParaRPr dirty="0"/>
          </a:p>
          <a:p>
            <a:pPr marL="342900" marR="0" lvl="0" indent="-342900" algn="l" rtl="0">
              <a:spcBef>
                <a:spcPts val="1640"/>
              </a:spcBef>
              <a:spcAft>
                <a:spcPts val="0"/>
              </a:spcAft>
              <a:buClr>
                <a:schemeClr val="dk1"/>
              </a:buClr>
              <a:buSzPts val="2200"/>
              <a:buFont typeface="Arial"/>
              <a:buChar char="•"/>
            </a:pPr>
            <a:r>
              <a:rPr lang="en-US" sz="2200" dirty="0">
                <a:solidFill>
                  <a:schemeClr val="dk1"/>
                </a:solidFill>
                <a:latin typeface="Calibri"/>
                <a:ea typeface="Calibri"/>
                <a:cs typeface="Calibri"/>
                <a:sym typeface="Calibri"/>
              </a:rPr>
              <a:t>Fundraising to support 3 ha of vanilla and additional area with community</a:t>
            </a:r>
            <a:endParaRPr dirty="0"/>
          </a:p>
          <a:p>
            <a:pPr marL="342900" marR="0" lvl="0" indent="-342900" algn="l" rtl="0">
              <a:spcBef>
                <a:spcPts val="1640"/>
              </a:spcBef>
              <a:spcAft>
                <a:spcPts val="0"/>
              </a:spcAft>
              <a:buClr>
                <a:schemeClr val="dk1"/>
              </a:buClr>
              <a:buSzPts val="2200"/>
              <a:buFont typeface="Arial"/>
              <a:buChar char="•"/>
            </a:pPr>
            <a:r>
              <a:rPr lang="en-US" sz="2200" dirty="0">
                <a:solidFill>
                  <a:schemeClr val="dk1"/>
                </a:solidFill>
                <a:latin typeface="Calibri"/>
                <a:ea typeface="Calibri"/>
                <a:cs typeface="Calibri"/>
                <a:sym typeface="Calibri"/>
              </a:rPr>
              <a:t>Continue to improve the quality of  the current community businesses </a:t>
            </a:r>
            <a:endParaRPr sz="2000" dirty="0">
              <a:solidFill>
                <a:schemeClr val="dk1"/>
              </a:solidFill>
              <a:latin typeface="Calibri"/>
              <a:ea typeface="Calibri"/>
              <a:cs typeface="Calibri"/>
              <a:sym typeface="Calibri"/>
            </a:endParaRPr>
          </a:p>
          <a:p>
            <a:pPr marL="342900" marR="0" lvl="0" indent="-215900" algn="l" rtl="0">
              <a:spcBef>
                <a:spcPts val="16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342900" marR="0" lvl="0" indent="-215900" algn="l" rtl="0">
              <a:spcBef>
                <a:spcPts val="4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342900" marR="0" lvl="0" indent="-215900" algn="l" rtl="0">
              <a:spcBef>
                <a:spcPts val="4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p:txBody>
      </p:sp>
      <p:sp>
        <p:nvSpPr>
          <p:cNvPr id="223" name="Google Shape;223;p17"/>
          <p:cNvSpPr txBox="1"/>
          <p:nvPr/>
        </p:nvSpPr>
        <p:spPr>
          <a:xfrm>
            <a:off x="831210" y="556853"/>
            <a:ext cx="9191325" cy="608268"/>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146221"/>
              </a:buClr>
              <a:buSzPts val="2800"/>
              <a:buFont typeface="Open Sans"/>
              <a:buNone/>
            </a:pPr>
            <a:r>
              <a:rPr lang="en-US" sz="2800" b="1">
                <a:solidFill>
                  <a:srgbClr val="146221"/>
                </a:solidFill>
                <a:latin typeface="Open Sans"/>
                <a:ea typeface="Open Sans"/>
                <a:cs typeface="Open Sans"/>
                <a:sym typeface="Open Sans"/>
              </a:rPr>
              <a:t>5. Follow Up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3" descr="A map of a green land&#10;&#10;AI-generated content may be incorrect."/>
          <p:cNvPicPr preferRelativeResize="0"/>
          <p:nvPr/>
        </p:nvPicPr>
        <p:blipFill rotWithShape="1">
          <a:blip r:embed="rId3">
            <a:alphaModFix/>
          </a:blip>
          <a:srcRect/>
          <a:stretch/>
        </p:blipFill>
        <p:spPr>
          <a:xfrm>
            <a:off x="0" y="-2"/>
            <a:ext cx="9395460" cy="664794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3E5C4DF-F204-B309-4894-E67DC6165CD5}"/>
              </a:ext>
            </a:extLst>
          </p:cNvPr>
          <p:cNvGrpSpPr/>
          <p:nvPr/>
        </p:nvGrpSpPr>
        <p:grpSpPr>
          <a:xfrm>
            <a:off x="0" y="0"/>
            <a:ext cx="7315200" cy="3212327"/>
            <a:chOff x="0" y="0"/>
            <a:chExt cx="7315200" cy="3212327"/>
          </a:xfrm>
        </p:grpSpPr>
        <p:pic>
          <p:nvPicPr>
            <p:cNvPr id="4" name="Picture 3" descr="A person lifting bags of hay&#10;&#10;AI-generated content may be incorrect.">
              <a:extLst>
                <a:ext uri="{FF2B5EF4-FFF2-40B4-BE49-F238E27FC236}">
                  <a16:creationId xmlns:a16="http://schemas.microsoft.com/office/drawing/2014/main" id="{9B5FA07F-5BEA-EC5B-4839-FC7270B8B943}"/>
                </a:ext>
              </a:extLst>
            </p:cNvPr>
            <p:cNvPicPr>
              <a:picLocks noChangeAspect="1"/>
            </p:cNvPicPr>
            <p:nvPr/>
          </p:nvPicPr>
          <p:blipFill>
            <a:blip r:embed="rId2"/>
            <a:srcRect l="27461" r="32493"/>
            <a:stretch>
              <a:fillRect/>
            </a:stretch>
          </p:blipFill>
          <p:spPr>
            <a:xfrm>
              <a:off x="2963302" y="0"/>
              <a:ext cx="2870246" cy="3196855"/>
            </a:xfrm>
            <a:prstGeom prst="chevron">
              <a:avLst/>
            </a:prstGeom>
          </p:spPr>
        </p:pic>
        <p:pic>
          <p:nvPicPr>
            <p:cNvPr id="5" name="Picture 4" descr="A pile of round objects&#10;&#10;AI-generated content may be incorrect.">
              <a:extLst>
                <a:ext uri="{FF2B5EF4-FFF2-40B4-BE49-F238E27FC236}">
                  <a16:creationId xmlns:a16="http://schemas.microsoft.com/office/drawing/2014/main" id="{95DDEB8B-8E78-40FF-8F04-38E527DB4E6D}"/>
                </a:ext>
              </a:extLst>
            </p:cNvPr>
            <p:cNvPicPr>
              <a:picLocks noChangeAspect="1"/>
            </p:cNvPicPr>
            <p:nvPr/>
          </p:nvPicPr>
          <p:blipFill>
            <a:blip r:embed="rId3"/>
            <a:srcRect l="39947" r="20007"/>
            <a:stretch>
              <a:fillRect/>
            </a:stretch>
          </p:blipFill>
          <p:spPr>
            <a:xfrm>
              <a:off x="4444954" y="0"/>
              <a:ext cx="2870246" cy="3196855"/>
            </a:xfrm>
            <a:prstGeom prst="chevron">
              <a:avLst/>
            </a:prstGeom>
          </p:spPr>
        </p:pic>
        <p:pic>
          <p:nvPicPr>
            <p:cNvPr id="6" name="Content Placeholder 4" descr="A person standing in water holding a drum&#10;&#10;AI-generated content may be incorrect.">
              <a:extLst>
                <a:ext uri="{FF2B5EF4-FFF2-40B4-BE49-F238E27FC236}">
                  <a16:creationId xmlns:a16="http://schemas.microsoft.com/office/drawing/2014/main" id="{DB3CAF2F-2EF6-9166-DCF2-8EBAF15F8182}"/>
                </a:ext>
              </a:extLst>
            </p:cNvPr>
            <p:cNvPicPr>
              <a:picLocks noChangeAspect="1"/>
            </p:cNvPicPr>
            <p:nvPr/>
          </p:nvPicPr>
          <p:blipFill>
            <a:blip r:embed="rId4" cstate="screen">
              <a:extLst>
                <a:ext uri="{28A0092B-C50C-407E-A947-70E740481C1C}">
                  <a14:useLocalDpi xmlns:a14="http://schemas.microsoft.com/office/drawing/2010/main"/>
                </a:ext>
              </a:extLst>
            </a:blip>
            <a:srcRect r="-3"/>
            <a:stretch>
              <a:fillRect/>
            </a:stretch>
          </p:blipFill>
          <p:spPr>
            <a:xfrm>
              <a:off x="0" y="0"/>
              <a:ext cx="2870245" cy="3204591"/>
            </a:xfrm>
            <a:prstGeom prst="homePlate">
              <a:avLst/>
            </a:prstGeom>
            <a:effectLst/>
          </p:spPr>
        </p:pic>
        <p:pic>
          <p:nvPicPr>
            <p:cNvPr id="7" name="Picture 6" descr="A group of men in a muddy pond&#10;&#10;AI-generated content may be incorrect.">
              <a:extLst>
                <a:ext uri="{FF2B5EF4-FFF2-40B4-BE49-F238E27FC236}">
                  <a16:creationId xmlns:a16="http://schemas.microsoft.com/office/drawing/2014/main" id="{790F348B-985F-110D-9989-21A69285893E}"/>
                </a:ext>
              </a:extLst>
            </p:cNvPr>
            <p:cNvPicPr>
              <a:picLocks noChangeAspect="1"/>
            </p:cNvPicPr>
            <p:nvPr/>
          </p:nvPicPr>
          <p:blipFill rotWithShape="1">
            <a:blip r:embed="rId5"/>
            <a:srcRect t="18320" b="18320"/>
            <a:stretch>
              <a:fillRect/>
            </a:stretch>
          </p:blipFill>
          <p:spPr>
            <a:xfrm>
              <a:off x="1481652" y="7736"/>
              <a:ext cx="2870245" cy="3204591"/>
            </a:xfrm>
            <a:prstGeom prst="chevron">
              <a:avLst/>
            </a:prstGeom>
            <a:effectLst/>
          </p:spPr>
        </p:pic>
      </p:grpSp>
      <p:sp>
        <p:nvSpPr>
          <p:cNvPr id="2" name="Title 1">
            <a:extLst>
              <a:ext uri="{FF2B5EF4-FFF2-40B4-BE49-F238E27FC236}">
                <a16:creationId xmlns:a16="http://schemas.microsoft.com/office/drawing/2014/main" id="{F8731BA1-ED20-A366-A7B7-E72D3420F47A}"/>
              </a:ext>
            </a:extLst>
          </p:cNvPr>
          <p:cNvSpPr>
            <a:spLocks noGrp="1"/>
          </p:cNvSpPr>
          <p:nvPr>
            <p:ph type="ctrTitle" idx="4294967295"/>
          </p:nvPr>
        </p:nvSpPr>
        <p:spPr>
          <a:xfrm>
            <a:off x="4398425" y="3532367"/>
            <a:ext cx="6249901" cy="1739900"/>
          </a:xfrm>
        </p:spPr>
        <p:txBody>
          <a:bodyPr>
            <a:normAutofit fontScale="90000"/>
          </a:bodyPr>
          <a:lstStyle/>
          <a:p>
            <a:pPr algn="l"/>
            <a:r>
              <a:rPr lang="en-US" b="1" dirty="0"/>
              <a:t>Summary of 5 Commodities Activities</a:t>
            </a:r>
            <a:endParaRPr lang="en-ID" b="1" dirty="0"/>
          </a:p>
        </p:txBody>
      </p:sp>
    </p:spTree>
    <p:extLst>
      <p:ext uri="{BB962C8B-B14F-4D97-AF65-F5344CB8AC3E}">
        <p14:creationId xmlns:p14="http://schemas.microsoft.com/office/powerpoint/2010/main" val="1187077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5"/>
          <p:cNvPicPr preferRelativeResize="0"/>
          <p:nvPr/>
        </p:nvPicPr>
        <p:blipFill rotWithShape="1">
          <a:blip r:embed="rId3">
            <a:alphaModFix/>
          </a:blip>
          <a:srcRect/>
          <a:stretch/>
        </p:blipFill>
        <p:spPr>
          <a:xfrm>
            <a:off x="9620250" y="3502517"/>
            <a:ext cx="2472173" cy="2536183"/>
          </a:xfrm>
          <a:prstGeom prst="rect">
            <a:avLst/>
          </a:prstGeom>
          <a:noFill/>
          <a:ln>
            <a:noFill/>
          </a:ln>
        </p:spPr>
      </p:pic>
      <p:sp>
        <p:nvSpPr>
          <p:cNvPr id="75" name="Google Shape;75;p5"/>
          <p:cNvSpPr txBox="1">
            <a:spLocks noGrp="1"/>
          </p:cNvSpPr>
          <p:nvPr>
            <p:ph type="title"/>
          </p:nvPr>
        </p:nvSpPr>
        <p:spPr>
          <a:xfrm>
            <a:off x="618067" y="171450"/>
            <a:ext cx="10972800" cy="90244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46221"/>
              </a:buClr>
              <a:buSzPts val="4000"/>
              <a:buFont typeface="Open Sans"/>
              <a:buNone/>
            </a:pP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Business Update</a:t>
            </a:r>
            <a:endParaRPr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6" name="Google Shape;76;p5"/>
          <p:cNvSpPr txBox="1">
            <a:spLocks noGrp="1"/>
          </p:cNvSpPr>
          <p:nvPr>
            <p:ph type="body" idx="1"/>
          </p:nvPr>
        </p:nvSpPr>
        <p:spPr>
          <a:xfrm>
            <a:off x="618067" y="1073891"/>
            <a:ext cx="8898073" cy="4964809"/>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1600"/>
              <a:buNone/>
            </a:pPr>
            <a:r>
              <a:rPr lang="en-US" sz="1600" b="1" dirty="0"/>
              <a:t>Resin, Jelutong Latex, Pinang &amp; Honey</a:t>
            </a:r>
            <a:r>
              <a:rPr lang="en-US" sz="1600" dirty="0"/>
              <a:t>:</a:t>
            </a:r>
            <a:endParaRPr dirty="0"/>
          </a:p>
          <a:p>
            <a:pPr marL="457189" lvl="0" indent="-457189" algn="l" rtl="0">
              <a:lnSpc>
                <a:spcPct val="120000"/>
              </a:lnSpc>
              <a:spcBef>
                <a:spcPts val="1200"/>
              </a:spcBef>
              <a:spcAft>
                <a:spcPts val="0"/>
              </a:spcAft>
              <a:buClr>
                <a:schemeClr val="dk1"/>
              </a:buClr>
              <a:buSzPts val="1400"/>
              <a:buChar char="•"/>
            </a:pPr>
            <a:r>
              <a:rPr lang="en-US" sz="1400" b="1" dirty="0"/>
              <a:t>Resin </a:t>
            </a:r>
            <a:r>
              <a:rPr lang="en-US" sz="1400" dirty="0"/>
              <a:t>: In September 2025, we have collected over 8 tons gross of resin, 6.5 tons of which have been sold.</a:t>
            </a:r>
            <a:endParaRPr dirty="0"/>
          </a:p>
          <a:p>
            <a:pPr marL="457189" lvl="0" indent="-457189" algn="l" rtl="0">
              <a:lnSpc>
                <a:spcPct val="120000"/>
              </a:lnSpc>
              <a:spcBef>
                <a:spcPts val="1200"/>
              </a:spcBef>
              <a:spcAft>
                <a:spcPts val="0"/>
              </a:spcAft>
              <a:buClr>
                <a:schemeClr val="dk1"/>
              </a:buClr>
              <a:buSzPts val="1400"/>
              <a:buChar char="•"/>
            </a:pPr>
            <a:r>
              <a:rPr lang="en-US" sz="1400" b="1" dirty="0"/>
              <a:t>Jelutong </a:t>
            </a:r>
            <a:r>
              <a:rPr lang="en-US" sz="1400" dirty="0"/>
              <a:t>: It is estimated that 1.5 tons of jelutong can be collected by the end of 2025. Through increased capacity and proper monitoring, we are targeting a minimum annual collection of 4 tons of jelutong latex.</a:t>
            </a:r>
            <a:endParaRPr dirty="0"/>
          </a:p>
          <a:p>
            <a:pPr marL="457189" lvl="0" indent="-457189" algn="l" rtl="0">
              <a:lnSpc>
                <a:spcPct val="120000"/>
              </a:lnSpc>
              <a:spcBef>
                <a:spcPts val="1200"/>
              </a:spcBef>
              <a:spcAft>
                <a:spcPts val="0"/>
              </a:spcAft>
              <a:buClr>
                <a:schemeClr val="dk1"/>
              </a:buClr>
              <a:buSzPts val="1400"/>
              <a:buChar char="•"/>
            </a:pPr>
            <a:r>
              <a:rPr lang="en-US" sz="1400" dirty="0"/>
              <a:t>Next year, we will maximize the collection and collection of Resin, Jelutong, Areca nut, and Gambier, establish standard operating procedures (SOPs) for collection, and find appropriate markets.</a:t>
            </a:r>
            <a:endParaRPr dirty="0"/>
          </a:p>
          <a:p>
            <a:pPr marL="457189" lvl="0" indent="-457189" algn="l" rtl="0">
              <a:lnSpc>
                <a:spcPct val="120000"/>
              </a:lnSpc>
              <a:spcBef>
                <a:spcPts val="1200"/>
              </a:spcBef>
              <a:spcAft>
                <a:spcPts val="0"/>
              </a:spcAft>
              <a:buClr>
                <a:schemeClr val="dk1"/>
              </a:buClr>
              <a:buSzPts val="1400"/>
              <a:buChar char="•"/>
            </a:pPr>
            <a:r>
              <a:rPr lang="en-US" sz="1400" dirty="0"/>
              <a:t>Income from Resin, Jelutong (latex) is small but provides cash for communities. Resin and </a:t>
            </a:r>
            <a:r>
              <a:rPr lang="en-US" sz="1400" dirty="0" err="1"/>
              <a:t>Jelutung</a:t>
            </a:r>
            <a:r>
              <a:rPr lang="en-US" sz="1400" dirty="0"/>
              <a:t> are important sources of income for the indigenous people of Batin Sembilan. </a:t>
            </a:r>
            <a:endParaRPr dirty="0"/>
          </a:p>
          <a:p>
            <a:pPr marL="457189" lvl="0" indent="-457189" algn="l" rtl="0">
              <a:lnSpc>
                <a:spcPct val="120000"/>
              </a:lnSpc>
              <a:spcBef>
                <a:spcPts val="1200"/>
              </a:spcBef>
              <a:spcAft>
                <a:spcPts val="0"/>
              </a:spcAft>
              <a:buClr>
                <a:schemeClr val="dk1"/>
              </a:buClr>
              <a:buSzPts val="1400"/>
              <a:buChar char="•"/>
            </a:pPr>
            <a:r>
              <a:rPr lang="en-US" sz="1400" b="1" dirty="0"/>
              <a:t>Honey </a:t>
            </a:r>
            <a:r>
              <a:rPr lang="en-US" sz="1400" dirty="0"/>
              <a:t>production started in early 2024, and REKI purchased 1500 kg of honey to bottle and sell. Honey is processed to reduce the water content from 27% to 20–18%. Marketing is carried out through direct marketing, social media, and exhibitions and bazaars. During 2025, 190 kg were sold.</a:t>
            </a:r>
            <a:endParaRPr dirty="0"/>
          </a:p>
          <a:p>
            <a:pPr marL="457189" lvl="0" indent="-457189" algn="l" rtl="0">
              <a:lnSpc>
                <a:spcPct val="120000"/>
              </a:lnSpc>
              <a:spcBef>
                <a:spcPts val="1200"/>
              </a:spcBef>
              <a:spcAft>
                <a:spcPts val="0"/>
              </a:spcAft>
              <a:buClr>
                <a:schemeClr val="dk1"/>
              </a:buClr>
              <a:buSzPts val="1400"/>
              <a:buChar char="•"/>
            </a:pPr>
            <a:r>
              <a:rPr lang="en-US" sz="1400" b="1" dirty="0"/>
              <a:t>The store and canteen </a:t>
            </a:r>
            <a:r>
              <a:rPr lang="en-US" sz="1400" dirty="0"/>
              <a:t>generate the most income at present. Providing logistics to support field activities, employees and the surrounding community.</a:t>
            </a:r>
            <a:endParaRPr dirty="0"/>
          </a:p>
        </p:txBody>
      </p:sp>
      <p:pic>
        <p:nvPicPr>
          <p:cNvPr id="77" name="Google Shape;77;p5"/>
          <p:cNvPicPr preferRelativeResize="0"/>
          <p:nvPr/>
        </p:nvPicPr>
        <p:blipFill rotWithShape="1">
          <a:blip r:embed="rId4">
            <a:alphaModFix/>
          </a:blip>
          <a:srcRect/>
          <a:stretch/>
        </p:blipFill>
        <p:spPr>
          <a:xfrm>
            <a:off x="9915560" y="2437524"/>
            <a:ext cx="1881552" cy="1017881"/>
          </a:xfrm>
          <a:prstGeom prst="rect">
            <a:avLst/>
          </a:prstGeom>
          <a:noFill/>
          <a:ln>
            <a:noFill/>
          </a:ln>
        </p:spPr>
      </p:pic>
      <p:pic>
        <p:nvPicPr>
          <p:cNvPr id="79" name="Google Shape;79;p5"/>
          <p:cNvPicPr preferRelativeResize="0"/>
          <p:nvPr/>
        </p:nvPicPr>
        <p:blipFill rotWithShape="1">
          <a:blip r:embed="rId5">
            <a:alphaModFix/>
          </a:blip>
          <a:srcRect/>
          <a:stretch/>
        </p:blipFill>
        <p:spPr>
          <a:xfrm>
            <a:off x="9486403" y="1005867"/>
            <a:ext cx="2676293" cy="14067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6"/>
          <p:cNvSpPr txBox="1">
            <a:spLocks noGrp="1"/>
          </p:cNvSpPr>
          <p:nvPr>
            <p:ph type="title"/>
          </p:nvPr>
        </p:nvSpPr>
        <p:spPr>
          <a:xfrm>
            <a:off x="618067" y="113771"/>
            <a:ext cx="10972800" cy="96083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46221"/>
              </a:buClr>
              <a:buSzPts val="2400"/>
              <a:buFont typeface="Open Sans"/>
              <a:buNone/>
            </a:pPr>
            <a:r>
              <a:rPr lang="en-US" sz="2400" b="1">
                <a:solidFill>
                  <a:srgbClr val="146221"/>
                </a:solidFill>
              </a:rPr>
              <a:t>Vanilla Update</a:t>
            </a:r>
            <a:endParaRPr/>
          </a:p>
        </p:txBody>
      </p:sp>
      <p:sp>
        <p:nvSpPr>
          <p:cNvPr id="85" name="Google Shape;85;p6"/>
          <p:cNvSpPr txBox="1">
            <a:spLocks noGrp="1"/>
          </p:cNvSpPr>
          <p:nvPr>
            <p:ph type="body" idx="1"/>
          </p:nvPr>
        </p:nvSpPr>
        <p:spPr>
          <a:xfrm>
            <a:off x="618068" y="1020368"/>
            <a:ext cx="8180244" cy="4763029"/>
          </a:xfrm>
          <a:prstGeom prst="rect">
            <a:avLst/>
          </a:prstGeom>
          <a:noFill/>
          <a:ln>
            <a:noFill/>
          </a:ln>
        </p:spPr>
        <p:txBody>
          <a:bodyPr spcFirstLastPara="1" wrap="square" lIns="91425" tIns="45700" rIns="91425" bIns="45700" anchor="t" anchorCtr="0">
            <a:noAutofit/>
          </a:bodyPr>
          <a:lstStyle/>
          <a:p>
            <a:pPr marL="457189" lvl="0" indent="-457189" algn="l" rtl="0">
              <a:lnSpc>
                <a:spcPct val="120000"/>
              </a:lnSpc>
              <a:spcBef>
                <a:spcPts val="0"/>
              </a:spcBef>
              <a:spcAft>
                <a:spcPts val="0"/>
              </a:spcAft>
              <a:buClr>
                <a:schemeClr val="dk1"/>
              </a:buClr>
              <a:buSzPts val="1400"/>
              <a:buChar char="•"/>
            </a:pPr>
            <a:r>
              <a:rPr lang="en-US" sz="1400" dirty="0"/>
              <a:t>Vanilla plants began planting in 2021 in the REKI area and continue to be developed in several planting locations: shade house plots, revitalization blocks, and the Basecamp area. Total number of vanilla plants is 20,030, covering a land area ​​4.65 hectares.</a:t>
            </a:r>
            <a:endParaRPr dirty="0"/>
          </a:p>
          <a:p>
            <a:pPr marL="457189" lvl="0" indent="-457189" algn="l" rtl="0">
              <a:lnSpc>
                <a:spcPct val="120000"/>
              </a:lnSpc>
              <a:spcBef>
                <a:spcPts val="1200"/>
              </a:spcBef>
              <a:spcAft>
                <a:spcPts val="0"/>
              </a:spcAft>
              <a:buClr>
                <a:schemeClr val="dk1"/>
              </a:buClr>
              <a:buSzPts val="1400"/>
              <a:buChar char="•"/>
            </a:pPr>
            <a:r>
              <a:rPr lang="en-US" sz="1400" dirty="0"/>
              <a:t>In 2024, several plants start to flowering and bear fruit, the team carried out the pollination process and harvest in April 2025 was 800 grams (30 bunches of fruit), the size of the fruit was not the same.</a:t>
            </a:r>
            <a:endParaRPr dirty="0"/>
          </a:p>
          <a:p>
            <a:pPr marL="457189" lvl="0" indent="-457189" algn="l" rtl="0">
              <a:lnSpc>
                <a:spcPct val="120000"/>
              </a:lnSpc>
              <a:spcBef>
                <a:spcPts val="1200"/>
              </a:spcBef>
              <a:spcAft>
                <a:spcPts val="0"/>
              </a:spcAft>
              <a:buClr>
                <a:schemeClr val="dk1"/>
              </a:buClr>
              <a:buSzPts val="1400"/>
              <a:buChar char="•"/>
            </a:pPr>
            <a:r>
              <a:rPr lang="en-US" sz="1400" dirty="0"/>
              <a:t>Team capacity building: From April 9-15, 2025, training was provided on cultivation and post-harvest processing of vanilla, then in July the team implemented the plant stressing process in shade house and revitalization development block.</a:t>
            </a:r>
            <a:endParaRPr dirty="0"/>
          </a:p>
          <a:p>
            <a:pPr marL="457189" lvl="0" indent="-457189" algn="l" rtl="0">
              <a:lnSpc>
                <a:spcPct val="120000"/>
              </a:lnSpc>
              <a:spcBef>
                <a:spcPts val="1200"/>
              </a:spcBef>
              <a:spcAft>
                <a:spcPts val="0"/>
              </a:spcAft>
              <a:buClr>
                <a:schemeClr val="dk1"/>
              </a:buClr>
              <a:buSzPts val="1400"/>
              <a:buChar char="•"/>
            </a:pPr>
            <a:r>
              <a:rPr lang="en-US" sz="1400" dirty="0"/>
              <a:t>In September – October was 30 flower stalks appeared and 5 of the stalks have been successfully pollinated. Most of them are still under monitoring and waiting for the flowers to bloom.</a:t>
            </a:r>
            <a:endParaRPr dirty="0"/>
          </a:p>
          <a:p>
            <a:pPr marL="457189" lvl="0" indent="-457189" algn="l" rtl="0">
              <a:lnSpc>
                <a:spcPct val="120000"/>
              </a:lnSpc>
              <a:spcBef>
                <a:spcPts val="1200"/>
              </a:spcBef>
              <a:spcAft>
                <a:spcPts val="0"/>
              </a:spcAft>
              <a:buClr>
                <a:schemeClr val="dk1"/>
              </a:buClr>
              <a:buSzPts val="1400"/>
              <a:buChar char="•"/>
            </a:pPr>
            <a:r>
              <a:rPr lang="en-US" sz="1400" dirty="0"/>
              <a:t>A revitalization of vanilla cultivation of 3 ha in Sungai </a:t>
            </a:r>
            <a:r>
              <a:rPr lang="en-US" sz="1400" dirty="0" err="1"/>
              <a:t>Jerat</a:t>
            </a:r>
            <a:r>
              <a:rPr lang="en-US" sz="1400" dirty="0"/>
              <a:t> was carried out with funding support from KADIN for 10 months, and continued support using PBI - MBJ 2025 budget until the end of 2025</a:t>
            </a:r>
            <a:endParaRPr dirty="0"/>
          </a:p>
        </p:txBody>
      </p:sp>
      <p:pic>
        <p:nvPicPr>
          <p:cNvPr id="87" name="Google Shape;87;p6" descr="A close up of a plant&#10;&#10;AI-generated content may be incorrect."/>
          <p:cNvPicPr preferRelativeResize="0"/>
          <p:nvPr/>
        </p:nvPicPr>
        <p:blipFill rotWithShape="1">
          <a:blip r:embed="rId3">
            <a:alphaModFix/>
          </a:blip>
          <a:srcRect/>
          <a:stretch/>
        </p:blipFill>
        <p:spPr>
          <a:xfrm>
            <a:off x="10638263" y="1074603"/>
            <a:ext cx="1553737" cy="1103624"/>
          </a:xfrm>
          <a:prstGeom prst="rect">
            <a:avLst/>
          </a:prstGeom>
          <a:noFill/>
          <a:ln>
            <a:noFill/>
          </a:ln>
        </p:spPr>
      </p:pic>
      <p:pic>
        <p:nvPicPr>
          <p:cNvPr id="88" name="Google Shape;88;p6"/>
          <p:cNvPicPr preferRelativeResize="0"/>
          <p:nvPr/>
        </p:nvPicPr>
        <p:blipFill rotWithShape="1">
          <a:blip r:embed="rId4">
            <a:alphaModFix/>
          </a:blip>
          <a:srcRect/>
          <a:stretch/>
        </p:blipFill>
        <p:spPr>
          <a:xfrm>
            <a:off x="9630095" y="2198515"/>
            <a:ext cx="2544352" cy="1908264"/>
          </a:xfrm>
          <a:prstGeom prst="rect">
            <a:avLst/>
          </a:prstGeom>
          <a:noFill/>
          <a:ln>
            <a:noFill/>
          </a:ln>
        </p:spPr>
      </p:pic>
      <p:pic>
        <p:nvPicPr>
          <p:cNvPr id="89" name="Google Shape;89;p6"/>
          <p:cNvPicPr preferRelativeResize="0"/>
          <p:nvPr/>
        </p:nvPicPr>
        <p:blipFill rotWithShape="1">
          <a:blip r:embed="rId5">
            <a:alphaModFix/>
          </a:blip>
          <a:srcRect/>
          <a:stretch/>
        </p:blipFill>
        <p:spPr>
          <a:xfrm>
            <a:off x="8720255" y="3944594"/>
            <a:ext cx="3454192" cy="24226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9"/>
          <p:cNvPicPr preferRelativeResize="0"/>
          <p:nvPr/>
        </p:nvPicPr>
        <p:blipFill rotWithShape="1">
          <a:blip r:embed="rId3">
            <a:alphaModFix/>
          </a:blip>
          <a:srcRect/>
          <a:stretch/>
        </p:blipFill>
        <p:spPr>
          <a:xfrm>
            <a:off x="-1" y="0"/>
            <a:ext cx="9344025" cy="6858000"/>
          </a:xfrm>
          <a:prstGeom prst="rect">
            <a:avLst/>
          </a:prstGeom>
          <a:noFill/>
          <a:ln>
            <a:noFill/>
          </a:ln>
        </p:spPr>
      </p:pic>
      <p:sp>
        <p:nvSpPr>
          <p:cNvPr id="117" name="Google Shape;117;p9"/>
          <p:cNvSpPr txBox="1"/>
          <p:nvPr/>
        </p:nvSpPr>
        <p:spPr>
          <a:xfrm>
            <a:off x="9344024" y="1470412"/>
            <a:ext cx="2748198" cy="31700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Open Sans"/>
                <a:ea typeface="Open Sans"/>
                <a:cs typeface="Open Sans"/>
                <a:sym typeface="Open Sans"/>
              </a:rPr>
              <a:t>An existing 3,67 Ha Vanilla Agroforestry  divided into 4 Block A, B and C.</a:t>
            </a:r>
            <a:endParaRPr/>
          </a:p>
          <a:p>
            <a:pPr marL="285750" marR="0" lvl="0" indent="-285750" algn="l" rtl="0">
              <a:spcBef>
                <a:spcPts val="0"/>
              </a:spcBef>
              <a:spcAft>
                <a:spcPts val="0"/>
              </a:spcAft>
              <a:buClr>
                <a:schemeClr val="dk1"/>
              </a:buClr>
              <a:buSzPts val="2000"/>
              <a:buFont typeface="Arial"/>
              <a:buChar char="•"/>
            </a:pPr>
            <a:r>
              <a:rPr lang="en-US" sz="2000" b="1">
                <a:solidFill>
                  <a:schemeClr val="dk1"/>
                </a:solidFill>
                <a:latin typeface="Open Sans"/>
                <a:ea typeface="Open Sans"/>
                <a:cs typeface="Open Sans"/>
                <a:sym typeface="Open Sans"/>
              </a:rPr>
              <a:t>Block A : 1,98 Ha</a:t>
            </a:r>
            <a:endParaRPr/>
          </a:p>
          <a:p>
            <a:pPr marL="285750" marR="0" lvl="0" indent="-285750" algn="l" rtl="0">
              <a:spcBef>
                <a:spcPts val="0"/>
              </a:spcBef>
              <a:spcAft>
                <a:spcPts val="0"/>
              </a:spcAft>
              <a:buClr>
                <a:schemeClr val="dk1"/>
              </a:buClr>
              <a:buSzPts val="2000"/>
              <a:buFont typeface="Arial"/>
              <a:buChar char="•"/>
            </a:pPr>
            <a:r>
              <a:rPr lang="en-US" sz="2000" b="1">
                <a:solidFill>
                  <a:schemeClr val="dk1"/>
                </a:solidFill>
                <a:latin typeface="Open Sans"/>
                <a:ea typeface="Open Sans"/>
                <a:cs typeface="Open Sans"/>
                <a:sym typeface="Open Sans"/>
              </a:rPr>
              <a:t>Block B : 0,06 Ha </a:t>
            </a:r>
            <a:endParaRPr/>
          </a:p>
          <a:p>
            <a:pPr marL="285750" marR="0" lvl="0" indent="-285750" algn="l" rtl="0">
              <a:spcBef>
                <a:spcPts val="0"/>
              </a:spcBef>
              <a:spcAft>
                <a:spcPts val="0"/>
              </a:spcAft>
              <a:buClr>
                <a:schemeClr val="dk1"/>
              </a:buClr>
              <a:buSzPts val="2000"/>
              <a:buFont typeface="Arial"/>
              <a:buChar char="•"/>
            </a:pPr>
            <a:r>
              <a:rPr lang="en-US" sz="2000" b="1">
                <a:solidFill>
                  <a:schemeClr val="dk1"/>
                </a:solidFill>
                <a:latin typeface="Open Sans"/>
                <a:ea typeface="Open Sans"/>
                <a:cs typeface="Open Sans"/>
                <a:sym typeface="Open Sans"/>
              </a:rPr>
              <a:t>Block C  : 0,94 Ha</a:t>
            </a:r>
            <a:endParaRPr sz="2000" b="1">
              <a:solidFill>
                <a:schemeClr val="dk1"/>
              </a:solidFill>
              <a:latin typeface="Open Sans"/>
              <a:ea typeface="Open Sans"/>
              <a:cs typeface="Open Sans"/>
              <a:sym typeface="Open Sans"/>
            </a:endParaRPr>
          </a:p>
          <a:p>
            <a:pPr marL="285750" marR="0" lvl="0" indent="-158750" algn="l" rtl="0">
              <a:spcBef>
                <a:spcPts val="0"/>
              </a:spcBef>
              <a:spcAft>
                <a:spcPts val="0"/>
              </a:spcAft>
              <a:buClr>
                <a:schemeClr val="dk1"/>
              </a:buClr>
              <a:buSzPts val="2000"/>
              <a:buFont typeface="Arial"/>
              <a:buNone/>
            </a:pPr>
            <a:endParaRPr sz="2000" b="1">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2000"/>
              <a:buFont typeface="Arial"/>
              <a:buChar char="•"/>
            </a:pPr>
            <a:r>
              <a:rPr lang="en-US" sz="2000" b="1">
                <a:solidFill>
                  <a:schemeClr val="dk1"/>
                </a:solidFill>
                <a:latin typeface="Open Sans"/>
                <a:ea typeface="Open Sans"/>
                <a:cs typeface="Open Sans"/>
                <a:sym typeface="Open Sans"/>
              </a:rPr>
              <a:t>Basecamp Area 1,0 Ha</a:t>
            </a:r>
            <a:endParaRPr sz="2000" b="1">
              <a:solidFill>
                <a:schemeClr val="dk1"/>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618067" y="113771"/>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46221"/>
              </a:buClr>
              <a:buSzPts val="4000"/>
              <a:buFont typeface="Open Sans"/>
              <a:buNone/>
            </a:pP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Vanilla Update</a:t>
            </a:r>
            <a:endParaRPr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95" name="Google Shape;95;p7"/>
          <p:cNvSpPr txBox="1">
            <a:spLocks noGrp="1"/>
          </p:cNvSpPr>
          <p:nvPr>
            <p:ph type="body" idx="1"/>
          </p:nvPr>
        </p:nvSpPr>
        <p:spPr>
          <a:xfrm>
            <a:off x="686494" y="853803"/>
            <a:ext cx="11041227" cy="402968"/>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1600"/>
              <a:buNone/>
            </a:pPr>
            <a:endParaRPr dirty="0"/>
          </a:p>
          <a:p>
            <a:pPr marL="457189" lvl="0" indent="-355589" algn="l" rtl="0">
              <a:lnSpc>
                <a:spcPct val="120000"/>
              </a:lnSpc>
              <a:spcBef>
                <a:spcPts val="1200"/>
              </a:spcBef>
              <a:spcAft>
                <a:spcPts val="0"/>
              </a:spcAft>
              <a:buClr>
                <a:schemeClr val="dk1"/>
              </a:buClr>
              <a:buSzPts val="1600"/>
              <a:buNone/>
            </a:pPr>
            <a:endParaRPr sz="1600" dirty="0"/>
          </a:p>
          <a:p>
            <a:pPr marL="0" lvl="0" indent="0" algn="l" rtl="0">
              <a:lnSpc>
                <a:spcPct val="120000"/>
              </a:lnSpc>
              <a:spcBef>
                <a:spcPts val="1200"/>
              </a:spcBef>
              <a:spcAft>
                <a:spcPts val="0"/>
              </a:spcAft>
              <a:buClr>
                <a:schemeClr val="dk1"/>
              </a:buClr>
              <a:buSzPts val="1600"/>
              <a:buNone/>
            </a:pPr>
            <a:endParaRPr sz="1600" dirty="0"/>
          </a:p>
        </p:txBody>
      </p:sp>
      <p:graphicFrame>
        <p:nvGraphicFramePr>
          <p:cNvPr id="96" name="Google Shape;96;p7"/>
          <p:cNvGraphicFramePr/>
          <p:nvPr>
            <p:extLst>
              <p:ext uri="{D42A27DB-BD31-4B8C-83A1-F6EECF244321}">
                <p14:modId xmlns:p14="http://schemas.microsoft.com/office/powerpoint/2010/main" val="3306718395"/>
              </p:ext>
            </p:extLst>
          </p:nvPr>
        </p:nvGraphicFramePr>
        <p:xfrm>
          <a:off x="686494" y="1256771"/>
          <a:ext cx="10538450" cy="4351560"/>
        </p:xfrm>
        <a:graphic>
          <a:graphicData uri="http://schemas.openxmlformats.org/drawingml/2006/table">
            <a:tbl>
              <a:tblPr>
                <a:noFill/>
                <a:tableStyleId>{791C00D3-02ED-430A-ACF1-CF85F370F1B1}</a:tableStyleId>
              </a:tblPr>
              <a:tblGrid>
                <a:gridCol w="972250">
                  <a:extLst>
                    <a:ext uri="{9D8B030D-6E8A-4147-A177-3AD203B41FA5}">
                      <a16:colId xmlns:a16="http://schemas.microsoft.com/office/drawing/2014/main" val="20000"/>
                    </a:ext>
                  </a:extLst>
                </a:gridCol>
                <a:gridCol w="781300">
                  <a:extLst>
                    <a:ext uri="{9D8B030D-6E8A-4147-A177-3AD203B41FA5}">
                      <a16:colId xmlns:a16="http://schemas.microsoft.com/office/drawing/2014/main" val="20001"/>
                    </a:ext>
                  </a:extLst>
                </a:gridCol>
                <a:gridCol w="993425">
                  <a:extLst>
                    <a:ext uri="{9D8B030D-6E8A-4147-A177-3AD203B41FA5}">
                      <a16:colId xmlns:a16="http://schemas.microsoft.com/office/drawing/2014/main" val="20002"/>
                    </a:ext>
                  </a:extLst>
                </a:gridCol>
                <a:gridCol w="1139500">
                  <a:extLst>
                    <a:ext uri="{9D8B030D-6E8A-4147-A177-3AD203B41FA5}">
                      <a16:colId xmlns:a16="http://schemas.microsoft.com/office/drawing/2014/main" val="20003"/>
                    </a:ext>
                  </a:extLst>
                </a:gridCol>
                <a:gridCol w="6651975">
                  <a:extLst>
                    <a:ext uri="{9D8B030D-6E8A-4147-A177-3AD203B41FA5}">
                      <a16:colId xmlns:a16="http://schemas.microsoft.com/office/drawing/2014/main" val="20004"/>
                    </a:ext>
                  </a:extLst>
                </a:gridCol>
              </a:tblGrid>
              <a:tr h="293400">
                <a:tc>
                  <a:txBody>
                    <a:bodyPr/>
                    <a:lstStyle/>
                    <a:p>
                      <a:pPr marL="0" marR="0" lvl="0" indent="0" algn="ctr" rtl="0">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BLOK</a:t>
                      </a:r>
                      <a:endParaRPr/>
                    </a:p>
                  </a:txBody>
                  <a:tcPr marL="6025" marR="6025" marT="60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Planting area (Ha)</a:t>
                      </a:r>
                      <a:endParaRPr/>
                    </a:p>
                  </a:txBody>
                  <a:tcPr marL="6025" marR="6025" marT="60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Planting year</a:t>
                      </a:r>
                      <a:endParaRPr dirty="0"/>
                    </a:p>
                  </a:txBody>
                  <a:tcPr marL="6025" marR="6025" marT="60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Number of Vanilla Plants</a:t>
                      </a:r>
                      <a:endParaRPr/>
                    </a:p>
                  </a:txBody>
                  <a:tcPr marL="6025" marR="6025" marT="60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Remark</a:t>
                      </a:r>
                      <a:endParaRPr/>
                    </a:p>
                  </a:txBody>
                  <a:tcPr marL="6025" marR="6025" marT="60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845650">
                <a:tc>
                  <a:txBody>
                    <a:bodyPr/>
                    <a:lstStyle/>
                    <a:p>
                      <a:pPr marL="0" marR="0" lvl="0" indent="0" algn="ctr" rtl="0">
                        <a:spcBef>
                          <a:spcPts val="0"/>
                        </a:spcBef>
                        <a:spcAft>
                          <a:spcPts val="0"/>
                        </a:spcAft>
                        <a:buClr>
                          <a:srgbClr val="000000"/>
                        </a:buClr>
                        <a:buSzPts val="1500"/>
                        <a:buFont typeface="Arial"/>
                        <a:buNone/>
                      </a:pPr>
                      <a:r>
                        <a:rPr lang="en-US" sz="1200" b="0" i="0" u="none" strike="noStrike" cap="none" dirty="0">
                          <a:solidFill>
                            <a:srgbClr val="000000"/>
                          </a:solidFill>
                          <a:latin typeface="Arial"/>
                          <a:ea typeface="Arial"/>
                          <a:cs typeface="Arial"/>
                          <a:sym typeface="Arial"/>
                        </a:rPr>
                        <a:t>Shade House</a:t>
                      </a:r>
                      <a:endParaRPr sz="1200" dirty="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Clr>
                          <a:srgbClr val="000000"/>
                        </a:buClr>
                        <a:buSzPts val="1500"/>
                        <a:buFont typeface="Arial"/>
                        <a:buNone/>
                      </a:pPr>
                      <a:r>
                        <a:rPr lang="en-US" sz="1200" b="0" i="0" u="none" strike="noStrike" cap="none" dirty="0">
                          <a:solidFill>
                            <a:srgbClr val="000000"/>
                          </a:solidFill>
                          <a:latin typeface="Arial"/>
                          <a:ea typeface="Arial"/>
                          <a:cs typeface="Arial"/>
                          <a:sym typeface="Arial"/>
                        </a:rPr>
                        <a:t>0,05</a:t>
                      </a:r>
                      <a:endParaRPr sz="1200" dirty="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Clr>
                          <a:srgbClr val="000000"/>
                        </a:buClr>
                        <a:buSzPts val="1500"/>
                        <a:buFont typeface="Arial"/>
                        <a:buNone/>
                      </a:pPr>
                      <a:r>
                        <a:rPr lang="en-US" sz="1200" b="0" i="0" u="none" strike="noStrike" cap="none" dirty="0">
                          <a:solidFill>
                            <a:srgbClr val="000000"/>
                          </a:solidFill>
                          <a:latin typeface="Arial"/>
                          <a:ea typeface="Arial"/>
                          <a:cs typeface="Arial"/>
                          <a:sym typeface="Arial"/>
                        </a:rPr>
                        <a:t>2021 (April )</a:t>
                      </a:r>
                      <a:endParaRPr sz="1200" dirty="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Clr>
                          <a:srgbClr val="000000"/>
                        </a:buClr>
                        <a:buSzPts val="1500"/>
                        <a:buFont typeface="Arial"/>
                        <a:buNone/>
                      </a:pPr>
                      <a:r>
                        <a:rPr lang="en-US" sz="1200" b="0" i="0" u="none" strike="noStrike" cap="none" dirty="0">
                          <a:solidFill>
                            <a:srgbClr val="000000"/>
                          </a:solidFill>
                          <a:latin typeface="Arial"/>
                          <a:ea typeface="Arial"/>
                          <a:cs typeface="Arial"/>
                          <a:sym typeface="Arial"/>
                        </a:rPr>
                        <a:t>352</a:t>
                      </a:r>
                      <a:endParaRPr sz="1200" dirty="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5725" marR="0" lvl="0" indent="0" algn="l"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Vanilla grew well, in 2024, several plants began flowering, yielding 800 grams. In July-August 2025, we carried out stressing process. Some vanilla plants flowered in September. Observations through October identified </a:t>
                      </a:r>
                      <a:r>
                        <a:rPr lang="en-US" sz="1200" b="1" i="0" u="none" strike="noStrike" cap="none">
                          <a:solidFill>
                            <a:srgbClr val="000000"/>
                          </a:solidFill>
                          <a:latin typeface="Arial"/>
                          <a:ea typeface="Arial"/>
                          <a:cs typeface="Arial"/>
                          <a:sym typeface="Arial"/>
                        </a:rPr>
                        <a:t>30 flower clusters</a:t>
                      </a:r>
                      <a:r>
                        <a:rPr lang="en-US" sz="1200" b="0" i="0" u="none" strike="noStrike" cap="none">
                          <a:solidFill>
                            <a:srgbClr val="000000"/>
                          </a:solidFill>
                          <a:latin typeface="Arial"/>
                          <a:ea typeface="Arial"/>
                          <a:cs typeface="Arial"/>
                          <a:sym typeface="Arial"/>
                        </a:rPr>
                        <a:t>. Some </a:t>
                      </a:r>
                      <a:r>
                        <a:rPr lang="en-US" sz="1200" b="1" i="0" u="none" strike="noStrike" cap="none">
                          <a:solidFill>
                            <a:srgbClr val="000000"/>
                          </a:solidFill>
                          <a:latin typeface="Arial"/>
                          <a:ea typeface="Arial"/>
                          <a:cs typeface="Arial"/>
                          <a:sym typeface="Arial"/>
                        </a:rPr>
                        <a:t>flowers have been pollinated</a:t>
                      </a:r>
                      <a:r>
                        <a:rPr lang="en-US" sz="1200" b="0" i="0" u="none" strike="noStrike" cap="none">
                          <a:solidFill>
                            <a:srgbClr val="000000"/>
                          </a:solidFill>
                          <a:latin typeface="Arial"/>
                          <a:ea typeface="Arial"/>
                          <a:cs typeface="Arial"/>
                          <a:sym typeface="Arial"/>
                        </a:rPr>
                        <a:t>. the fruit can be harvested in 9-10 months.</a:t>
                      </a:r>
                      <a:endParaRPr sz="1200" b="0" i="0" u="none" strike="noStrike" cap="none">
                        <a:solidFill>
                          <a:srgbClr val="000000"/>
                        </a:solidFill>
                        <a:latin typeface="Arial"/>
                        <a:ea typeface="Arial"/>
                        <a:cs typeface="Arial"/>
                        <a:sym typeface="Arial"/>
                      </a:endParaRPr>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12800">
                <a:tc>
                  <a:txBody>
                    <a:bodyPr/>
                    <a:lstStyle/>
                    <a:p>
                      <a:pPr marL="0" marR="0" lvl="0" indent="0" algn="ct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T11 &amp; T12</a:t>
                      </a:r>
                      <a:endParaRPr sz="120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 </a:t>
                      </a:r>
                      <a:endParaRPr sz="120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2021 (July) </a:t>
                      </a:r>
                      <a:endParaRPr sz="120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Clr>
                          <a:srgbClr val="000000"/>
                        </a:buClr>
                        <a:buSzPts val="1500"/>
                        <a:buFont typeface="Arial"/>
                        <a:buNone/>
                      </a:pPr>
                      <a:r>
                        <a:rPr lang="en-US" sz="1200" b="0" i="0" u="none" strike="noStrike" cap="none" dirty="0">
                          <a:solidFill>
                            <a:srgbClr val="000000"/>
                          </a:solidFill>
                          <a:latin typeface="Arial"/>
                          <a:ea typeface="Arial"/>
                          <a:cs typeface="Arial"/>
                          <a:sym typeface="Arial"/>
                        </a:rPr>
                        <a:t>240</a:t>
                      </a:r>
                      <a:endParaRPr sz="1200" dirty="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5725" marR="0" lvl="0" indent="0" algn="l" rtl="0">
                        <a:spcBef>
                          <a:spcPts val="0"/>
                        </a:spcBef>
                        <a:spcAft>
                          <a:spcPts val="0"/>
                        </a:spcAft>
                        <a:buClr>
                          <a:srgbClr val="000000"/>
                        </a:buClr>
                        <a:buSzPts val="1500"/>
                        <a:buFont typeface="Arial"/>
                        <a:buNone/>
                      </a:pPr>
                      <a:r>
                        <a:rPr lang="en-US" sz="1200" b="0" i="0" u="none" strike="noStrike" cap="none" dirty="0">
                          <a:solidFill>
                            <a:srgbClr val="000000"/>
                          </a:solidFill>
                          <a:latin typeface="Arial"/>
                          <a:ea typeface="Arial"/>
                          <a:cs typeface="Arial"/>
                          <a:sym typeface="Arial"/>
                        </a:rPr>
                        <a:t>Currently, plant growth is quite good compared to the initial planting period. This year, only 41 plants were identified as mature enough to flower and suitable for the flowering stimulation process, but as of October 2025, only two stems had emerged. Most of the plants are still in the vegetative growth phase. The plants are expected to enter the fruiting period in 2027.</a:t>
                      </a:r>
                      <a:endParaRPr sz="1200" b="0" i="0" u="none" strike="noStrike" cap="none" dirty="0">
                        <a:solidFill>
                          <a:srgbClr val="000000"/>
                        </a:solidFill>
                        <a:latin typeface="Arial"/>
                        <a:ea typeface="Arial"/>
                        <a:cs typeface="Arial"/>
                        <a:sym typeface="Arial"/>
                      </a:endParaRPr>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57200">
                <a:tc>
                  <a:txBody>
                    <a:bodyPr/>
                    <a:lstStyle/>
                    <a:p>
                      <a:pPr marL="0" marR="0" lvl="0" indent="0" algn="ct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BLOK A</a:t>
                      </a:r>
                      <a:endParaRPr sz="120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1,98</a:t>
                      </a:r>
                      <a:endParaRPr sz="120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2023 (Februari)</a:t>
                      </a:r>
                      <a:endParaRPr sz="120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Clr>
                          <a:srgbClr val="000000"/>
                        </a:buClr>
                        <a:buSzPts val="1500"/>
                        <a:buFont typeface="Arial"/>
                        <a:buNone/>
                      </a:pPr>
                      <a:r>
                        <a:rPr lang="en-US" sz="1200" b="0" i="0" u="none" strike="noStrike" cap="none" dirty="0">
                          <a:solidFill>
                            <a:srgbClr val="000000"/>
                          </a:solidFill>
                          <a:latin typeface="Arial"/>
                          <a:ea typeface="Arial"/>
                          <a:cs typeface="Arial"/>
                          <a:sym typeface="Arial"/>
                        </a:rPr>
                        <a:t>12.926</a:t>
                      </a:r>
                      <a:endParaRPr sz="1200" dirty="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5725" marR="0" lvl="0" indent="0" algn="l" rtl="0">
                        <a:spcBef>
                          <a:spcPts val="0"/>
                        </a:spcBef>
                        <a:spcAft>
                          <a:spcPts val="0"/>
                        </a:spcAft>
                        <a:buClr>
                          <a:srgbClr val="000000"/>
                        </a:buClr>
                        <a:buSzPts val="1500"/>
                        <a:buFont typeface="Arial"/>
                        <a:buNone/>
                      </a:pPr>
                      <a:r>
                        <a:rPr lang="en-US" sz="1200" b="0" i="0" u="none" strike="noStrike" cap="none" dirty="0">
                          <a:solidFill>
                            <a:srgbClr val="000000"/>
                          </a:solidFill>
                          <a:latin typeface="Arial"/>
                          <a:ea typeface="Arial"/>
                          <a:cs typeface="Arial"/>
                          <a:sym typeface="Arial"/>
                        </a:rPr>
                        <a:t> Planted in stages, currently the plants are growing well, the plant is 2 years old, it is estimated that the plant will start bearing fruit in mid-2027.</a:t>
                      </a:r>
                      <a:endParaRPr sz="1200" b="0" i="0" u="none" strike="noStrike" cap="none" dirty="0">
                        <a:solidFill>
                          <a:srgbClr val="000000"/>
                        </a:solidFill>
                        <a:latin typeface="Arial"/>
                        <a:ea typeface="Arial"/>
                        <a:cs typeface="Arial"/>
                        <a:sym typeface="Arial"/>
                      </a:endParaRPr>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16300">
                <a:tc>
                  <a:txBody>
                    <a:bodyPr/>
                    <a:lstStyle/>
                    <a:p>
                      <a:pPr marL="0" marR="0" lvl="0" indent="0" algn="ct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BLOK B</a:t>
                      </a:r>
                      <a:endParaRPr sz="120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0,06</a:t>
                      </a:r>
                      <a:endParaRPr sz="120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2023 (September)</a:t>
                      </a:r>
                      <a:endParaRPr sz="120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Clr>
                          <a:srgbClr val="000000"/>
                        </a:buClr>
                        <a:buSzPts val="1500"/>
                        <a:buFont typeface="Arial"/>
                        <a:buNone/>
                      </a:pPr>
                      <a:r>
                        <a:rPr lang="en-US" sz="1200" b="0" i="0" u="none" strike="noStrike" cap="none" dirty="0">
                          <a:solidFill>
                            <a:srgbClr val="000000"/>
                          </a:solidFill>
                          <a:latin typeface="Arial"/>
                          <a:ea typeface="Arial"/>
                          <a:cs typeface="Arial"/>
                          <a:sym typeface="Arial"/>
                        </a:rPr>
                        <a:t>2.312</a:t>
                      </a:r>
                      <a:endParaRPr sz="1200" dirty="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5725" marR="0" lvl="0" indent="0" algn="l" rtl="0">
                        <a:spcBef>
                          <a:spcPts val="0"/>
                        </a:spcBef>
                        <a:spcAft>
                          <a:spcPts val="0"/>
                        </a:spcAft>
                        <a:buClr>
                          <a:srgbClr val="000000"/>
                        </a:buClr>
                        <a:buSzPts val="1500"/>
                        <a:buFont typeface="Arial"/>
                        <a:buNone/>
                      </a:pPr>
                      <a:r>
                        <a:rPr lang="en-US" sz="1200" b="0" i="0" u="none" strike="noStrike" cap="none" dirty="0">
                          <a:solidFill>
                            <a:srgbClr val="000000"/>
                          </a:solidFill>
                          <a:latin typeface="Arial"/>
                          <a:ea typeface="Arial"/>
                          <a:cs typeface="Arial"/>
                          <a:sym typeface="Arial"/>
                        </a:rPr>
                        <a:t> The plants are growing well, it is estimated that they will start bearing fruit in mid-2027.</a:t>
                      </a:r>
                      <a:endParaRPr sz="1200" b="0" i="0" u="none" strike="noStrike" cap="none" dirty="0">
                        <a:solidFill>
                          <a:srgbClr val="000000"/>
                        </a:solidFill>
                        <a:latin typeface="Arial"/>
                        <a:ea typeface="Arial"/>
                        <a:cs typeface="Arial"/>
                        <a:sym typeface="Arial"/>
                      </a:endParaRPr>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74450">
                <a:tc>
                  <a:txBody>
                    <a:bodyPr/>
                    <a:lstStyle/>
                    <a:p>
                      <a:pPr marL="0" marR="0" lvl="0" indent="0" algn="ct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BLOK C</a:t>
                      </a:r>
                      <a:endParaRPr sz="120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0,58</a:t>
                      </a:r>
                      <a:endParaRPr sz="120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2024 (Februari) </a:t>
                      </a:r>
                      <a:endParaRPr sz="120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Clr>
                          <a:srgbClr val="000000"/>
                        </a:buClr>
                        <a:buSzPts val="1500"/>
                        <a:buFont typeface="Arial"/>
                        <a:buNone/>
                      </a:pPr>
                      <a:r>
                        <a:rPr lang="en-US" sz="1200" b="0" i="0" u="none" strike="noStrike" cap="none" dirty="0">
                          <a:solidFill>
                            <a:srgbClr val="000000"/>
                          </a:solidFill>
                          <a:latin typeface="Arial"/>
                          <a:ea typeface="Arial"/>
                          <a:cs typeface="Arial"/>
                          <a:sym typeface="Arial"/>
                        </a:rPr>
                        <a:t>                                        2.200</a:t>
                      </a:r>
                      <a:endParaRPr sz="1200" dirty="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5725" marR="0" lvl="0" indent="0" algn="l" rtl="0">
                        <a:spcBef>
                          <a:spcPts val="0"/>
                        </a:spcBef>
                        <a:spcAft>
                          <a:spcPts val="0"/>
                        </a:spcAft>
                        <a:buClr>
                          <a:srgbClr val="000000"/>
                        </a:buClr>
                        <a:buSzPts val="1500"/>
                        <a:buFont typeface="Arial"/>
                        <a:buNone/>
                      </a:pPr>
                      <a:r>
                        <a:rPr lang="en-US" sz="1200" b="0" i="0" u="none" strike="noStrike" cap="none" dirty="0">
                          <a:solidFill>
                            <a:srgbClr val="000000"/>
                          </a:solidFill>
                          <a:latin typeface="Arial"/>
                          <a:ea typeface="Arial"/>
                          <a:cs typeface="Arial"/>
                          <a:sym typeface="Arial"/>
                        </a:rPr>
                        <a:t> The plant is growing well, currently the plant is &lt; 2 years old. It is estimated that in 2028 when the plant is 4 years old,  will start to bear fruit..</a:t>
                      </a:r>
                      <a:endParaRPr sz="1200" dirty="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16300">
                <a:tc>
                  <a:txBody>
                    <a:bodyPr/>
                    <a:lstStyle/>
                    <a:p>
                      <a:pPr marL="0" marR="0" lvl="0" indent="0" algn="ct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Base Camp</a:t>
                      </a:r>
                      <a:endParaRPr sz="120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1</a:t>
                      </a:r>
                      <a:endParaRPr sz="120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2024 (Februari) </a:t>
                      </a:r>
                      <a:endParaRPr sz="120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Clr>
                          <a:srgbClr val="000000"/>
                        </a:buClr>
                        <a:buSzPts val="1500"/>
                        <a:buFont typeface="Arial"/>
                        <a:buNone/>
                      </a:pPr>
                      <a:r>
                        <a:rPr lang="en-US" sz="1200" b="0" i="0" u="none" strike="noStrike" cap="none" dirty="0">
                          <a:solidFill>
                            <a:srgbClr val="000000"/>
                          </a:solidFill>
                          <a:latin typeface="Arial"/>
                          <a:ea typeface="Arial"/>
                          <a:cs typeface="Arial"/>
                          <a:sym typeface="Arial"/>
                        </a:rPr>
                        <a:t>2.000</a:t>
                      </a:r>
                      <a:endParaRPr sz="1200" dirty="0"/>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5725" marR="0" lvl="0" indent="0" algn="l" rtl="0">
                        <a:spcBef>
                          <a:spcPts val="0"/>
                        </a:spcBef>
                        <a:spcAft>
                          <a:spcPts val="0"/>
                        </a:spcAft>
                        <a:buClr>
                          <a:srgbClr val="000000"/>
                        </a:buClr>
                        <a:buSzPts val="1500"/>
                        <a:buFont typeface="Arial"/>
                        <a:buNone/>
                      </a:pPr>
                      <a:r>
                        <a:rPr lang="en-US" sz="1200" b="0" i="0" u="none" strike="noStrike" cap="none" dirty="0">
                          <a:solidFill>
                            <a:srgbClr val="000000"/>
                          </a:solidFill>
                          <a:latin typeface="Arial"/>
                          <a:ea typeface="Arial"/>
                          <a:cs typeface="Arial"/>
                          <a:sym typeface="Arial"/>
                        </a:rPr>
                        <a:t>The plant is growing well, currently the plant is &lt; 2 years old. It is estimated that in 2028 when the plant is 4 years old,  will start to bear fruit.</a:t>
                      </a:r>
                      <a:endParaRPr sz="1200" b="0" i="0" u="none" strike="noStrike" cap="none" dirty="0">
                        <a:solidFill>
                          <a:srgbClr val="000000"/>
                        </a:solidFill>
                        <a:latin typeface="Arial"/>
                        <a:ea typeface="Arial"/>
                        <a:cs typeface="Arial"/>
                        <a:sym typeface="Arial"/>
                      </a:endParaRPr>
                    </a:p>
                  </a:txBody>
                  <a:tcPr marL="6025" marR="6025" marT="60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58150">
                <a:tc>
                  <a:txBody>
                    <a:bodyPr/>
                    <a:lstStyle/>
                    <a:p>
                      <a:pPr marL="0" marR="0" lvl="0" indent="0" algn="ct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Total tanaman </a:t>
                      </a:r>
                      <a:endParaRPr sz="1200"/>
                    </a:p>
                  </a:txBody>
                  <a:tcPr marL="6025" marR="6025" marT="60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                      3,67 </a:t>
                      </a:r>
                      <a:endParaRPr sz="1200"/>
                    </a:p>
                  </a:txBody>
                  <a:tcPr marL="6025" marR="6025" marT="60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Clr>
                          <a:srgbClr val="000000"/>
                        </a:buClr>
                        <a:buSzPts val="1500"/>
                        <a:buFont typeface="Arial"/>
                        <a:buNone/>
                      </a:pPr>
                      <a:r>
                        <a:rPr lang="en-US" sz="1200" b="0" i="0" u="none" strike="noStrike" cap="none">
                          <a:solidFill>
                            <a:srgbClr val="000000"/>
                          </a:solidFill>
                          <a:latin typeface="Arial"/>
                          <a:ea typeface="Arial"/>
                          <a:cs typeface="Arial"/>
                          <a:sym typeface="Arial"/>
                        </a:rPr>
                        <a:t> </a:t>
                      </a:r>
                      <a:endParaRPr sz="1200"/>
                    </a:p>
                  </a:txBody>
                  <a:tcPr marL="6025" marR="6025" marT="60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Clr>
                          <a:srgbClr val="000000"/>
                        </a:buClr>
                        <a:buSzPts val="1500"/>
                        <a:buFont typeface="Arial"/>
                        <a:buNone/>
                      </a:pPr>
                      <a:r>
                        <a:rPr lang="en-US" sz="1200" b="0" i="0" u="none" strike="noStrike" cap="none" dirty="0">
                          <a:solidFill>
                            <a:srgbClr val="000000"/>
                          </a:solidFill>
                          <a:latin typeface="Arial"/>
                          <a:ea typeface="Arial"/>
                          <a:cs typeface="Arial"/>
                          <a:sym typeface="Arial"/>
                        </a:rPr>
                        <a:t>                            20.030 </a:t>
                      </a:r>
                      <a:endParaRPr sz="1200" dirty="0"/>
                    </a:p>
                  </a:txBody>
                  <a:tcPr marL="6025" marR="6025" marT="60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rgbClr val="000000"/>
                        </a:buClr>
                        <a:buSzPts val="1500"/>
                        <a:buFont typeface="Arial"/>
                        <a:buNone/>
                      </a:pPr>
                      <a:r>
                        <a:rPr lang="en-US" sz="1200" b="0" i="0" u="none" strike="noStrike" cap="none" dirty="0">
                          <a:solidFill>
                            <a:srgbClr val="000000"/>
                          </a:solidFill>
                          <a:latin typeface="Arial"/>
                          <a:ea typeface="Arial"/>
                          <a:cs typeface="Arial"/>
                          <a:sym typeface="Arial"/>
                        </a:rPr>
                        <a:t> </a:t>
                      </a:r>
                      <a:endParaRPr sz="1200" dirty="0"/>
                    </a:p>
                  </a:txBody>
                  <a:tcPr marL="6025" marR="6025" marT="60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8" descr="A group of trees with black netting&#10;&#10;AI-generated content may be incorrect."/>
          <p:cNvPicPr preferRelativeResize="0"/>
          <p:nvPr/>
        </p:nvPicPr>
        <p:blipFill rotWithShape="1">
          <a:blip r:embed="rId3">
            <a:alphaModFix/>
          </a:blip>
          <a:srcRect/>
          <a:stretch/>
        </p:blipFill>
        <p:spPr>
          <a:xfrm>
            <a:off x="8568496" y="385513"/>
            <a:ext cx="2281709" cy="1711282"/>
          </a:xfrm>
          <a:prstGeom prst="rect">
            <a:avLst/>
          </a:prstGeom>
          <a:noFill/>
          <a:ln>
            <a:noFill/>
          </a:ln>
        </p:spPr>
      </p:pic>
      <p:sp>
        <p:nvSpPr>
          <p:cNvPr id="102" name="Google Shape;102;p8"/>
          <p:cNvSpPr txBox="1"/>
          <p:nvPr/>
        </p:nvSpPr>
        <p:spPr>
          <a:xfrm>
            <a:off x="832954" y="135911"/>
            <a:ext cx="9833763" cy="766968"/>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146221"/>
              </a:buClr>
              <a:buSzPts val="2400"/>
              <a:buFont typeface="Open Sans"/>
              <a:buNone/>
            </a:pPr>
            <a:r>
              <a:rPr lang="en-US" sz="3600" b="1" dirty="0">
                <a:solidFill>
                  <a:srgbClr val="146221"/>
                </a:solidFill>
                <a:latin typeface="Open Sans"/>
                <a:ea typeface="Open Sans"/>
                <a:cs typeface="Open Sans"/>
                <a:sym typeface="Open Sans"/>
              </a:rPr>
              <a:t> </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Vanilla update</a:t>
            </a:r>
            <a:endParaRPr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03" name="Google Shape;103;p8"/>
          <p:cNvPicPr preferRelativeResize="0"/>
          <p:nvPr/>
        </p:nvPicPr>
        <p:blipFill rotWithShape="1">
          <a:blip r:embed="rId4">
            <a:alphaModFix/>
          </a:blip>
          <a:srcRect t="12296" b="23258"/>
          <a:stretch/>
        </p:blipFill>
        <p:spPr>
          <a:xfrm>
            <a:off x="10323628" y="3378784"/>
            <a:ext cx="1801999" cy="2766024"/>
          </a:xfrm>
          <a:prstGeom prst="rect">
            <a:avLst/>
          </a:prstGeom>
          <a:noFill/>
          <a:ln>
            <a:noFill/>
          </a:ln>
        </p:spPr>
      </p:pic>
      <p:sp>
        <p:nvSpPr>
          <p:cNvPr id="104" name="Google Shape;104;p8"/>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105" name="Google Shape;105;p8"/>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pic>
        <p:nvPicPr>
          <p:cNvPr id="106" name="Google Shape;106;p8"/>
          <p:cNvPicPr preferRelativeResize="0"/>
          <p:nvPr/>
        </p:nvPicPr>
        <p:blipFill rotWithShape="1">
          <a:blip r:embed="rId5">
            <a:alphaModFix/>
          </a:blip>
          <a:srcRect/>
          <a:stretch/>
        </p:blipFill>
        <p:spPr>
          <a:xfrm>
            <a:off x="8984512" y="1870119"/>
            <a:ext cx="3141115" cy="1731354"/>
          </a:xfrm>
          <a:prstGeom prst="rect">
            <a:avLst/>
          </a:prstGeom>
          <a:noFill/>
          <a:ln>
            <a:noFill/>
          </a:ln>
        </p:spPr>
      </p:pic>
      <p:grpSp>
        <p:nvGrpSpPr>
          <p:cNvPr id="107" name="Google Shape;107;p8"/>
          <p:cNvGrpSpPr/>
          <p:nvPr/>
        </p:nvGrpSpPr>
        <p:grpSpPr>
          <a:xfrm>
            <a:off x="662815" y="709869"/>
            <a:ext cx="7798393" cy="4538405"/>
            <a:chOff x="-10588" y="1924174"/>
            <a:chExt cx="7798393" cy="2633871"/>
          </a:xfrm>
        </p:grpSpPr>
        <p:sp>
          <p:nvSpPr>
            <p:cNvPr id="110" name="Google Shape;110;p8"/>
            <p:cNvSpPr/>
            <p:nvPr/>
          </p:nvSpPr>
          <p:spPr>
            <a:xfrm>
              <a:off x="0" y="2034716"/>
              <a:ext cx="7787805" cy="25233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txBox="1"/>
            <p:nvPr/>
          </p:nvSpPr>
          <p:spPr>
            <a:xfrm>
              <a:off x="-10588" y="1924174"/>
              <a:ext cx="7787805" cy="2523329"/>
            </a:xfrm>
            <a:prstGeom prst="rect">
              <a:avLst/>
            </a:prstGeom>
            <a:noFill/>
            <a:ln>
              <a:noFill/>
            </a:ln>
          </p:spPr>
          <p:txBody>
            <a:bodyPr spcFirstLastPara="1" wrap="square" lIns="247250" tIns="29200" rIns="163575" bIns="29200" anchor="t" anchorCtr="0">
              <a:noAutofit/>
            </a:bodyPr>
            <a:lstStyle/>
            <a:p>
              <a:pPr marL="628650" marR="0" lvl="1" indent="-266700" algn="l" rtl="0">
                <a:lnSpc>
                  <a:spcPct val="90000"/>
                </a:lnSpc>
                <a:spcBef>
                  <a:spcPts val="0"/>
                </a:spcBef>
                <a:spcAft>
                  <a:spcPts val="0"/>
                </a:spcAft>
                <a:buClr>
                  <a:schemeClr val="dk1"/>
                </a:buClr>
                <a:buSzPts val="1800"/>
                <a:buFont typeface="Open Sans"/>
                <a:buChar char="•"/>
              </a:pPr>
              <a:endParaRPr lang="en-US" sz="1800" b="0" i="0" u="none" strike="noStrike" cap="none" dirty="0">
                <a:solidFill>
                  <a:schemeClr val="dk1"/>
                </a:solidFill>
                <a:latin typeface="Open Sans"/>
                <a:ea typeface="Open Sans"/>
                <a:cs typeface="Open Sans"/>
                <a:sym typeface="Open Sans"/>
              </a:endParaRPr>
            </a:p>
            <a:p>
              <a:pPr marL="628650" marR="0" lvl="1" indent="-266700" algn="l" rtl="0">
                <a:lnSpc>
                  <a:spcPct val="90000"/>
                </a:lnSpc>
                <a:spcBef>
                  <a:spcPts val="0"/>
                </a:spcBef>
                <a:spcAft>
                  <a:spcPts val="0"/>
                </a:spcAft>
                <a:buClr>
                  <a:schemeClr val="dk1"/>
                </a:buClr>
                <a:buSzPts val="1800"/>
                <a:buFont typeface="Open Sans"/>
                <a:buChar char="•"/>
              </a:pPr>
              <a:endParaRPr lang="en-US" sz="1800" dirty="0">
                <a:solidFill>
                  <a:schemeClr val="dk1"/>
                </a:solidFill>
                <a:latin typeface="Open Sans"/>
                <a:ea typeface="Open Sans"/>
                <a:cs typeface="Open Sans"/>
                <a:sym typeface="Open Sans"/>
              </a:endParaRPr>
            </a:p>
            <a:p>
              <a:pPr marL="628650" marR="0" lvl="1" indent="-266700" algn="l" rtl="0">
                <a:lnSpc>
                  <a:spcPct val="90000"/>
                </a:lnSpc>
                <a:spcBef>
                  <a:spcPts val="0"/>
                </a:spcBef>
                <a:spcAft>
                  <a:spcPts val="0"/>
                </a:spcAft>
                <a:buClr>
                  <a:schemeClr val="dk1"/>
                </a:buClr>
                <a:buSzPts val="1800"/>
                <a:buFont typeface="Open Sans"/>
                <a:buChar char="•"/>
              </a:pPr>
              <a:r>
                <a:rPr lang="en-US" sz="1800" dirty="0">
                  <a:solidFill>
                    <a:schemeClr val="dk1"/>
                  </a:solidFill>
                  <a:latin typeface="Open Sans"/>
                  <a:ea typeface="Open Sans"/>
                  <a:cs typeface="Open Sans"/>
                  <a:sym typeface="Open Sans"/>
                </a:rPr>
                <a:t>In June 2021, a revitalization of vanilla cultivation of 3 ha in Sungai </a:t>
              </a:r>
              <a:r>
                <a:rPr lang="en-US" sz="1800" dirty="0" err="1">
                  <a:solidFill>
                    <a:schemeClr val="dk1"/>
                  </a:solidFill>
                  <a:latin typeface="Open Sans"/>
                  <a:ea typeface="Open Sans"/>
                  <a:cs typeface="Open Sans"/>
                  <a:sym typeface="Open Sans"/>
                </a:rPr>
                <a:t>Jerat</a:t>
              </a:r>
              <a:r>
                <a:rPr lang="en-US" sz="1800" dirty="0">
                  <a:solidFill>
                    <a:schemeClr val="dk1"/>
                  </a:solidFill>
                  <a:latin typeface="Open Sans"/>
                  <a:ea typeface="Open Sans"/>
                  <a:cs typeface="Open Sans"/>
                  <a:sym typeface="Open Sans"/>
                </a:rPr>
                <a:t> was carried out with funding support from KADIN continued support using PBI - MBJ 2025 budget until the end of 2025. Targeted activities included: </a:t>
              </a:r>
              <a:endParaRPr lang="en-US" sz="1800" b="0" i="0" u="none" strike="noStrike" cap="none" dirty="0">
                <a:solidFill>
                  <a:schemeClr val="dk1"/>
                </a:solidFill>
                <a:latin typeface="Open Sans"/>
                <a:ea typeface="Open Sans"/>
                <a:cs typeface="Open Sans"/>
                <a:sym typeface="Open Sans"/>
              </a:endParaRPr>
            </a:p>
            <a:p>
              <a:pPr marL="628650" marR="0" lvl="1" indent="-266700" algn="l" rtl="0">
                <a:lnSpc>
                  <a:spcPct val="90000"/>
                </a:lnSpc>
                <a:spcBef>
                  <a:spcPts val="0"/>
                </a:spcBef>
                <a:spcAft>
                  <a:spcPts val="0"/>
                </a:spcAft>
                <a:buClr>
                  <a:schemeClr val="dk1"/>
                </a:buClr>
                <a:buSzPts val="1800"/>
                <a:buFont typeface="Open Sans"/>
                <a:buChar char="•"/>
              </a:pPr>
              <a:endParaRPr lang="en-US" sz="1800" dirty="0">
                <a:solidFill>
                  <a:schemeClr val="dk1"/>
                </a:solidFill>
                <a:latin typeface="Open Sans"/>
                <a:ea typeface="Open Sans"/>
                <a:cs typeface="Open Sans"/>
                <a:sym typeface="Open Sans"/>
              </a:endParaRPr>
            </a:p>
            <a:p>
              <a:pPr marL="1076325" lvl="2" indent="-266700">
                <a:lnSpc>
                  <a:spcPct val="90000"/>
                </a:lnSpc>
                <a:buClr>
                  <a:schemeClr val="dk1"/>
                </a:buClr>
                <a:buSzPts val="1800"/>
                <a:buFont typeface="Open Sans"/>
                <a:buChar char="•"/>
              </a:pPr>
              <a:r>
                <a:rPr lang="en-US"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Open Sans"/>
                </a:rPr>
                <a:t>Strengthening &amp; repairing / processing of </a:t>
              </a:r>
              <a:r>
                <a:rPr lang="en-US" sz="18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Open Sans"/>
                </a:rPr>
                <a:t>gamal</a:t>
              </a:r>
              <a:r>
                <a:rPr lang="en-US"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Open Sans"/>
                </a:rPr>
                <a:t> &amp; vanilla growing places,</a:t>
              </a:r>
              <a:endParaRPr dirty="0">
                <a:latin typeface="Calibri" panose="020F0502020204030204" pitchFamily="34" charset="0"/>
                <a:ea typeface="Calibri" panose="020F0502020204030204" pitchFamily="34" charset="0"/>
                <a:cs typeface="Calibri" panose="020F0502020204030204" pitchFamily="34" charset="0"/>
              </a:endParaRPr>
            </a:p>
            <a:p>
              <a:pPr marL="1076325" lvl="2" indent="-266700">
                <a:lnSpc>
                  <a:spcPct val="90000"/>
                </a:lnSpc>
                <a:spcBef>
                  <a:spcPts val="360"/>
                </a:spcBef>
                <a:buClr>
                  <a:schemeClr val="dk1"/>
                </a:buClr>
                <a:buSzPts val="1800"/>
                <a:buFont typeface="Open Sans"/>
                <a:buChar char="•"/>
              </a:pPr>
              <a:r>
                <a:rPr lang="en-US"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Open Sans"/>
                </a:rPr>
                <a:t>Increasing staff capacity in mastering plant cultivation knowledge</a:t>
              </a:r>
              <a:endParaRPr dirty="0">
                <a:latin typeface="Calibri" panose="020F0502020204030204" pitchFamily="34" charset="0"/>
                <a:ea typeface="Calibri" panose="020F0502020204030204" pitchFamily="34" charset="0"/>
                <a:cs typeface="Calibri" panose="020F0502020204030204" pitchFamily="34" charset="0"/>
              </a:endParaRPr>
            </a:p>
            <a:p>
              <a:pPr marL="1076325" lvl="2" indent="-266700">
                <a:lnSpc>
                  <a:spcPct val="90000"/>
                </a:lnSpc>
                <a:spcBef>
                  <a:spcPts val="360"/>
                </a:spcBef>
                <a:buClr>
                  <a:schemeClr val="dk1"/>
                </a:buClr>
                <a:buSzPts val="1800"/>
                <a:buFont typeface="Open Sans"/>
                <a:buChar char="•"/>
              </a:pPr>
              <a:r>
                <a:rPr lang="en-US"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Open Sans"/>
                </a:rPr>
                <a:t>Routine maintenance of vanilla and </a:t>
              </a:r>
              <a:r>
                <a:rPr lang="en-US" sz="18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Open Sans"/>
                </a:rPr>
                <a:t>gamal</a:t>
              </a:r>
              <a:r>
                <a:rPr lang="en-US"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Open Sans"/>
                </a:rPr>
                <a:t>, </a:t>
              </a:r>
              <a:endParaRPr dirty="0">
                <a:latin typeface="Calibri" panose="020F0502020204030204" pitchFamily="34" charset="0"/>
                <a:ea typeface="Calibri" panose="020F0502020204030204" pitchFamily="34" charset="0"/>
                <a:cs typeface="Calibri" panose="020F0502020204030204" pitchFamily="34" charset="0"/>
              </a:endParaRPr>
            </a:p>
            <a:p>
              <a:pPr marL="1076325" lvl="2" indent="-266700">
                <a:lnSpc>
                  <a:spcPct val="90000"/>
                </a:lnSpc>
                <a:spcBef>
                  <a:spcPts val="360"/>
                </a:spcBef>
                <a:buClr>
                  <a:schemeClr val="dk1"/>
                </a:buClr>
                <a:buSzPts val="1800"/>
                <a:buFont typeface="Open Sans"/>
                <a:buChar char="•"/>
              </a:pPr>
              <a:r>
                <a:rPr lang="en-US"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Open Sans"/>
                </a:rPr>
                <a:t>Field supervision in optimizing the management of Vanilla plant cultivation</a:t>
              </a:r>
              <a:endParaRPr dirty="0">
                <a:latin typeface="Calibri" panose="020F0502020204030204" pitchFamily="34" charset="0"/>
                <a:ea typeface="Calibri" panose="020F0502020204030204" pitchFamily="34" charset="0"/>
                <a:cs typeface="Calibri" panose="020F0502020204030204" pitchFamily="34" charset="0"/>
              </a:endParaRPr>
            </a:p>
            <a:p>
              <a:pPr marL="1076325" lvl="2" indent="-266700">
                <a:lnSpc>
                  <a:spcPct val="90000"/>
                </a:lnSpc>
                <a:spcBef>
                  <a:spcPts val="360"/>
                </a:spcBef>
                <a:buClr>
                  <a:schemeClr val="dk1"/>
                </a:buClr>
                <a:buSzPts val="1800"/>
                <a:buFont typeface="Open Sans"/>
                <a:buChar char="•"/>
              </a:pPr>
              <a:r>
                <a:rPr lang="en-US"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Open Sans"/>
                </a:rPr>
                <a:t>In July 2025, flower emergence stimulation was carried out on 41 plants which were indicated to be sufficiently mature.</a:t>
              </a:r>
              <a:endParaRPr dirty="0">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2081</Words>
  <Application>Microsoft Office PowerPoint</Application>
  <PresentationFormat>Widescreen</PresentationFormat>
  <Paragraphs>168</Paragraphs>
  <Slides>23</Slides>
  <Notes>15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Arial</vt:lpstr>
      <vt:lpstr>Open Sans</vt:lpstr>
      <vt:lpstr>Calibri</vt:lpstr>
      <vt:lpstr>Cambria</vt:lpstr>
      <vt:lpstr>Myriad Pro</vt:lpstr>
      <vt:lpstr>Noto Sans Symbols</vt:lpstr>
      <vt:lpstr>Wingdings</vt:lpstr>
      <vt:lpstr>Office Theme</vt:lpstr>
      <vt:lpstr>1_Office Theme</vt:lpstr>
      <vt:lpstr>3_Office Theme</vt:lpstr>
      <vt:lpstr>CORPORATE BUSINESS UPDATE</vt:lpstr>
      <vt:lpstr>PowerPoint Presentation</vt:lpstr>
      <vt:lpstr>PowerPoint Presentation</vt:lpstr>
      <vt:lpstr>Summary of 5 Commodities Activities</vt:lpstr>
      <vt:lpstr>Business Update</vt:lpstr>
      <vt:lpstr>Vanilla Update</vt:lpstr>
      <vt:lpstr>PowerPoint Presentation</vt:lpstr>
      <vt:lpstr>Vanilla Update</vt:lpstr>
      <vt:lpstr>PowerPoint Presentation</vt:lpstr>
      <vt:lpstr>Activities of Revitalization of an existing 3-ha Vanilla Agroforestry site</vt:lpstr>
      <vt:lpstr>Summary of Revitalization of an existing 3-ha Vanilla Agroforestry site</vt:lpstr>
      <vt:lpstr>Summary of Revitalization of an existing 3-ha Vanilla Agroforestry site</vt:lpstr>
      <vt:lpstr>Summary of Revitalization of an existing 3-ha Vanilla Agroforestry site</vt:lpstr>
      <vt:lpstr>Summary of Revitalization of an existing 3-ha Vanilla Agroforestry site</vt:lpstr>
      <vt:lpstr>PowerPoint Presentation</vt:lpstr>
      <vt:lpstr>Fermentation Update</vt:lpstr>
      <vt:lpstr>Challenges in the fermentation process</vt:lpstr>
      <vt:lpstr>PowerPoint Presentation</vt:lpstr>
      <vt:lpstr>PowerPoint Presentation</vt:lpstr>
      <vt:lpstr>Challenges in the fermentation process</vt:lpstr>
      <vt:lpstr>Key Recommendations from Ibu Nuning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Windows10</dc:creator>
  <cp:lastModifiedBy>Thomas A  Walsh</cp:lastModifiedBy>
  <cp:revision>6</cp:revision>
  <dcterms:modified xsi:type="dcterms:W3CDTF">2025-10-31T03:15:35Z</dcterms:modified>
</cp:coreProperties>
</file>