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1385" r:id="rId2"/>
    <p:sldId id="315" r:id="rId3"/>
    <p:sldId id="1380" r:id="rId4"/>
    <p:sldId id="1372" r:id="rId5"/>
    <p:sldId id="1371" r:id="rId6"/>
    <p:sldId id="1373" r:id="rId7"/>
    <p:sldId id="1381" r:id="rId8"/>
    <p:sldId id="1388" r:id="rId9"/>
    <p:sldId id="1387" r:id="rId10"/>
    <p:sldId id="276" r:id="rId11"/>
  </p:sldIdLst>
  <p:sldSz cx="12192000" cy="6858000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9F91D6-503A-41BA-A4BF-0E4F3BA29E29}" v="13" dt="2025-11-04T09:23:59.156"/>
    <p1510:client id="{5C01F2DC-2CBC-40AD-BB00-2F7D64957639}" v="46" dt="2025-11-04T05:08:58.282"/>
    <p1510:client id="{5D104332-4FFF-4C62-926B-284C9719C42A}" v="5" dt="2025-11-04T08:36:49.920"/>
    <p1510:client id="{8140756B-4121-4B9D-BB2B-9DA3FE11ECE7}" v="2" dt="2025-11-04T08:52:31.2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28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'Budget Available 2026 (3)'!$D$17</c:f>
              <c:strCache>
                <c:ptCount val="1"/>
                <c:pt idx="0">
                  <c:v>Staff Cost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'Budget Available 2026 (3)'!$C$18:$C$33</c:f>
              <c:strCache>
                <c:ptCount val="16"/>
                <c:pt idx="1">
                  <c:v>PBI MBJ</c:v>
                </c:pt>
                <c:pt idx="2">
                  <c:v>APRIL</c:v>
                </c:pt>
                <c:pt idx="3">
                  <c:v>BLI - SIA</c:v>
                </c:pt>
                <c:pt idx="4">
                  <c:v>BMW - Pirelli</c:v>
                </c:pt>
                <c:pt idx="5">
                  <c:v>FRANKLINIA</c:v>
                </c:pt>
                <c:pt idx="6">
                  <c:v>KFW 2026 - Main Funding</c:v>
                </c:pt>
                <c:pt idx="7">
                  <c:v>KFW 2026 - Contingencie 2026</c:v>
                </c:pt>
                <c:pt idx="8">
                  <c:v>KFW PM 2026</c:v>
                </c:pt>
                <c:pt idx="9">
                  <c:v>KFW 2025/2026 - PM REKI</c:v>
                </c:pt>
                <c:pt idx="10">
                  <c:v>NABU TIGER</c:v>
                </c:pt>
                <c:pt idx="11">
                  <c:v>RSPB 2026/2027 - Main Funding</c:v>
                </c:pt>
                <c:pt idx="12">
                  <c:v>RSPB Support</c:v>
                </c:pt>
                <c:pt idx="13">
                  <c:v>BLI-SIA 2026- Main Funding Support</c:v>
                </c:pt>
                <c:pt idx="14">
                  <c:v>NABU - Main Funding Support</c:v>
                </c:pt>
                <c:pt idx="15">
                  <c:v>FRANKLINIA</c:v>
                </c:pt>
              </c:strCache>
            </c:strRef>
          </c:cat>
          <c:val>
            <c:numRef>
              <c:f>'Budget Available 2026 (3)'!$D$18:$D$33</c:f>
              <c:numCache>
                <c:formatCode>_-* #.##0_-;\-* #.##0_-;_-* "-"??_-;_-@_-</c:formatCode>
                <c:ptCount val="16"/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197847.95635263462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138594.09220528801</c:v>
                </c:pt>
                <c:pt idx="12">
                  <c:v>12514.054054054053</c:v>
                </c:pt>
                <c:pt idx="13">
                  <c:v>71429</c:v>
                </c:pt>
                <c:pt idx="14">
                  <c:v>27000</c:v>
                </c:pt>
                <c:pt idx="15">
                  <c:v>8372.7282588516955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609-4FEC-AB6A-77C7DCF54284}"/>
            </c:ext>
          </c:extLst>
        </c:ser>
        <c:ser>
          <c:idx val="1"/>
          <c:order val="1"/>
          <c:tx>
            <c:strRef>
              <c:f>'Budget Available 2026 (3)'!$E$17</c:f>
              <c:strCache>
                <c:ptCount val="1"/>
                <c:pt idx="0">
                  <c:v>Operational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'Budget Available 2026 (3)'!$C$18:$C$33</c:f>
              <c:strCache>
                <c:ptCount val="16"/>
                <c:pt idx="1">
                  <c:v>PBI MBJ</c:v>
                </c:pt>
                <c:pt idx="2">
                  <c:v>APRIL</c:v>
                </c:pt>
                <c:pt idx="3">
                  <c:v>BLI - SIA</c:v>
                </c:pt>
                <c:pt idx="4">
                  <c:v>BMW - Pirelli</c:v>
                </c:pt>
                <c:pt idx="5">
                  <c:v>FRANKLINIA</c:v>
                </c:pt>
                <c:pt idx="6">
                  <c:v>KFW 2026 - Main Funding</c:v>
                </c:pt>
                <c:pt idx="7">
                  <c:v>KFW 2026 - Contingencie 2026</c:v>
                </c:pt>
                <c:pt idx="8">
                  <c:v>KFW PM 2026</c:v>
                </c:pt>
                <c:pt idx="9">
                  <c:v>KFW 2025/2026 - PM REKI</c:v>
                </c:pt>
                <c:pt idx="10">
                  <c:v>NABU TIGER</c:v>
                </c:pt>
                <c:pt idx="11">
                  <c:v>RSPB 2026/2027 - Main Funding</c:v>
                </c:pt>
                <c:pt idx="12">
                  <c:v>RSPB Support</c:v>
                </c:pt>
                <c:pt idx="13">
                  <c:v>BLI-SIA 2026- Main Funding Support</c:v>
                </c:pt>
                <c:pt idx="14">
                  <c:v>NABU - Main Funding Support</c:v>
                </c:pt>
                <c:pt idx="15">
                  <c:v>FRANKLINIA</c:v>
                </c:pt>
              </c:strCache>
            </c:strRef>
          </c:cat>
          <c:val>
            <c:numRef>
              <c:f>'Budget Available 2026 (3)'!$E$18:$E$33</c:f>
              <c:numCache>
                <c:formatCode>_-* #.##0_-;\-* #.##0_-;_-* "-"??_-;_-@_-</c:formatCode>
                <c:ptCount val="16"/>
                <c:pt idx="1">
                  <c:v>33793.01389473684</c:v>
                </c:pt>
                <c:pt idx="2">
                  <c:v>20431</c:v>
                </c:pt>
                <c:pt idx="3">
                  <c:v>8224.9945263157897</c:v>
                </c:pt>
                <c:pt idx="4">
                  <c:v>20095.121999999999</c:v>
                </c:pt>
                <c:pt idx="5">
                  <c:v>2210.5263157894738</c:v>
                </c:pt>
                <c:pt idx="6">
                  <c:v>153464.51305263158</c:v>
                </c:pt>
                <c:pt idx="7">
                  <c:v>57221.083734736843</c:v>
                </c:pt>
                <c:pt idx="8">
                  <c:v>46199.49</c:v>
                </c:pt>
                <c:pt idx="9">
                  <c:v>16475.975894736843</c:v>
                </c:pt>
                <c:pt idx="10">
                  <c:v>3338.662157894737</c:v>
                </c:pt>
                <c:pt idx="11">
                  <c:v>61406.152368421055</c:v>
                </c:pt>
                <c:pt idx="12">
                  <c:v>5263.1578947368425</c:v>
                </c:pt>
                <c:pt idx="13">
                  <c:v>0</c:v>
                </c:pt>
                <c:pt idx="14">
                  <c:v>0</c:v>
                </c:pt>
                <c:pt idx="15">
                  <c:v>22200.57894736842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609-4FEC-AB6A-77C7DCF5428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0"/>
        <c:overlap val="5"/>
        <c:axId val="1517597727"/>
        <c:axId val="1517598207"/>
      </c:barChart>
      <c:catAx>
        <c:axId val="1517597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7598207"/>
        <c:crosses val="autoZero"/>
        <c:auto val="1"/>
        <c:lblAlgn val="ctr"/>
        <c:lblOffset val="100"/>
        <c:noMultiLvlLbl val="0"/>
      </c:catAx>
      <c:valAx>
        <c:axId val="1517598207"/>
        <c:scaling>
          <c:orientation val="minMax"/>
        </c:scaling>
        <c:delete val="1"/>
        <c:axPos val="l"/>
        <c:numFmt formatCode="_-* #.##0_-;\-* #.##0_-;_-* &quot;-&quot;??_-;_-@_-" sourceLinked="1"/>
        <c:majorTickMark val="none"/>
        <c:minorTickMark val="none"/>
        <c:tickLblPos val="nextTo"/>
        <c:crossAx val="1517597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4506708235074672"/>
          <c:y val="1.3793103448275862E-2"/>
          <c:w val="0.3302832069849137"/>
          <c:h val="7.75867499321205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'CASHFLOW-2025-CHART With asumsi'!$N$4</c:f>
              <c:strCache>
                <c:ptCount val="1"/>
                <c:pt idx="0">
                  <c:v> Not Below Minimum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'CASHFLOW-2025-CHART With asumsi'!$M$6:$M$11</c:f>
              <c:numCache>
                <c:formatCode>mmm</c:formatCode>
                <c:ptCount val="6"/>
                <c:pt idx="0">
                  <c:v>46023</c:v>
                </c:pt>
                <c:pt idx="1">
                  <c:v>46055</c:v>
                </c:pt>
                <c:pt idx="2">
                  <c:v>46084</c:v>
                </c:pt>
                <c:pt idx="3">
                  <c:v>46116</c:v>
                </c:pt>
                <c:pt idx="4">
                  <c:v>46147</c:v>
                </c:pt>
                <c:pt idx="5">
                  <c:v>46179</c:v>
                </c:pt>
              </c:numCache>
            </c:numRef>
          </c:cat>
          <c:val>
            <c:numRef>
              <c:f>'CASHFLOW-2025-CHART With asumsi'!$N$6:$N$11</c:f>
              <c:numCache>
                <c:formatCode>_-* #.##0_-;\-* #.##0_-;_-* "-"??_-;_-@_-</c:formatCode>
                <c:ptCount val="6"/>
                <c:pt idx="0">
                  <c:v>0</c:v>
                </c:pt>
                <c:pt idx="1">
                  <c:v>489770.94832296029</c:v>
                </c:pt>
                <c:pt idx="2">
                  <c:v>389992.70083925099</c:v>
                </c:pt>
                <c:pt idx="3">
                  <c:v>249793.50548336125</c:v>
                </c:pt>
                <c:pt idx="4">
                  <c:v>140167.61733369163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A6-4BE4-9614-54FC426910C9}"/>
            </c:ext>
          </c:extLst>
        </c:ser>
        <c:ser>
          <c:idx val="1"/>
          <c:order val="1"/>
          <c:tx>
            <c:strRef>
              <c:f>'CASHFLOW-2025-CHART With asumsi'!$O$4</c:f>
              <c:strCache>
                <c:ptCount val="1"/>
                <c:pt idx="0">
                  <c:v> Below Minimum 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B0F0"/>
              </a:solidFill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solidFill>
                  <a:srgbClr val="00B0F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CA6-4BE4-9614-54FC426910C9}"/>
              </c:ext>
            </c:extLst>
          </c:dPt>
          <c:cat>
            <c:numRef>
              <c:f>'CASHFLOW-2025-CHART With asumsi'!$M$6:$M$11</c:f>
              <c:numCache>
                <c:formatCode>mmm</c:formatCode>
                <c:ptCount val="6"/>
                <c:pt idx="0">
                  <c:v>46023</c:v>
                </c:pt>
                <c:pt idx="1">
                  <c:v>46055</c:v>
                </c:pt>
                <c:pt idx="2">
                  <c:v>46084</c:v>
                </c:pt>
                <c:pt idx="3">
                  <c:v>46116</c:v>
                </c:pt>
                <c:pt idx="4">
                  <c:v>46147</c:v>
                </c:pt>
                <c:pt idx="5">
                  <c:v>46179</c:v>
                </c:pt>
              </c:numCache>
            </c:numRef>
          </c:cat>
          <c:val>
            <c:numRef>
              <c:f>'CASHFLOW-2025-CHART With asumsi'!$O$6:$O$11</c:f>
              <c:numCache>
                <c:formatCode>_-* #.##0_-;\-* #.##0_-;_-* "-"??_-;_-@_-</c:formatCode>
                <c:ptCount val="6"/>
                <c:pt idx="0">
                  <c:v>87332.12464411027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CA6-4BE4-9614-54FC42691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100"/>
        <c:axId val="762482808"/>
        <c:axId val="762479208"/>
      </c:barChart>
      <c:dateAx>
        <c:axId val="762482808"/>
        <c:scaling>
          <c:orientation val="minMax"/>
        </c:scaling>
        <c:delete val="0"/>
        <c:axPos val="b"/>
        <c:numFmt formatCode="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2479208"/>
        <c:crosses val="autoZero"/>
        <c:auto val="1"/>
        <c:lblOffset val="100"/>
        <c:baseTimeUnit val="months"/>
      </c:dateAx>
      <c:valAx>
        <c:axId val="762479208"/>
        <c:scaling>
          <c:orientation val="minMax"/>
        </c:scaling>
        <c:delete val="0"/>
        <c:axPos val="l"/>
        <c:numFmt formatCode="_-* #.##0_-;\-* #.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2482808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AAB2D-483E-49A6-91CF-D3C3C0BD500D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C8E4D-0F7E-43AB-989A-5195DF4CEC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78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0"/>
            </a:lvl1pPr>
          </a:lstStyle>
          <a:p>
            <a:r>
              <a:rPr lang="id-ID" dirty="0"/>
              <a:t>JUDUL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d-ID" dirty="0"/>
              <a:t>SUB JUDUL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162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/>
              <a:t>JUDUL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d-ID" dirty="0"/>
              <a:t>SUB JUDUL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40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800" b="0" cap="all"/>
            </a:lvl1pPr>
          </a:lstStyle>
          <a:p>
            <a:r>
              <a:rPr lang="id-ID" dirty="0"/>
              <a:t>JUDUL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733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d-ID" dirty="0"/>
              <a:t>SUB JUDUL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75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/>
              <a:t>JUDUL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d-ID" dirty="0"/>
              <a:t>SUB JUDUL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id-ID" dirty="0"/>
              <a:t>SUB JUDUL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33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3374165" cy="1143000"/>
          </a:xfrm>
        </p:spPr>
        <p:txBody>
          <a:bodyPr/>
          <a:lstStyle>
            <a:lvl1pPr>
              <a:defRPr b="0"/>
            </a:lvl1pPr>
          </a:lstStyle>
          <a:p>
            <a:r>
              <a:rPr lang="id-ID" dirty="0"/>
              <a:t>JUDUL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0" baseline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d-ID" dirty="0"/>
              <a:t>SUB JUDUL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id-ID" dirty="0"/>
              <a:t>SUB JUDUL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9973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d-ID" dirty="0"/>
              <a:t>JUDUL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92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0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3049"/>
            <a:ext cx="4011084" cy="1162051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id-ID" dirty="0"/>
              <a:t>JUDUL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 marL="0" indent="0">
              <a:buNone/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>
            <a:normAutofit/>
          </a:bodyPr>
          <a:lstStyle>
            <a:lvl1pPr marL="0" indent="0">
              <a:buNone/>
              <a:defRPr sz="26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286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0"/>
            </a:lvl1pPr>
          </a:lstStyle>
          <a:p>
            <a:r>
              <a:rPr lang="id-ID" dirty="0"/>
              <a:t>JUDUL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id-ID" dirty="0"/>
              <a:t>KETERANGAN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1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34701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d-ID" dirty="0"/>
              <a:t>JUDUL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d-ID" dirty="0"/>
              <a:t>SUB JUDUL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135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4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4127383" y="3429000"/>
            <a:ext cx="7682179" cy="73052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ID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+mn-cs"/>
              </a:rPr>
              <a:t> </a:t>
            </a:r>
            <a:endParaRPr kumimoji="0" lang="id-ID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7AE102-6381-5CC5-934E-A3CA7A8E550C}"/>
              </a:ext>
            </a:extLst>
          </p:cNvPr>
          <p:cNvSpPr txBox="1"/>
          <p:nvPr/>
        </p:nvSpPr>
        <p:spPr>
          <a:xfrm>
            <a:off x="6833190" y="4063214"/>
            <a:ext cx="3995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Patron’s Meeting 5-6 November 2025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24274D48-280E-F194-CCA5-B37DCA016257}"/>
              </a:ext>
            </a:extLst>
          </p:cNvPr>
          <p:cNvSpPr txBox="1"/>
          <p:nvPr/>
        </p:nvSpPr>
        <p:spPr>
          <a:xfrm>
            <a:off x="2328530" y="2598003"/>
            <a:ext cx="753493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 lvl="0">
              <a:defRPr lang="en-US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Cashflow </a:t>
            </a:r>
            <a:r>
              <a:rPr lang="en-US" sz="2400" dirty="0">
                <a:solidFill>
                  <a:prstClr val="white"/>
                </a:solidFill>
                <a:latin typeface="Myriad Pro"/>
              </a:rPr>
              <a:t>January-September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 2025 Update and January-June 2026 Budget Scenario </a:t>
            </a:r>
            <a:endParaRPr kumimoji="0" lang="en-ID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130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8583A-CE2C-1B33-16D4-CB6343C6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ID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8A62E0E-F309-D928-CFB8-A3FAA34C2938}"/>
              </a:ext>
            </a:extLst>
          </p:cNvPr>
          <p:cNvSpPr>
            <a:spLocks noGrp="1"/>
          </p:cNvSpPr>
          <p:nvPr/>
        </p:nvSpPr>
        <p:spPr>
          <a:xfrm>
            <a:off x="609600" y="1631135"/>
            <a:ext cx="10972800" cy="35957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800" dirty="0"/>
          </a:p>
          <a:p>
            <a:pPr marL="342900" indent="-342900"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</a:rPr>
              <a:t>Analysis of actual expenditure 2025 (January-September 2025)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</a:rPr>
              <a:t>Forecast October-December 2025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</a:rPr>
              <a:t>Budget Commitment January- June 2026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</a:rPr>
              <a:t>Budget Scenario January - June 2026</a:t>
            </a:r>
          </a:p>
          <a:p>
            <a:pPr marL="342900" indent="-342900">
              <a:buAutoNum type="arabicPeriod"/>
            </a:pPr>
            <a:r>
              <a:rPr lang="en-US" sz="1800" dirty="0">
                <a:latin typeface="Calibri"/>
                <a:ea typeface="Calibri"/>
                <a:cs typeface="Calibri"/>
              </a:rPr>
              <a:t>Cashflow Projection January - June 2026</a:t>
            </a:r>
          </a:p>
          <a:p>
            <a:pPr marL="0" indent="0">
              <a:buNone/>
            </a:pPr>
            <a:endParaRPr lang="en-US" sz="1800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80170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BC2AB-B0C4-5B6C-740F-5CF5C2E20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55E238-3CEF-834F-0176-ABCF54CAB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245142"/>
            <a:ext cx="10736827" cy="688922"/>
          </a:xfrm>
        </p:spPr>
        <p:txBody>
          <a:bodyPr>
            <a:noAutofit/>
          </a:bodyPr>
          <a:lstStyle/>
          <a:p>
            <a:pPr marR="0" lvl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lang="en-US" sz="3600" dirty="0"/>
            </a:br>
            <a:r>
              <a:rPr lang="en-US" sz="2800" b="1" dirty="0"/>
              <a:t>1.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  <a:t>Analysis of actual expenditure 2025 (Year to Date)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riad Pro"/>
                <a:ea typeface="+mn-ea"/>
                <a:cs typeface="+mn-cs"/>
              </a:rPr>
            </a:br>
            <a:r>
              <a:rPr lang="en-ID" sz="2800" b="1" dirty="0"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ID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145E0F-6022-DB10-A400-0FAFD0F69028}"/>
              </a:ext>
            </a:extLst>
          </p:cNvPr>
          <p:cNvSpPr txBox="1"/>
          <p:nvPr/>
        </p:nvSpPr>
        <p:spPr>
          <a:xfrm>
            <a:off x="6862915" y="934063"/>
            <a:ext cx="498495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2025 budget </a:t>
            </a:r>
            <a:r>
              <a:rPr lang="id-ID" sz="1600" dirty="0"/>
              <a:t>needed</a:t>
            </a:r>
            <a:r>
              <a:rPr lang="en-US" sz="1600" dirty="0"/>
              <a:t>:</a:t>
            </a:r>
            <a:r>
              <a:rPr lang="id-ID" sz="1600" dirty="0"/>
              <a:t> </a:t>
            </a:r>
            <a:r>
              <a:rPr lang="en-US" sz="1600" dirty="0"/>
              <a:t>2,159,382 Euros for Hutan Harapan </a:t>
            </a:r>
            <a:r>
              <a:rPr lang="id-ID" sz="1600" dirty="0"/>
              <a:t>(A)</a:t>
            </a:r>
            <a:endParaRPr lang="en-US" sz="1600" dirty="0"/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We had a carry-over budget of 558,229</a:t>
            </a:r>
            <a:r>
              <a:rPr lang="id-ID" sz="1600" dirty="0"/>
              <a:t> </a:t>
            </a:r>
            <a:r>
              <a:rPr lang="en-US" sz="1600" dirty="0"/>
              <a:t>Euros from 2024</a:t>
            </a:r>
            <a:r>
              <a:rPr lang="id-ID" sz="1600" dirty="0"/>
              <a:t> (B1)</a:t>
            </a:r>
            <a:r>
              <a:rPr lang="en-US" sz="1600" dirty="0"/>
              <a:t>, plus 1,377,168 Euro committed by donors for 2025.</a:t>
            </a:r>
            <a:r>
              <a:rPr lang="id-ID" sz="1600" dirty="0"/>
              <a:t>(B2)</a:t>
            </a:r>
            <a:endParaRPr lang="en-US" sz="1600" dirty="0"/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Total funds received as of the </a:t>
            </a:r>
            <a:r>
              <a:rPr lang="en-US" sz="1600" u="sng" dirty="0"/>
              <a:t>end</a:t>
            </a:r>
            <a:r>
              <a:rPr lang="en-US" sz="1600" dirty="0"/>
              <a:t> of September 2025  reached 826,371 Euros</a:t>
            </a:r>
            <a:r>
              <a:rPr lang="id-ID" sz="1600" dirty="0"/>
              <a:t> (B1+B2a)</a:t>
            </a:r>
            <a:endParaRPr lang="en-US" sz="1600" dirty="0"/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/>
              <a:t>Burn rate until September 2025 is 1,080,054 Euros</a:t>
            </a:r>
            <a:r>
              <a:rPr lang="id-ID" sz="1600" dirty="0"/>
              <a:t> (B3-C2)</a:t>
            </a:r>
            <a:r>
              <a:rPr lang="en-US" sz="1600" dirty="0"/>
              <a:t>, which is 58% of the available budget.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DD3214-FC7C-D976-0D70-1CAF2E31318C}"/>
              </a:ext>
            </a:extLst>
          </p:cNvPr>
          <p:cNvSpPr txBox="1"/>
          <p:nvPr/>
        </p:nvSpPr>
        <p:spPr>
          <a:xfrm>
            <a:off x="3920064" y="668179"/>
            <a:ext cx="1269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1 EUR= 19.000 IDR</a:t>
            </a:r>
            <a:endParaRPr lang="en-ID" sz="1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201AA-BBCB-1A0C-FABA-B02C37F1E75A}"/>
              </a:ext>
            </a:extLst>
          </p:cNvPr>
          <p:cNvSpPr/>
          <p:nvPr/>
        </p:nvSpPr>
        <p:spPr>
          <a:xfrm>
            <a:off x="706054" y="934063"/>
            <a:ext cx="4375355" cy="50832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DD09C7B-F307-9C93-A5FC-4AA1DB26EC2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9302864"/>
              </p:ext>
            </p:extLst>
          </p:nvPr>
        </p:nvGraphicFramePr>
        <p:xfrm>
          <a:off x="706054" y="934061"/>
          <a:ext cx="4375355" cy="5083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061637" imgH="3657695" progId="Excel.Sheet.12">
                  <p:embed/>
                </p:oleObj>
              </mc:Choice>
              <mc:Fallback>
                <p:oleObj name="Worksheet" r:id="rId2" imgW="4061637" imgH="3657695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DD09C7B-F307-9C93-A5FC-4AA1DB26EC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6054" y="934061"/>
                        <a:ext cx="4375355" cy="50832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5656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111F-F3DE-4416-48A7-255537439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207011-E30B-70D4-76C3-7C68C5ED4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9"/>
            <a:ext cx="9598090" cy="1143000"/>
          </a:xfrm>
        </p:spPr>
        <p:txBody>
          <a:bodyPr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Forecast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Month scenario 2025 (Oct-December)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ID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C0A8E9-14D6-4FF3-05D4-5F5AD7B345AB}"/>
              </a:ext>
            </a:extLst>
          </p:cNvPr>
          <p:cNvSpPr txBox="1"/>
          <p:nvPr/>
        </p:nvSpPr>
        <p:spPr>
          <a:xfrm>
            <a:off x="3977261" y="594439"/>
            <a:ext cx="1269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1 EUR= 19.000 IDR</a:t>
            </a:r>
            <a:endParaRPr lang="en-ID" sz="1000" b="1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C3D17A6C-8AE9-97D3-1F1F-1773F6CABA5D}"/>
              </a:ext>
            </a:extLst>
          </p:cNvPr>
          <p:cNvSpPr txBox="1"/>
          <p:nvPr/>
        </p:nvSpPr>
        <p:spPr>
          <a:xfrm>
            <a:off x="5246761" y="934063"/>
            <a:ext cx="6797755" cy="572464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lvl="0">
              <a:defRPr lang="en-US"/>
            </a:defPPr>
            <a:lvl1pPr marL="0" lv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Myriad Pro"/>
              </a:defRPr>
            </a:lvl1pPr>
            <a:lvl2pPr marL="457200" lvl="1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Myriad Pro"/>
              </a:defRPr>
            </a:lvl2pPr>
            <a:lvl3pPr marL="914400" lvl="2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Myriad Pro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Myriad Pro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Myriad Pro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Myriad Pro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Myriad Pro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Myriad Pro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Myriad Pro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/>
              <a:t>Burn rate until September 2025 is 1.080.054 Euros, which is 58% of the available budget.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/>
              <a:t>The planned burn rate for October, November, and December is 770,589 Euros.</a:t>
            </a:r>
            <a:r>
              <a:rPr lang="id-ID" sz="1200" dirty="0"/>
              <a:t> (B1),</a:t>
            </a:r>
            <a:r>
              <a:rPr lang="en-US" sz="1200" dirty="0"/>
              <a:t> the breakdown for expenditure: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/>
              <a:t>Staff Cost,: 3 month </a:t>
            </a:r>
            <a:r>
              <a:rPr lang="en-US" sz="1200" dirty="0" err="1"/>
              <a:t>salarie</a:t>
            </a:r>
            <a:r>
              <a:rPr lang="en-US" sz="1200" dirty="0"/>
              <a:t> plus </a:t>
            </a:r>
            <a:r>
              <a:rPr lang="en-US" sz="1200" dirty="0" err="1"/>
              <a:t>christmas</a:t>
            </a:r>
            <a:r>
              <a:rPr lang="en-US" sz="1200" dirty="0"/>
              <a:t> allowance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/>
              <a:t>Operational:  included tax 14,474, utilities (Electrical, water, </a:t>
            </a:r>
            <a:r>
              <a:rPr lang="en-US" sz="1200" dirty="0" err="1"/>
              <a:t>ect</a:t>
            </a:r>
            <a:r>
              <a:rPr lang="en-US" sz="1200" dirty="0"/>
              <a:t>) 79,712, Program Law enforcement 150,000, Program biodiversity</a:t>
            </a:r>
            <a:r>
              <a:rPr lang="en-ID" sz="1200" dirty="0"/>
              <a:t> </a:t>
            </a:r>
            <a:r>
              <a:rPr lang="en-US" sz="1200" dirty="0"/>
              <a:t> 60,000, and other program 52,780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/>
              <a:t>Capex included Infrastructure 112,095 (IT infrastructure, field post and bridge), Equipment 97,014 ( Camera Trap, motorbike, rent car and Repair)</a:t>
            </a:r>
            <a:endParaRPr lang="en-US" sz="1200" dirty="0">
              <a:ea typeface="Myriad Pro"/>
              <a:cs typeface="Myriad Pro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200" dirty="0">
              <a:ea typeface="Myriad Pro"/>
              <a:cs typeface="Myriad Pro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id-ID" sz="1200" dirty="0">
                <a:ea typeface="Myriad Pro"/>
                <a:cs typeface="Myriad Pro"/>
              </a:rPr>
              <a:t>which is expected to bring the total burn rate to 9</a:t>
            </a:r>
            <a:r>
              <a:rPr lang="en-US" sz="1200" dirty="0">
                <a:ea typeface="Myriad Pro"/>
                <a:cs typeface="Myriad Pro"/>
              </a:rPr>
              <a:t>6</a:t>
            </a:r>
            <a:r>
              <a:rPr lang="id-ID" sz="1200" dirty="0">
                <a:ea typeface="Myriad Pro"/>
                <a:cs typeface="Myriad Pro"/>
              </a:rPr>
              <a:t>% of the available budget by the end of the year.</a:t>
            </a:r>
            <a:endParaRPr lang="en-US" sz="1200" dirty="0"/>
          </a:p>
          <a:p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/>
              <a:t>We will focus on spending the KFW 2025 </a:t>
            </a:r>
            <a:r>
              <a:rPr lang="id-ID" sz="1200" dirty="0"/>
              <a:t> </a:t>
            </a:r>
            <a:r>
              <a:rPr lang="id-ID" sz="1200" dirty="0" err="1"/>
              <a:t>and</a:t>
            </a:r>
            <a:r>
              <a:rPr lang="id-ID" sz="1200" dirty="0"/>
              <a:t> APRIL </a:t>
            </a:r>
            <a:r>
              <a:rPr lang="id-ID" sz="1200" dirty="0" err="1"/>
              <a:t>budgets</a:t>
            </a:r>
            <a:r>
              <a:rPr lang="id-ID" sz="1200" dirty="0"/>
              <a:t>  until</a:t>
            </a:r>
            <a:r>
              <a:rPr lang="en-US" sz="1200" dirty="0"/>
              <a:t> the end of the year.</a:t>
            </a:r>
          </a:p>
          <a:p>
            <a:endParaRPr lang="en-US" sz="1200" dirty="0"/>
          </a:p>
          <a:p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200" dirty="0"/>
              <a:t>If this plan achieves its target, the budget carried over into 2026 will be: </a:t>
            </a:r>
            <a:r>
              <a:rPr lang="en-US" sz="1200" b="1" dirty="0"/>
              <a:t>84,754</a:t>
            </a:r>
            <a:r>
              <a:rPr lang="en-US" sz="1200" dirty="0"/>
              <a:t> Euros consisting of: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/>
              <a:t>PBI MB</a:t>
            </a:r>
            <a:r>
              <a:rPr lang="id-ID" sz="1200" dirty="0"/>
              <a:t>J </a:t>
            </a:r>
            <a:r>
              <a:rPr lang="en-US" sz="1200" dirty="0"/>
              <a:t>33,793</a:t>
            </a:r>
            <a:endParaRPr lang="id-ID" sz="12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/>
              <a:t>APRI</a:t>
            </a:r>
            <a:r>
              <a:rPr lang="id-ID" sz="1200" dirty="0"/>
              <a:t>L </a:t>
            </a:r>
            <a:r>
              <a:rPr lang="en-US" sz="1200" dirty="0"/>
              <a:t>20,431</a:t>
            </a:r>
            <a:r>
              <a:rPr lang="id-ID" sz="1200" dirty="0"/>
              <a:t>, </a:t>
            </a:r>
            <a:endParaRPr lang="en-US" sz="12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/>
              <a:t>BLI-SI</a:t>
            </a:r>
            <a:r>
              <a:rPr lang="id-ID" sz="1200" dirty="0"/>
              <a:t>A</a:t>
            </a:r>
            <a:r>
              <a:rPr lang="en-US" sz="1200" dirty="0"/>
              <a:t> 8,225</a:t>
            </a:r>
            <a:r>
              <a:rPr lang="id-ID" sz="1200" dirty="0"/>
              <a:t>, </a:t>
            </a:r>
            <a:endParaRPr lang="en-US" sz="1200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200" dirty="0"/>
              <a:t>BMW-Pirelli</a:t>
            </a:r>
            <a:r>
              <a:rPr lang="id-ID" sz="1200" dirty="0"/>
              <a:t> </a:t>
            </a:r>
            <a:r>
              <a:rPr lang="en-US" sz="1200" dirty="0"/>
              <a:t>20,095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id-ID" sz="1200" dirty="0"/>
              <a:t>Franklinia 2</a:t>
            </a:r>
            <a:r>
              <a:rPr lang="en-US" sz="1200" dirty="0"/>
              <a:t>,</a:t>
            </a:r>
            <a:r>
              <a:rPr lang="id-ID" sz="1200" dirty="0"/>
              <a:t>221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.</a:t>
            </a:r>
            <a:endParaRPr lang="en-US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F7AED3-A6C8-0056-17AF-923319718163}"/>
              </a:ext>
            </a:extLst>
          </p:cNvPr>
          <p:cNvSpPr/>
          <p:nvPr/>
        </p:nvSpPr>
        <p:spPr>
          <a:xfrm>
            <a:off x="706054" y="934063"/>
            <a:ext cx="4375355" cy="50832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F8EF1F1-A0D4-D01D-1709-05D12C886F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2253106"/>
              </p:ext>
            </p:extLst>
          </p:nvPr>
        </p:nvGraphicFramePr>
        <p:xfrm>
          <a:off x="706054" y="934063"/>
          <a:ext cx="4375355" cy="508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800813" imgH="4038474" progId="Excel.Sheet.12">
                  <p:embed/>
                </p:oleObj>
              </mc:Choice>
              <mc:Fallback>
                <p:oleObj name="Worksheet" r:id="rId2" imgW="4800813" imgH="4038474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F8EF1F1-A0D4-D01D-1709-05D12C886F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6054" y="934063"/>
                        <a:ext cx="4375355" cy="5083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0642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18948-0B89-F85B-E6DE-570FFAC37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4262C-082E-66F3-15BB-568C9F5D9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9"/>
            <a:ext cx="9877425" cy="1143000"/>
          </a:xfrm>
        </p:spPr>
        <p:txBody>
          <a:bodyPr>
            <a:normAutofit/>
          </a:bodyPr>
          <a:lstStyle/>
          <a:p>
            <a:pPr algn="l"/>
            <a:r>
              <a:rPr lang="en-ID" sz="3200" dirty="0"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US" sz="2800" b="1" dirty="0"/>
              <a:t>3. Budget January - June 2026</a:t>
            </a:r>
            <a:br>
              <a:rPr lang="en-US" sz="2800" b="1" dirty="0"/>
            </a:br>
            <a:endParaRPr lang="en-ID" sz="2800" dirty="0"/>
          </a:p>
        </p:txBody>
      </p:sp>
      <p:sp>
        <p:nvSpPr>
          <p:cNvPr id="3" name="Kotak Teks 4">
            <a:extLst>
              <a:ext uri="{FF2B5EF4-FFF2-40B4-BE49-F238E27FC236}">
                <a16:creationId xmlns:a16="http://schemas.microsoft.com/office/drawing/2014/main" id="{B086E721-403C-9AB5-9BBA-5A4A408F00F1}"/>
              </a:ext>
            </a:extLst>
          </p:cNvPr>
          <p:cNvSpPr txBox="1"/>
          <p:nvPr/>
        </p:nvSpPr>
        <p:spPr>
          <a:xfrm>
            <a:off x="573791" y="952845"/>
            <a:ext cx="7141459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45720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Funding secured January - June 2026 amounts to EUR 906,113</a:t>
            </a:r>
            <a:endParaRPr lang="en-ID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725595-9500-BDEB-EC61-7BD3232E3946}"/>
              </a:ext>
            </a:extLst>
          </p:cNvPr>
          <p:cNvSpPr txBox="1"/>
          <p:nvPr/>
        </p:nvSpPr>
        <p:spPr>
          <a:xfrm>
            <a:off x="5871148" y="1269243"/>
            <a:ext cx="1269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1 EUR= 19.000 IDR</a:t>
            </a:r>
            <a:endParaRPr lang="en-ID" sz="1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D57550-8A4D-BD25-4579-45E05D6E3C24}"/>
              </a:ext>
            </a:extLst>
          </p:cNvPr>
          <p:cNvSpPr/>
          <p:nvPr/>
        </p:nvSpPr>
        <p:spPr>
          <a:xfrm>
            <a:off x="786580" y="1515464"/>
            <a:ext cx="6226248" cy="446254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0056A3-BC4F-E9A7-CFD8-C4D428D93C87}"/>
              </a:ext>
            </a:extLst>
          </p:cNvPr>
          <p:cNvSpPr/>
          <p:nvPr/>
        </p:nvSpPr>
        <p:spPr>
          <a:xfrm>
            <a:off x="7511846" y="1515464"/>
            <a:ext cx="4404852" cy="446254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0000000-0008-0000-08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1727376"/>
              </p:ext>
            </p:extLst>
          </p:nvPr>
        </p:nvGraphicFramePr>
        <p:xfrm>
          <a:off x="7511846" y="1513730"/>
          <a:ext cx="4404851" cy="4462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89BD9B2-CF61-F05D-64C1-6AC124FA8D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593468"/>
              </p:ext>
            </p:extLst>
          </p:nvPr>
        </p:nvGraphicFramePr>
        <p:xfrm>
          <a:off x="786579" y="1512863"/>
          <a:ext cx="6226249" cy="4462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141791" imgH="3848297" progId="Excel.Sheet.12">
                  <p:embed/>
                </p:oleObj>
              </mc:Choice>
              <mc:Fallback>
                <p:oleObj name="Worksheet" r:id="rId3" imgW="6141791" imgH="3848297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589BD9B2-CF61-F05D-64C1-6AC124FA8D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6579" y="1512863"/>
                        <a:ext cx="6226249" cy="4462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55392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59631-D9FC-BFD1-6F75-D791FBBF6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2A5EB-FF37-4DE1-6443-6DDF61997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196645"/>
            <a:ext cx="9877425" cy="649494"/>
          </a:xfrm>
        </p:spPr>
        <p:txBody>
          <a:bodyPr>
            <a:normAutofit fontScale="90000"/>
          </a:bodyPr>
          <a:lstStyle/>
          <a:p>
            <a:pPr algn="l"/>
            <a:r>
              <a:rPr lang="en-ID" sz="3200" dirty="0">
                <a:latin typeface="Calibri" panose="020F0502020204030204" pitchFamily="34" charset="0"/>
                <a:ea typeface="Aptos" panose="020B000402020202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ea typeface="Aptos" panose="020B0004020202020204" pitchFamily="34" charset="0"/>
              </a:rPr>
              <a:t>4</a:t>
            </a:r>
            <a:r>
              <a:rPr lang="en-US" sz="2800" b="1" dirty="0"/>
              <a:t>. Budget Available January - June 2026</a:t>
            </a:r>
            <a:br>
              <a:rPr lang="en-US" sz="3200" b="1" dirty="0"/>
            </a:br>
            <a:endParaRPr lang="en-ID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9FC65E-2DBB-C9B0-AD59-0AAFF68F63A8}"/>
              </a:ext>
            </a:extLst>
          </p:cNvPr>
          <p:cNvSpPr txBox="1"/>
          <p:nvPr/>
        </p:nvSpPr>
        <p:spPr>
          <a:xfrm>
            <a:off x="3981648" y="687842"/>
            <a:ext cx="128074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1 EUR= 19.000 IDR</a:t>
            </a:r>
            <a:endParaRPr lang="en-ID" sz="1000" b="1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63D1AC7C-2E83-36D6-1E3E-E50CE36F5B75}"/>
              </a:ext>
            </a:extLst>
          </p:cNvPr>
          <p:cNvSpPr/>
          <p:nvPr/>
        </p:nvSpPr>
        <p:spPr>
          <a:xfrm>
            <a:off x="6027779" y="1092358"/>
            <a:ext cx="5439962" cy="298543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lvl="0">
              <a:defRPr lang="en-US"/>
            </a:defPPr>
            <a:lvl1pPr marL="0" lv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/>
              <a:t>Total expected budget/expenditure for  six months (Jan-June 2026)  for staff cost and operational costs is 906,113</a:t>
            </a:r>
            <a:r>
              <a:rPr lang="id-ID" sz="1600" dirty="0"/>
              <a:t> Euros</a:t>
            </a:r>
            <a:r>
              <a:rPr lang="en-US" sz="1600" dirty="0"/>
              <a:t>. Financing available to cover the costs is  906,113</a:t>
            </a:r>
            <a:r>
              <a:rPr lang="id-ID" sz="1600" dirty="0"/>
              <a:t> Euros</a:t>
            </a:r>
            <a:r>
              <a:rPr lang="en-US" sz="1600" dirty="0"/>
              <a:t>. </a:t>
            </a:r>
          </a:p>
          <a:p>
            <a:endParaRPr lang="en-US" sz="16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/>
              <a:t>Funds  projected to be carried over from 2025 to 2026  amount  to 84,754</a:t>
            </a:r>
            <a:r>
              <a:rPr lang="id-ID" sz="1600" dirty="0"/>
              <a:t> Euros</a:t>
            </a:r>
            <a:r>
              <a:rPr lang="en-US" sz="1600" dirty="0"/>
              <a:t> is already committed for operational costs. </a:t>
            </a:r>
          </a:p>
          <a:p>
            <a:endParaRPr lang="en-US" sz="16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/>
              <a:t>If this plan is carried out, there will be no remaining budget for Hutan Harapan  by the end of June 2026.</a:t>
            </a:r>
          </a:p>
          <a:p>
            <a:endParaRPr lang="en-US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678BBF-C890-DB6C-19D2-086BF5325BC6}"/>
              </a:ext>
            </a:extLst>
          </p:cNvPr>
          <p:cNvSpPr/>
          <p:nvPr/>
        </p:nvSpPr>
        <p:spPr>
          <a:xfrm>
            <a:off x="706054" y="934063"/>
            <a:ext cx="4375355" cy="50832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DC967E6-34E3-64D8-EAA9-87918892FA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741299"/>
              </p:ext>
            </p:extLst>
          </p:nvPr>
        </p:nvGraphicFramePr>
        <p:xfrm>
          <a:off x="706054" y="934063"/>
          <a:ext cx="4375355" cy="50832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061637" imgH="3474767" progId="Excel.Sheet.12">
                  <p:embed/>
                </p:oleObj>
              </mc:Choice>
              <mc:Fallback>
                <p:oleObj name="Worksheet" r:id="rId2" imgW="4061637" imgH="3474767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DDC967E6-34E3-64D8-EAA9-87918892FA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06054" y="934063"/>
                        <a:ext cx="4375355" cy="50832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850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57523-D744-B217-761F-E98242116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56" y="78658"/>
            <a:ext cx="8475406" cy="688258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5. Cashflow Projection January-June 2026</a:t>
            </a:r>
            <a:r>
              <a:rPr lang="en-ID" sz="3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24B660-26E0-D968-8901-C2DE8D7A2091}"/>
              </a:ext>
            </a:extLst>
          </p:cNvPr>
          <p:cNvSpPr txBox="1"/>
          <p:nvPr/>
        </p:nvSpPr>
        <p:spPr>
          <a:xfrm>
            <a:off x="10644763" y="810956"/>
            <a:ext cx="1269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1 EUR= 19.000 IDR</a:t>
            </a:r>
            <a:endParaRPr lang="en-ID" sz="1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70C873-8B25-097E-5DE7-879CE5E984A6}"/>
              </a:ext>
            </a:extLst>
          </p:cNvPr>
          <p:cNvSpPr/>
          <p:nvPr/>
        </p:nvSpPr>
        <p:spPr>
          <a:xfrm>
            <a:off x="796412" y="1101214"/>
            <a:ext cx="10953135" cy="49652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7473B50-9F6E-BD0E-989C-601BC2288F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580606"/>
              </p:ext>
            </p:extLst>
          </p:nvPr>
        </p:nvGraphicFramePr>
        <p:xfrm>
          <a:off x="796412" y="1101214"/>
          <a:ext cx="10953135" cy="4945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811071" imgH="4808133" progId="Excel.Sheet.12">
                  <p:embed/>
                </p:oleObj>
              </mc:Choice>
              <mc:Fallback>
                <p:oleObj name="Worksheet" r:id="rId2" imgW="11811071" imgH="4808133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7473B50-9F6E-BD0E-989C-601BC2288FE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6412" y="1101214"/>
                        <a:ext cx="10953135" cy="4945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9451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B75A8-63FE-128F-A058-28C18D09F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09A6-153F-888F-6889-E1C73E9B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56" y="78658"/>
            <a:ext cx="8475406" cy="688258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5. Cashflow Projection January-June 2026</a:t>
            </a:r>
            <a:r>
              <a:rPr lang="en-ID" sz="3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7901F-1B20-E8D7-0EF7-B1A61BE330ED}"/>
              </a:ext>
            </a:extLst>
          </p:cNvPr>
          <p:cNvSpPr txBox="1"/>
          <p:nvPr/>
        </p:nvSpPr>
        <p:spPr>
          <a:xfrm>
            <a:off x="10648337" y="801328"/>
            <a:ext cx="1269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1 EUR= 19.000 IDR</a:t>
            </a:r>
            <a:endParaRPr lang="en-ID" sz="10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89995-6C20-457C-317C-A6DDAAB8370A}"/>
              </a:ext>
            </a:extLst>
          </p:cNvPr>
          <p:cNvSpPr/>
          <p:nvPr/>
        </p:nvSpPr>
        <p:spPr>
          <a:xfrm>
            <a:off x="796412" y="1101214"/>
            <a:ext cx="10953135" cy="49652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8F3B9F1-4B36-581D-C56A-637B06DB41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068720"/>
              </p:ext>
            </p:extLst>
          </p:nvPr>
        </p:nvGraphicFramePr>
        <p:xfrm>
          <a:off x="796412" y="1101214"/>
          <a:ext cx="10953135" cy="4955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811071" imgH="4274702" progId="Excel.Sheet.12">
                  <p:embed/>
                </p:oleObj>
              </mc:Choice>
              <mc:Fallback>
                <p:oleObj name="Worksheet" r:id="rId2" imgW="11811071" imgH="4274702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8F3B9F1-4B36-581D-C56A-637B06DB41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6412" y="1101214"/>
                        <a:ext cx="10953135" cy="49554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1708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952AB-FAE9-A88D-5368-4ECFA6C6A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23BA-F669-5DF2-3ACC-CFCD8CA57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756" y="78658"/>
            <a:ext cx="8475406" cy="688258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5. Cashflow Projection January-June 2026</a:t>
            </a:r>
            <a:r>
              <a:rPr lang="en-ID" sz="3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28C09-D23D-B1DF-1B87-8E5DCD5C9A5E}"/>
              </a:ext>
            </a:extLst>
          </p:cNvPr>
          <p:cNvSpPr txBox="1"/>
          <p:nvPr/>
        </p:nvSpPr>
        <p:spPr>
          <a:xfrm>
            <a:off x="4018804" y="643805"/>
            <a:ext cx="1269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1 EUR= 19.000 IDR</a:t>
            </a:r>
            <a:endParaRPr lang="en-ID" sz="10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7F4644-9852-5B3E-F9B5-11D0469F2A34}"/>
              </a:ext>
            </a:extLst>
          </p:cNvPr>
          <p:cNvSpPr/>
          <p:nvPr/>
        </p:nvSpPr>
        <p:spPr>
          <a:xfrm>
            <a:off x="706054" y="934063"/>
            <a:ext cx="4375355" cy="508327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6F9D6ED-11DD-DAAB-78E1-92B38E9A3A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6930761"/>
              </p:ext>
            </p:extLst>
          </p:nvPr>
        </p:nvGraphicFramePr>
        <p:xfrm>
          <a:off x="717756" y="934063"/>
          <a:ext cx="4363653" cy="5083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162123" imgH="2019450" progId="Excel.Sheet.12">
                  <p:embed/>
                </p:oleObj>
              </mc:Choice>
              <mc:Fallback>
                <p:oleObj name="Worksheet" r:id="rId2" imgW="3162123" imgH="201945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6F9D6ED-11DD-DAAB-78E1-92B38E9A3A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17756" y="934063"/>
                        <a:ext cx="4363653" cy="5083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EBAD62B-A22F-439A-AF13-5214671713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42740"/>
              </p:ext>
            </p:extLst>
          </p:nvPr>
        </p:nvGraphicFramePr>
        <p:xfrm>
          <a:off x="6208636" y="934064"/>
          <a:ext cx="4966162" cy="5083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53087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7680</TotalTime>
  <Words>496</Words>
  <Application>Microsoft Office PowerPoint</Application>
  <PresentationFormat>Widescreen</PresentationFormat>
  <Paragraphs>60</Paragraphs>
  <Slides>10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Myriad Pro</vt:lpstr>
      <vt:lpstr>Wingdings</vt:lpstr>
      <vt:lpstr>Office Theme</vt:lpstr>
      <vt:lpstr>Worksheet</vt:lpstr>
      <vt:lpstr>PowerPoint Presentation</vt:lpstr>
      <vt:lpstr>Outline</vt:lpstr>
      <vt:lpstr> 1. Analysis of actual expenditure 2025 (Year to Date)   </vt:lpstr>
      <vt:lpstr>2. Forecast 3 Month scenario 2025 (Oct-December)   </vt:lpstr>
      <vt:lpstr> 3. Budget January - June 2026 </vt:lpstr>
      <vt:lpstr> 4. Budget Available January - June 2026 </vt:lpstr>
      <vt:lpstr>5. Cashflow Projection January-June 2026 </vt:lpstr>
      <vt:lpstr>5. Cashflow Projection January-June 2026 </vt:lpstr>
      <vt:lpstr>5. Cashflow Projection January-June 2026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business report</dc:title>
  <dc:creator>Windows10</dc:creator>
  <cp:lastModifiedBy>Thomas A  Walsh</cp:lastModifiedBy>
  <cp:revision>113</cp:revision>
  <dcterms:modified xsi:type="dcterms:W3CDTF">2025-11-04T13:45:45Z</dcterms:modified>
</cp:coreProperties>
</file>