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1482" r:id="rId5"/>
    <p:sldId id="1458" r:id="rId6"/>
    <p:sldId id="1594" r:id="rId7"/>
    <p:sldId id="1595" r:id="rId8"/>
    <p:sldId id="1597" r:id="rId9"/>
    <p:sldId id="1585" r:id="rId10"/>
  </p:sldIdLst>
  <p:sldSz cx="9144000" cy="5143500" type="screen16x9"/>
  <p:notesSz cx="9144000" cy="6858000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0B472C6-C449-4071-8242-B20603936293}">
          <p14:sldIdLst>
            <p14:sldId id="1482"/>
            <p14:sldId id="1458"/>
            <p14:sldId id="1594"/>
            <p14:sldId id="1595"/>
            <p14:sldId id="1597"/>
            <p14:sldId id="15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5723702-5CCB-2289-5471-67327AFCBD01}" name="Charlotte Lorentz" initials="CL" userId="S::Charlotte.Lorentz@NABU.de::caba3fea-69cc-4bba-bd56-2fd9af6ef4d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zki Mardhatillah (REKI)" initials="RM" lastIdx="1" clrIdx="0">
    <p:extLst>
      <p:ext uri="{19B8F6BF-5375-455C-9EA6-DF929625EA0E}">
        <p15:presenceInfo xmlns:p15="http://schemas.microsoft.com/office/powerpoint/2012/main" userId="S::rizki.mardhatillah@office.hutanharapan.id::0abbcdae-5748-434d-9d53-3596c91e2f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229"/>
    <a:srgbClr val="FFFF99"/>
    <a:srgbClr val="5EE739"/>
    <a:srgbClr val="FFCC66"/>
    <a:srgbClr val="EFE1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91" autoAdjust="0"/>
    <p:restoredTop sz="94310" autoAdjust="0"/>
  </p:normalViewPr>
  <p:slideViewPr>
    <p:cSldViewPr>
      <p:cViewPr varScale="1">
        <p:scale>
          <a:sx n="133" d="100"/>
          <a:sy n="133" d="100"/>
        </p:scale>
        <p:origin x="1080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10B14D-C63F-45CC-A6A5-142F34425EA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80090D-8863-4F66-8399-68C85DB50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852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/>
              <a:t>Strategic Plan: </a:t>
            </a:r>
          </a:p>
          <a:p>
            <a:pPr marL="228600" indent="-228600">
              <a:buAutoNum type="arabicPeriod"/>
            </a:pPr>
            <a:r>
              <a:rPr lang="en-US" dirty="0"/>
              <a:t>Tactical Plan: annual</a:t>
            </a:r>
          </a:p>
          <a:p>
            <a:pPr marL="228600" indent="-228600">
              <a:buAutoNum type="arabicPeriod"/>
            </a:pPr>
            <a:r>
              <a:rPr lang="en-US" dirty="0"/>
              <a:t>Operational Plan: based on daily, weekly, and monthly</a:t>
            </a:r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80090D-8863-4F66-8399-68C85DB50C4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554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597821"/>
            <a:ext cx="7772400" cy="1102519"/>
          </a:xfrm>
        </p:spPr>
        <p:txBody>
          <a:bodyPr/>
          <a:lstStyle>
            <a:lvl1pPr>
              <a:defRPr b="0"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 dirty="0"/>
              <a:t>SUB JUDUL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6666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d-ID" dirty="0"/>
              <a:t>SUB JUDUL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6630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 dirty="0"/>
              <a:t>SUB JUDUL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449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d-ID" dirty="0"/>
              <a:t>SUB JUDUL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d-ID" dirty="0"/>
              <a:t>SUB JUDUL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9299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2530624" cy="857250"/>
          </a:xfrm>
        </p:spPr>
        <p:txBody>
          <a:bodyPr/>
          <a:lstStyle>
            <a:lvl1pPr>
              <a:defRPr b="0"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 dirty="0"/>
              <a:t>SUB JUDUL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 dirty="0"/>
              <a:t>SUB JUDUL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388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0696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7753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5" y="204787"/>
            <a:ext cx="3008313" cy="87153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 marL="0" indent="0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6867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 dirty="0"/>
              <a:t>KETERANGAN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64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2602632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 dirty="0"/>
              <a:t>SUB JUDUL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3664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36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024583B4-11A3-9111-788B-08E6B3E0EB51}"/>
              </a:ext>
            </a:extLst>
          </p:cNvPr>
          <p:cNvSpPr txBox="1">
            <a:spLocks/>
          </p:cNvSpPr>
          <p:nvPr/>
        </p:nvSpPr>
        <p:spPr>
          <a:xfrm>
            <a:off x="251520" y="915566"/>
            <a:ext cx="8784976" cy="72008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000" b="1" dirty="0">
                <a:solidFill>
                  <a:schemeClr val="bg1"/>
                </a:solidFill>
              </a:rPr>
              <a:t>UPDATE:  Preparation of the Forest concession management PLAN (</a:t>
            </a:r>
            <a:r>
              <a:rPr lang="en-US" sz="3000" b="1" dirty="0" err="1">
                <a:solidFill>
                  <a:schemeClr val="bg1"/>
                </a:solidFill>
              </a:rPr>
              <a:t>rku</a:t>
            </a:r>
            <a:r>
              <a:rPr lang="en-US" sz="3000" b="1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13D6D6D-16CE-62FD-8279-83775EE01E14}"/>
              </a:ext>
            </a:extLst>
          </p:cNvPr>
          <p:cNvSpPr txBox="1">
            <a:spLocks/>
          </p:cNvSpPr>
          <p:nvPr/>
        </p:nvSpPr>
        <p:spPr>
          <a:xfrm>
            <a:off x="227334" y="1455626"/>
            <a:ext cx="8784976" cy="8640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600" b="1" dirty="0">
                <a:solidFill>
                  <a:schemeClr val="bg1"/>
                </a:solidFill>
              </a:rPr>
              <a:t>Pt. restoration </a:t>
            </a:r>
            <a:r>
              <a:rPr lang="en-US" sz="2600" b="1" dirty="0" err="1">
                <a:solidFill>
                  <a:schemeClr val="bg1"/>
                </a:solidFill>
              </a:rPr>
              <a:t>ekosistem</a:t>
            </a:r>
            <a:r>
              <a:rPr lang="en-US" sz="2600" b="1" dirty="0">
                <a:solidFill>
                  <a:schemeClr val="bg1"/>
                </a:solidFill>
              </a:rPr>
              <a:t> Indonesia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DC5113-E0F7-0294-8A87-4164D54F57B0}"/>
              </a:ext>
            </a:extLst>
          </p:cNvPr>
          <p:cNvSpPr txBox="1"/>
          <p:nvPr/>
        </p:nvSpPr>
        <p:spPr>
          <a:xfrm>
            <a:off x="5040850" y="3003798"/>
            <a:ext cx="27247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Patron’s Meeting 5-6 November 2025</a:t>
            </a:r>
            <a:endParaRPr lang="en-ID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265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303591" y="1574629"/>
            <a:ext cx="2946211" cy="30008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1050" b="1" u="sng" dirty="0">
              <a:latin typeface="Century Gothic"/>
            </a:endParaRPr>
          </a:p>
          <a:p>
            <a:r>
              <a:rPr lang="en-US" sz="1050" b="1" dirty="0">
                <a:latin typeface="Century Gothic" panose="020B0502020202020204" pitchFamily="34" charset="0"/>
              </a:rPr>
              <a:t>2.3. Work Area </a:t>
            </a:r>
            <a:r>
              <a:rPr lang="en-US" sz="1050" b="1" dirty="0" err="1">
                <a:latin typeface="Century Gothic" panose="020B0502020202020204" pitchFamily="34" charset="0"/>
              </a:rPr>
              <a:t>Arragement</a:t>
            </a:r>
            <a:r>
              <a:rPr lang="en-US" sz="1050" b="1" dirty="0">
                <a:latin typeface="Century Gothic" panose="020B0502020202020204" pitchFamily="34" charset="0"/>
              </a:rPr>
              <a:t> based on Time/Block/Compartment (100%)</a:t>
            </a:r>
          </a:p>
          <a:p>
            <a:pPr marL="444500" indent="-171450">
              <a:buFont typeface="Wingdings" panose="05000000000000000000" pitchFamily="2" charset="2"/>
              <a:buChar char="ü"/>
            </a:pPr>
            <a:r>
              <a:rPr lang="en-US" sz="1050" dirty="0">
                <a:latin typeface="Century Gothic" panose="020B0502020202020204" pitchFamily="34" charset="0"/>
              </a:rPr>
              <a:t>Work Area for HH area 10 years of work</a:t>
            </a:r>
          </a:p>
          <a:p>
            <a:pPr marL="444500" indent="-171450">
              <a:buFont typeface="Wingdings" panose="05000000000000000000" pitchFamily="2" charset="2"/>
              <a:buChar char="ü"/>
            </a:pPr>
            <a:r>
              <a:rPr lang="en-US" sz="1050" dirty="0">
                <a:latin typeface="Century Gothic" panose="020B0502020202020204" pitchFamily="34" charset="0"/>
              </a:rPr>
              <a:t>Work Area HH area becomes working/patrol block</a:t>
            </a:r>
          </a:p>
          <a:p>
            <a:pPr marL="444500" indent="-171450">
              <a:buFont typeface="Wingdings" panose="05000000000000000000" pitchFamily="2" charset="2"/>
              <a:buChar char="ü"/>
            </a:pPr>
            <a:r>
              <a:rPr lang="en-US" sz="1050" dirty="0">
                <a:latin typeface="Century Gothic" panose="020B0502020202020204" pitchFamily="34" charset="0"/>
              </a:rPr>
              <a:t>Work area smallest area of block</a:t>
            </a:r>
          </a:p>
          <a:p>
            <a:endParaRPr lang="en-US" sz="1050" b="1" u="sng" dirty="0">
              <a:latin typeface="Century Gothic"/>
            </a:endParaRPr>
          </a:p>
          <a:p>
            <a:r>
              <a:rPr lang="en-US" sz="1050" b="1" u="sng" dirty="0">
                <a:latin typeface="Century Gothic"/>
              </a:rPr>
              <a:t>Forest Planning (50%)</a:t>
            </a:r>
            <a:endParaRPr lang="id-ID" sz="1050" b="1" u="sng" dirty="0">
              <a:latin typeface="Century Gothic"/>
            </a:endParaRPr>
          </a:p>
          <a:p>
            <a:pPr marL="228600" indent="-228600">
              <a:buFontTx/>
              <a:buAutoNum type="arabicPeriod"/>
            </a:pPr>
            <a:r>
              <a:rPr lang="en-US" sz="1050" dirty="0">
                <a:latin typeface="Century Gothic"/>
              </a:rPr>
              <a:t>Forest and Biodiversity Protection Plan</a:t>
            </a:r>
          </a:p>
          <a:p>
            <a:pPr marL="228600" indent="-228600">
              <a:buFontTx/>
              <a:buAutoNum type="arabicPeriod"/>
            </a:pPr>
            <a:r>
              <a:rPr lang="en-US" sz="1050" dirty="0">
                <a:latin typeface="Century Gothic"/>
              </a:rPr>
              <a:t>Rehabilitation and Restoration Plan</a:t>
            </a:r>
          </a:p>
          <a:p>
            <a:pPr marL="228600" indent="-228600">
              <a:buFontTx/>
              <a:buAutoNum type="arabicPeriod"/>
            </a:pPr>
            <a:r>
              <a:rPr lang="en-US" sz="1050" dirty="0">
                <a:latin typeface="Century Gothic"/>
              </a:rPr>
              <a:t>Forest </a:t>
            </a:r>
            <a:r>
              <a:rPr lang="en-US" sz="1050" dirty="0" err="1">
                <a:latin typeface="Century Gothic"/>
              </a:rPr>
              <a:t>Utilisation</a:t>
            </a:r>
            <a:r>
              <a:rPr lang="en-US" sz="1050" dirty="0">
                <a:latin typeface="Century Gothic"/>
              </a:rPr>
              <a:t> Plan and Business Development plan</a:t>
            </a:r>
          </a:p>
          <a:p>
            <a:pPr marL="228600" indent="-228600">
              <a:buFontTx/>
              <a:buAutoNum type="arabicPeriod"/>
            </a:pPr>
            <a:r>
              <a:rPr lang="en-US" sz="1050" dirty="0">
                <a:latin typeface="Century Gothic"/>
              </a:rPr>
              <a:t>Partnership and Cooperation Plan</a:t>
            </a:r>
          </a:p>
          <a:p>
            <a:pPr marL="228600" indent="-228600">
              <a:buFontTx/>
              <a:buAutoNum type="arabicPeriod"/>
            </a:pPr>
            <a:r>
              <a:rPr lang="en-US" sz="1050" dirty="0">
                <a:latin typeface="Century Gothic"/>
              </a:rPr>
              <a:t>Conflict Management Plan</a:t>
            </a:r>
          </a:p>
          <a:p>
            <a:endParaRPr lang="id-ID" sz="1050" dirty="0">
              <a:latin typeface="Century Gothic" panose="020B0502020202020204" pitchFamily="34" charset="0"/>
            </a:endParaRPr>
          </a:p>
          <a:p>
            <a:endParaRPr lang="id-ID" sz="1050" dirty="0"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64826" y="1615594"/>
            <a:ext cx="2946211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900" b="1" u="sng" dirty="0">
                <a:latin typeface="Century Gothic"/>
              </a:rPr>
              <a:t>Work Area </a:t>
            </a:r>
            <a:r>
              <a:rPr lang="en-US" sz="900" b="1" u="sng" dirty="0" err="1">
                <a:latin typeface="Century Gothic"/>
              </a:rPr>
              <a:t>Arragement</a:t>
            </a:r>
            <a:endParaRPr lang="en-US" sz="900" b="1" u="sng" dirty="0">
              <a:latin typeface="Century Gothic"/>
            </a:endParaRPr>
          </a:p>
          <a:p>
            <a:r>
              <a:rPr lang="en-US" sz="900" b="1" dirty="0">
                <a:latin typeface="Century Gothic"/>
              </a:rPr>
              <a:t>2.1. Based on type management (100%)</a:t>
            </a:r>
            <a:endParaRPr lang="en-US" sz="900" dirty="0">
              <a:latin typeface="Century Gothic"/>
            </a:endParaRPr>
          </a:p>
          <a:p>
            <a:pPr marL="444500" indent="-171450">
              <a:buFont typeface="Wingdings" panose="05000000000000000000" pitchFamily="2" charset="2"/>
              <a:buChar char="ü"/>
            </a:pPr>
            <a:r>
              <a:rPr lang="en-US" sz="900" b="1" dirty="0">
                <a:latin typeface="Century Gothic" panose="020B0502020202020204" pitchFamily="34" charset="0"/>
              </a:rPr>
              <a:t>Hutan Harapan Protected Area</a:t>
            </a:r>
          </a:p>
          <a:p>
            <a:pPr marL="628650" indent="-171450">
              <a:buFont typeface="Wingdings" panose="05000000000000000000" pitchFamily="2" charset="2"/>
              <a:buChar char="Ø"/>
            </a:pPr>
            <a:r>
              <a:rPr lang="en-US" sz="900" dirty="0">
                <a:latin typeface="Century Gothic" panose="020B0502020202020204" pitchFamily="34" charset="0"/>
              </a:rPr>
              <a:t>Self-Managed Protection Area</a:t>
            </a:r>
          </a:p>
          <a:p>
            <a:pPr marL="628650" indent="-171450">
              <a:buFont typeface="Wingdings" panose="05000000000000000000" pitchFamily="2" charset="2"/>
              <a:buChar char="Ø"/>
            </a:pPr>
            <a:r>
              <a:rPr lang="en-US" sz="900" dirty="0">
                <a:latin typeface="Century Gothic" panose="020B0502020202020204" pitchFamily="34" charset="0"/>
              </a:rPr>
              <a:t>Partnership Protection Area</a:t>
            </a:r>
          </a:p>
          <a:p>
            <a:pPr marL="628650" indent="-171450">
              <a:buFont typeface="Wingdings" panose="05000000000000000000" pitchFamily="2" charset="2"/>
              <a:buChar char="Ø"/>
            </a:pPr>
            <a:endParaRPr lang="en-US" sz="900" dirty="0">
              <a:latin typeface="Century Gothic" panose="020B0502020202020204" pitchFamily="34" charset="0"/>
            </a:endParaRPr>
          </a:p>
          <a:p>
            <a:pPr marL="444500" indent="-171450">
              <a:buFont typeface="Wingdings" panose="05000000000000000000" pitchFamily="2" charset="2"/>
              <a:buChar char="ü"/>
            </a:pPr>
            <a:r>
              <a:rPr lang="en-US" sz="900" b="1" dirty="0">
                <a:latin typeface="Century Gothic" panose="020B0502020202020204" pitchFamily="34" charset="0"/>
              </a:rPr>
              <a:t>Hutan Harapan Production Area</a:t>
            </a:r>
          </a:p>
          <a:p>
            <a:pPr marL="628650" indent="-171450">
              <a:buFont typeface="Wingdings" panose="05000000000000000000" pitchFamily="2" charset="2"/>
              <a:buChar char="Ø"/>
            </a:pPr>
            <a:r>
              <a:rPr lang="en-US" sz="900" dirty="0">
                <a:latin typeface="Century Gothic" panose="020B0502020202020204" pitchFamily="34" charset="0"/>
              </a:rPr>
              <a:t>Self Managed Production Area</a:t>
            </a:r>
          </a:p>
          <a:p>
            <a:pPr marL="628650" indent="-171450">
              <a:buFont typeface="Wingdings" panose="05000000000000000000" pitchFamily="2" charset="2"/>
              <a:buChar char="Ø"/>
            </a:pPr>
            <a:r>
              <a:rPr lang="en-US" sz="900" dirty="0">
                <a:latin typeface="Century Gothic" panose="020B0502020202020204" pitchFamily="34" charset="0"/>
              </a:rPr>
              <a:t>Partnership Production Area</a:t>
            </a:r>
          </a:p>
          <a:p>
            <a:pPr marL="628650" indent="-171450">
              <a:buFont typeface="Wingdings" panose="05000000000000000000" pitchFamily="2" charset="2"/>
              <a:buChar char="Ø"/>
            </a:pPr>
            <a:r>
              <a:rPr lang="en-US" sz="900" dirty="0">
                <a:latin typeface="Century Gothic" panose="020B0502020202020204" pitchFamily="34" charset="0"/>
              </a:rPr>
              <a:t>Business Cooperation Production Area</a:t>
            </a:r>
          </a:p>
          <a:p>
            <a:pPr marL="628650" indent="-171450">
              <a:buFont typeface="Wingdings" panose="05000000000000000000" pitchFamily="2" charset="2"/>
              <a:buChar char="Ø"/>
            </a:pPr>
            <a:r>
              <a:rPr lang="en-US" sz="900" dirty="0">
                <a:latin typeface="Century Gothic" panose="020B0502020202020204" pitchFamily="34" charset="0"/>
              </a:rPr>
              <a:t>PPKH Area</a:t>
            </a:r>
          </a:p>
          <a:p>
            <a:pPr marL="628650" indent="-171450">
              <a:buFont typeface="Wingdings" panose="05000000000000000000" pitchFamily="2" charset="2"/>
              <a:buChar char="Ø"/>
            </a:pPr>
            <a:endParaRPr lang="en-US" sz="900" dirty="0">
              <a:latin typeface="Century Gothic" panose="020B0502020202020204" pitchFamily="34" charset="0"/>
            </a:endParaRPr>
          </a:p>
          <a:p>
            <a:r>
              <a:rPr lang="en-US" sz="900" b="1" dirty="0">
                <a:latin typeface="Century Gothic" panose="020B0502020202020204" pitchFamily="34" charset="0"/>
              </a:rPr>
              <a:t>2.1. Based on Utilization (100%)</a:t>
            </a:r>
          </a:p>
          <a:p>
            <a:pPr marL="536575" indent="-285750">
              <a:buFont typeface="Wingdings" panose="05000000000000000000" pitchFamily="2" charset="2"/>
              <a:buChar char="Ø"/>
            </a:pPr>
            <a:r>
              <a:rPr lang="en-US" sz="900" dirty="0"/>
              <a:t>Area </a:t>
            </a:r>
            <a:r>
              <a:rPr lang="en-US" sz="900" dirty="0" err="1"/>
              <a:t>Utilisation</a:t>
            </a:r>
            <a:endParaRPr lang="en-US" sz="900" dirty="0"/>
          </a:p>
          <a:p>
            <a:pPr marL="536575" indent="-285750">
              <a:buFont typeface="Wingdings" panose="05000000000000000000" pitchFamily="2" charset="2"/>
              <a:buChar char="Ø"/>
            </a:pPr>
            <a:r>
              <a:rPr lang="fr-FR" sz="900" dirty="0" err="1"/>
              <a:t>Environmental</a:t>
            </a:r>
            <a:r>
              <a:rPr lang="fr-FR" sz="900" dirty="0"/>
              <a:t> Service </a:t>
            </a:r>
          </a:p>
          <a:p>
            <a:pPr marL="536575" indent="-285750">
              <a:buFont typeface="Wingdings" panose="05000000000000000000" pitchFamily="2" charset="2"/>
              <a:buChar char="Ø"/>
            </a:pPr>
            <a:r>
              <a:rPr lang="en-ID" sz="900" dirty="0"/>
              <a:t>NTFP Utilization</a:t>
            </a:r>
          </a:p>
          <a:p>
            <a:pPr marL="536575" indent="-285750">
              <a:buFont typeface="Wingdings" panose="05000000000000000000" pitchFamily="2" charset="2"/>
              <a:buChar char="Ø"/>
            </a:pPr>
            <a:r>
              <a:rPr lang="en-ID" sz="900" dirty="0"/>
              <a:t>NTFP Collection</a:t>
            </a:r>
          </a:p>
          <a:p>
            <a:endParaRPr lang="en-US" sz="900" dirty="0">
              <a:latin typeface="Century Gothic" panose="020B0502020202020204" pitchFamily="34" charset="0"/>
            </a:endParaRPr>
          </a:p>
        </p:txBody>
      </p:sp>
      <p:sp>
        <p:nvSpPr>
          <p:cNvPr id="191" name="Chevron 190"/>
          <p:cNvSpPr/>
          <p:nvPr/>
        </p:nvSpPr>
        <p:spPr>
          <a:xfrm>
            <a:off x="4421866" y="900582"/>
            <a:ext cx="2681028" cy="727660"/>
          </a:xfrm>
          <a:prstGeom prst="chevron">
            <a:avLst>
              <a:gd name="adj" fmla="val 38992"/>
            </a:avLst>
          </a:prstGeom>
          <a:solidFill>
            <a:srgbClr val="DEEBF7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Chevron 25"/>
          <p:cNvSpPr/>
          <p:nvPr/>
        </p:nvSpPr>
        <p:spPr>
          <a:xfrm>
            <a:off x="140690" y="866708"/>
            <a:ext cx="4281659" cy="727660"/>
          </a:xfrm>
          <a:prstGeom prst="chevron">
            <a:avLst>
              <a:gd name="adj" fmla="val 38992"/>
            </a:avLst>
          </a:prstGeom>
          <a:solidFill>
            <a:srgbClr val="DEEBF7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50927" y="1056070"/>
            <a:ext cx="23780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Century Gothic" panose="020B0502020202020204" pitchFamily="34" charset="0"/>
              </a:rPr>
              <a:t>Tactical Plan</a:t>
            </a:r>
          </a:p>
          <a:p>
            <a:pPr algn="ctr"/>
            <a:r>
              <a:rPr lang="en-US" sz="1000" b="1" i="1" dirty="0">
                <a:latin typeface="Century Gothic" panose="020B0502020202020204" pitchFamily="34" charset="0"/>
              </a:rPr>
              <a:t>Based on Area and Time Management</a:t>
            </a:r>
            <a:endParaRPr lang="id-ID" sz="1000" b="1" i="1" dirty="0">
              <a:latin typeface="Century Gothic" panose="020B050202020202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00730" y="1063458"/>
            <a:ext cx="34563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Century Gothic" panose="020B0502020202020204" pitchFamily="34" charset="0"/>
              </a:rPr>
              <a:t>Strategic Plan</a:t>
            </a:r>
          </a:p>
          <a:p>
            <a:pPr algn="ctr"/>
            <a:r>
              <a:rPr lang="en-US" sz="1000" b="1" i="1" dirty="0">
                <a:latin typeface="Century Gothic" panose="020B0502020202020204" pitchFamily="34" charset="0"/>
              </a:rPr>
              <a:t>Based on Land Use Management</a:t>
            </a:r>
            <a:endParaRPr lang="id-ID" sz="1000" b="1" i="1" dirty="0">
              <a:latin typeface="Century Gothic" panose="020B050202020202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176793" y="1615594"/>
            <a:ext cx="1372035" cy="170816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050" b="1" u="sng" dirty="0">
                <a:latin typeface="Century Gothic"/>
              </a:rPr>
              <a:t>Land Use Direction (100%)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50" dirty="0">
                <a:latin typeface="Century Gothic" panose="020B0502020202020204" pitchFamily="34" charset="0"/>
              </a:rPr>
              <a:t>Core Forest Area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50" dirty="0">
                <a:latin typeface="Century Gothic" panose="020B0502020202020204" pitchFamily="34" charset="0"/>
              </a:rPr>
              <a:t>Cultivation/ Rehabilitation area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50" dirty="0" err="1">
                <a:latin typeface="Century Gothic" panose="020B0502020202020204" pitchFamily="34" charset="0"/>
              </a:rPr>
              <a:t>Chelange</a:t>
            </a:r>
            <a:r>
              <a:rPr lang="en-US" sz="1050" dirty="0">
                <a:latin typeface="Century Gothic" panose="020B0502020202020204" pitchFamily="34" charset="0"/>
              </a:rPr>
              <a:t> Area</a:t>
            </a:r>
            <a:endParaRPr lang="id-ID" sz="1050" dirty="0">
              <a:latin typeface="Century Gothic" panose="020B0502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endParaRPr lang="id-ID" sz="1050" dirty="0">
              <a:latin typeface="Century Gothic" panose="020B050202020202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66037FA-632F-BCB7-75AE-C57A45809E8C}"/>
              </a:ext>
            </a:extLst>
          </p:cNvPr>
          <p:cNvGrpSpPr/>
          <p:nvPr/>
        </p:nvGrpSpPr>
        <p:grpSpPr>
          <a:xfrm>
            <a:off x="7230602" y="1573136"/>
            <a:ext cx="1767071" cy="2121444"/>
            <a:chOff x="7270558" y="1419620"/>
            <a:chExt cx="1715542" cy="1686335"/>
          </a:xfrm>
        </p:grpSpPr>
        <p:grpSp>
          <p:nvGrpSpPr>
            <p:cNvPr id="19" name="Group 18"/>
            <p:cNvGrpSpPr/>
            <p:nvPr/>
          </p:nvGrpSpPr>
          <p:grpSpPr>
            <a:xfrm>
              <a:off x="7270558" y="1419620"/>
              <a:ext cx="1715542" cy="1686335"/>
              <a:chOff x="6764331" y="2197916"/>
              <a:chExt cx="2287390" cy="2034698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6814657" y="3534314"/>
                <a:ext cx="2197627" cy="6641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>
                  <a:defRPr sz="1400">
                    <a:latin typeface="Segoe UI Variable Display" pitchFamily="2" charset="0"/>
                  </a:defRPr>
                </a:lvl1pPr>
              </a:lstStyle>
              <a:p>
                <a:r>
                  <a:rPr lang="en-US" sz="975" dirty="0">
                    <a:latin typeface="Century Gothic" panose="020B0502020202020204" pitchFamily="34" charset="0"/>
                  </a:rPr>
                  <a:t>Annual Workplan and Budget (</a:t>
                </a:r>
                <a:r>
                  <a:rPr lang="id-ID" sz="975" dirty="0">
                    <a:latin typeface="Century Gothic" panose="020B0502020202020204" pitchFamily="34" charset="0"/>
                  </a:rPr>
                  <a:t>AWPB)</a:t>
                </a:r>
                <a:r>
                  <a:rPr lang="en-US" sz="975" dirty="0">
                    <a:latin typeface="Century Gothic" panose="020B0502020202020204" pitchFamily="34" charset="0"/>
                  </a:rPr>
                  <a:t> based on agreed target and duties is in progress.</a:t>
                </a:r>
                <a:endParaRPr lang="id-ID" sz="975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824622" y="2371398"/>
                <a:ext cx="2139460" cy="5202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d-ID" sz="975" dirty="0">
                    <a:latin typeface="Century Gothic" panose="020B0502020202020204" pitchFamily="34" charset="0"/>
                  </a:rPr>
                  <a:t>RKU</a:t>
                </a:r>
                <a:r>
                  <a:rPr lang="en-US" sz="975" dirty="0">
                    <a:latin typeface="Century Gothic" panose="020B0502020202020204" pitchFamily="34" charset="0"/>
                  </a:rPr>
                  <a:t> dan RKT Draft have been discussed informally 50%</a:t>
                </a:r>
                <a:endParaRPr lang="id-ID" sz="975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6764331" y="2951198"/>
                <a:ext cx="2287319" cy="3763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75" dirty="0">
                    <a:latin typeface="Century Gothic" panose="020B0502020202020204" pitchFamily="34" charset="0"/>
                  </a:rPr>
                  <a:t>Operational Plan 2025 not yet ready 60%</a:t>
                </a:r>
                <a:endParaRPr lang="id-ID" sz="975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6814657" y="2197916"/>
                <a:ext cx="2237064" cy="2034698"/>
              </a:xfrm>
              <a:prstGeom prst="rect">
                <a:avLst/>
              </a:prstGeom>
              <a:noFill/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latin typeface="Century Gothic" panose="020B0502020202020204" pitchFamily="34" charset="0"/>
                </a:endParaRPr>
              </a:p>
            </p:txBody>
          </p:sp>
        </p:grpSp>
        <p:cxnSp>
          <p:nvCxnSpPr>
            <p:cNvPr id="169" name="Straight Arrow Connector 168"/>
            <p:cNvCxnSpPr>
              <a:cxnSpLocks/>
              <a:stCxn id="16" idx="2"/>
              <a:endCxn id="6" idx="0"/>
            </p:cNvCxnSpPr>
            <p:nvPr/>
          </p:nvCxnSpPr>
          <p:spPr>
            <a:xfrm>
              <a:off x="8128302" y="2355862"/>
              <a:ext cx="4111" cy="171349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6C5AF8C7-1930-B326-D4ED-6899D3D7B075}"/>
              </a:ext>
            </a:extLst>
          </p:cNvPr>
          <p:cNvSpPr txBox="1"/>
          <p:nvPr/>
        </p:nvSpPr>
        <p:spPr>
          <a:xfrm>
            <a:off x="1485122" y="557686"/>
            <a:ext cx="15927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Completed 100%</a:t>
            </a:r>
            <a:endParaRPr lang="en-ID" sz="12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AF22B4-A798-8BEE-CD79-37E76FFF5935}"/>
              </a:ext>
            </a:extLst>
          </p:cNvPr>
          <p:cNvSpPr txBox="1"/>
          <p:nvPr/>
        </p:nvSpPr>
        <p:spPr>
          <a:xfrm>
            <a:off x="4886829" y="518610"/>
            <a:ext cx="15927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In Progress 75%</a:t>
            </a:r>
            <a:endParaRPr lang="en-ID" sz="1200" b="1" dirty="0"/>
          </a:p>
        </p:txBody>
      </p:sp>
      <p:sp>
        <p:nvSpPr>
          <p:cNvPr id="12" name="Chevron 190">
            <a:extLst>
              <a:ext uri="{FF2B5EF4-FFF2-40B4-BE49-F238E27FC236}">
                <a16:creationId xmlns:a16="http://schemas.microsoft.com/office/drawing/2014/main" id="{753EEA50-D0BD-213A-F722-EC219497A83E}"/>
              </a:ext>
            </a:extLst>
          </p:cNvPr>
          <p:cNvSpPr/>
          <p:nvPr/>
        </p:nvSpPr>
        <p:spPr>
          <a:xfrm>
            <a:off x="7267510" y="834685"/>
            <a:ext cx="1840992" cy="734545"/>
          </a:xfrm>
          <a:prstGeom prst="chevron">
            <a:avLst>
              <a:gd name="adj" fmla="val 38992"/>
            </a:avLst>
          </a:prstGeom>
          <a:solidFill>
            <a:srgbClr val="DEEBF7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Operational Plan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78C9CA2-1ECB-01C5-8F2F-2E6D40C371CA}"/>
              </a:ext>
            </a:extLst>
          </p:cNvPr>
          <p:cNvSpPr/>
          <p:nvPr/>
        </p:nvSpPr>
        <p:spPr>
          <a:xfrm>
            <a:off x="35498" y="4299942"/>
            <a:ext cx="9108502" cy="8435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67FE180-D64E-4789-F0DD-A2654EC44A66}"/>
              </a:ext>
            </a:extLst>
          </p:cNvPr>
          <p:cNvSpPr txBox="1"/>
          <p:nvPr/>
        </p:nvSpPr>
        <p:spPr>
          <a:xfrm>
            <a:off x="7337179" y="581065"/>
            <a:ext cx="15927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In Progress 65%</a:t>
            </a:r>
            <a:endParaRPr lang="en-ID" sz="12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4EE94B5-993F-E9AD-7623-95811F3EC47C}"/>
              </a:ext>
            </a:extLst>
          </p:cNvPr>
          <p:cNvSpPr txBox="1"/>
          <p:nvPr/>
        </p:nvSpPr>
        <p:spPr>
          <a:xfrm>
            <a:off x="2281519" y="73934"/>
            <a:ext cx="48038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Forestry Concession Management Plan Progress</a:t>
            </a:r>
          </a:p>
        </p:txBody>
      </p:sp>
    </p:spTree>
    <p:extLst>
      <p:ext uri="{BB962C8B-B14F-4D97-AF65-F5344CB8AC3E}">
        <p14:creationId xmlns:p14="http://schemas.microsoft.com/office/powerpoint/2010/main" val="3639950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277C2-879F-5107-FF65-DE92B57F7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3F4DA9-2388-11C1-A0AA-EC396B41399F}"/>
              </a:ext>
            </a:extLst>
          </p:cNvPr>
          <p:cNvSpPr txBox="1"/>
          <p:nvPr/>
        </p:nvSpPr>
        <p:spPr>
          <a:xfrm>
            <a:off x="2683457" y="948"/>
            <a:ext cx="48038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Forestry Concession Management Plan Progress</a:t>
            </a:r>
          </a:p>
        </p:txBody>
      </p:sp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9A63C45D-1FC5-3EE9-95FB-998D2081D35C}"/>
              </a:ext>
            </a:extLst>
          </p:cNvPr>
          <p:cNvSpPr/>
          <p:nvPr/>
        </p:nvSpPr>
        <p:spPr>
          <a:xfrm>
            <a:off x="680210" y="847270"/>
            <a:ext cx="4487147" cy="36004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Work Area Arrangement Based on time/block/ compartment </a:t>
            </a:r>
            <a:endParaRPr lang="en-ID" sz="1000" dirty="0">
              <a:solidFill>
                <a:schemeClr val="bg1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3AFAECD-0BDA-F527-57BB-5151E8E336DA}"/>
              </a:ext>
            </a:extLst>
          </p:cNvPr>
          <p:cNvSpPr txBox="1"/>
          <p:nvPr/>
        </p:nvSpPr>
        <p:spPr>
          <a:xfrm>
            <a:off x="4495923" y="333812"/>
            <a:ext cx="2952328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i="1" dirty="0">
                <a:latin typeface="Century Gothic" panose="020B0502020202020204" pitchFamily="34" charset="0"/>
              </a:rPr>
              <a:t>Draft Forest Planning Document UpToDate Sept.2024</a:t>
            </a:r>
            <a:endParaRPr lang="id-ID" sz="1000" b="1" i="1" dirty="0">
              <a:latin typeface="Century Gothic" panose="020B0502020202020204" pitchFamily="34" charset="0"/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D752F7C1-DD54-EE89-BA0A-FCC91BB69CD8}"/>
              </a:ext>
            </a:extLst>
          </p:cNvPr>
          <p:cNvGrpSpPr/>
          <p:nvPr/>
        </p:nvGrpSpPr>
        <p:grpSpPr>
          <a:xfrm>
            <a:off x="17399" y="347199"/>
            <a:ext cx="3563888" cy="435381"/>
            <a:chOff x="433385" y="277216"/>
            <a:chExt cx="3456384" cy="435381"/>
          </a:xfrm>
        </p:grpSpPr>
        <p:sp>
          <p:nvSpPr>
            <p:cNvPr id="54" name="Chevron 25">
              <a:extLst>
                <a:ext uri="{FF2B5EF4-FFF2-40B4-BE49-F238E27FC236}">
                  <a16:creationId xmlns:a16="http://schemas.microsoft.com/office/drawing/2014/main" id="{D42399F6-ECE9-33CF-3B40-FCE884CC7038}"/>
                </a:ext>
              </a:extLst>
            </p:cNvPr>
            <p:cNvSpPr/>
            <p:nvPr/>
          </p:nvSpPr>
          <p:spPr>
            <a:xfrm>
              <a:off x="433385" y="281709"/>
              <a:ext cx="3456384" cy="430888"/>
            </a:xfrm>
            <a:prstGeom prst="chevron">
              <a:avLst>
                <a:gd name="adj" fmla="val 38992"/>
              </a:avLst>
            </a:prstGeom>
            <a:solidFill>
              <a:srgbClr val="DEEBF7">
                <a:alpha val="7490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5AB9C2DE-5AD8-F2EE-A3E8-8F860D701081}"/>
                </a:ext>
              </a:extLst>
            </p:cNvPr>
            <p:cNvSpPr txBox="1"/>
            <p:nvPr/>
          </p:nvSpPr>
          <p:spPr>
            <a:xfrm>
              <a:off x="670486" y="277216"/>
              <a:ext cx="29523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latin typeface="Century Gothic" panose="020B0502020202020204" pitchFamily="34" charset="0"/>
                </a:rPr>
                <a:t>Tactical Plan</a:t>
              </a:r>
            </a:p>
            <a:p>
              <a:pPr algn="ctr"/>
              <a:r>
                <a:rPr lang="en-US" sz="1000" b="1" i="1" dirty="0">
                  <a:latin typeface="Century Gothic" panose="020B0502020202020204" pitchFamily="34" charset="0"/>
                </a:rPr>
                <a:t>Based on Area and Time Management </a:t>
              </a:r>
              <a:endParaRPr lang="id-ID" sz="1000" b="1" i="1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8" name="Arrow: Notched Right 7">
            <a:extLst>
              <a:ext uri="{FF2B5EF4-FFF2-40B4-BE49-F238E27FC236}">
                <a16:creationId xmlns:a16="http://schemas.microsoft.com/office/drawing/2014/main" id="{3D22DF2D-7E9C-4BBB-8BDA-724B29553CFF}"/>
              </a:ext>
            </a:extLst>
          </p:cNvPr>
          <p:cNvSpPr/>
          <p:nvPr/>
        </p:nvSpPr>
        <p:spPr>
          <a:xfrm>
            <a:off x="3639503" y="423503"/>
            <a:ext cx="655624" cy="276999"/>
          </a:xfrm>
          <a:prstGeom prst="notch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EB90272-C1D6-8427-0C94-B729DA82352C}"/>
              </a:ext>
            </a:extLst>
          </p:cNvPr>
          <p:cNvSpPr txBox="1"/>
          <p:nvPr/>
        </p:nvSpPr>
        <p:spPr>
          <a:xfrm>
            <a:off x="1055733" y="3277766"/>
            <a:ext cx="1191176" cy="338554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85725" indent="-85725">
              <a:buAutoNum type="arabicPeriod"/>
            </a:pPr>
            <a:r>
              <a:rPr lang="en-US" sz="800" dirty="0">
                <a:latin typeface="+mj-lt"/>
              </a:rPr>
              <a:t>Output Annual</a:t>
            </a:r>
          </a:p>
          <a:p>
            <a:pPr marL="85725" indent="-85725">
              <a:buAutoNum type="arabicPeriod"/>
            </a:pPr>
            <a:r>
              <a:rPr lang="en-US" sz="800" dirty="0">
                <a:latin typeface="+mj-lt"/>
              </a:rPr>
              <a:t>Result indicator</a:t>
            </a:r>
          </a:p>
        </p:txBody>
      </p:sp>
      <p:sp>
        <p:nvSpPr>
          <p:cNvPr id="29" name="Arrow: Pentagon 28">
            <a:extLst>
              <a:ext uri="{FF2B5EF4-FFF2-40B4-BE49-F238E27FC236}">
                <a16:creationId xmlns:a16="http://schemas.microsoft.com/office/drawing/2014/main" id="{675D5767-8FC7-DADF-CE3C-CECCCE73F797}"/>
              </a:ext>
            </a:extLst>
          </p:cNvPr>
          <p:cNvSpPr/>
          <p:nvPr/>
        </p:nvSpPr>
        <p:spPr>
          <a:xfrm flipH="1">
            <a:off x="5076055" y="3018591"/>
            <a:ext cx="1821035" cy="350903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Forest Protection</a:t>
            </a:r>
            <a:endParaRPr lang="en-ID" sz="1200" dirty="0"/>
          </a:p>
        </p:txBody>
      </p:sp>
      <p:sp>
        <p:nvSpPr>
          <p:cNvPr id="30" name="Arrow: Pentagon 29">
            <a:extLst>
              <a:ext uri="{FF2B5EF4-FFF2-40B4-BE49-F238E27FC236}">
                <a16:creationId xmlns:a16="http://schemas.microsoft.com/office/drawing/2014/main" id="{6F597475-BAE7-3EE0-29C3-4CC829052297}"/>
              </a:ext>
            </a:extLst>
          </p:cNvPr>
          <p:cNvSpPr/>
          <p:nvPr/>
        </p:nvSpPr>
        <p:spPr>
          <a:xfrm flipH="1">
            <a:off x="5076055" y="3422240"/>
            <a:ext cx="1821036" cy="350903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Forest Utilization</a:t>
            </a:r>
            <a:endParaRPr lang="en-ID" sz="1200" dirty="0"/>
          </a:p>
        </p:txBody>
      </p:sp>
      <p:sp>
        <p:nvSpPr>
          <p:cNvPr id="31" name="Arrow: Pentagon 30">
            <a:extLst>
              <a:ext uri="{FF2B5EF4-FFF2-40B4-BE49-F238E27FC236}">
                <a16:creationId xmlns:a16="http://schemas.microsoft.com/office/drawing/2014/main" id="{6455C36C-EC80-9598-59D9-8B6044C3AE00}"/>
              </a:ext>
            </a:extLst>
          </p:cNvPr>
          <p:cNvSpPr/>
          <p:nvPr/>
        </p:nvSpPr>
        <p:spPr>
          <a:xfrm flipH="1">
            <a:off x="5076055" y="3825889"/>
            <a:ext cx="1821036" cy="350903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Social </a:t>
            </a:r>
            <a:endParaRPr lang="en-ID" sz="1200" dirty="0"/>
          </a:p>
        </p:txBody>
      </p:sp>
      <p:sp>
        <p:nvSpPr>
          <p:cNvPr id="32" name="Arrow: Pentagon 31">
            <a:extLst>
              <a:ext uri="{FF2B5EF4-FFF2-40B4-BE49-F238E27FC236}">
                <a16:creationId xmlns:a16="http://schemas.microsoft.com/office/drawing/2014/main" id="{7F8BB7C4-CC85-623A-8F5B-23AC820B596D}"/>
              </a:ext>
            </a:extLst>
          </p:cNvPr>
          <p:cNvSpPr/>
          <p:nvPr/>
        </p:nvSpPr>
        <p:spPr>
          <a:xfrm flipH="1">
            <a:off x="5076054" y="4229538"/>
            <a:ext cx="1822705" cy="350903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Company</a:t>
            </a:r>
            <a:endParaRPr lang="en-ID" sz="1200" dirty="0"/>
          </a:p>
        </p:txBody>
      </p: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id="{1BE0D335-7C69-2C55-6EA6-DFFD0DCE1EC8}"/>
              </a:ext>
            </a:extLst>
          </p:cNvPr>
          <p:cNvCxnSpPr>
            <a:cxnSpLocks/>
            <a:endCxn id="29" idx="1"/>
          </p:cNvCxnSpPr>
          <p:nvPr/>
        </p:nvCxnSpPr>
        <p:spPr>
          <a:xfrm rot="5400000">
            <a:off x="7075122" y="2779810"/>
            <a:ext cx="236202" cy="592265"/>
          </a:xfrm>
          <a:prstGeom prst="bentConnector2">
            <a:avLst/>
          </a:prstGeom>
          <a:ln>
            <a:solidFill>
              <a:srgbClr val="00B05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14D82281-D547-BBD2-E4E2-56CA0BC80BE4}"/>
              </a:ext>
            </a:extLst>
          </p:cNvPr>
          <p:cNvCxnSpPr>
            <a:cxnSpLocks/>
            <a:endCxn id="30" idx="1"/>
          </p:cNvCxnSpPr>
          <p:nvPr/>
        </p:nvCxnSpPr>
        <p:spPr>
          <a:xfrm rot="5400000">
            <a:off x="6873298" y="2981634"/>
            <a:ext cx="639851" cy="592264"/>
          </a:xfrm>
          <a:prstGeom prst="bentConnector2">
            <a:avLst/>
          </a:prstGeom>
          <a:ln>
            <a:solidFill>
              <a:srgbClr val="00B05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79A173DD-CC61-B97E-1E1E-918A1E3E5397}"/>
              </a:ext>
            </a:extLst>
          </p:cNvPr>
          <p:cNvCxnSpPr>
            <a:cxnSpLocks/>
            <a:endCxn id="31" idx="1"/>
          </p:cNvCxnSpPr>
          <p:nvPr/>
        </p:nvCxnSpPr>
        <p:spPr>
          <a:xfrm rot="5400000">
            <a:off x="6671473" y="3183459"/>
            <a:ext cx="1043500" cy="592264"/>
          </a:xfrm>
          <a:prstGeom prst="bentConnector2">
            <a:avLst/>
          </a:prstGeom>
          <a:ln>
            <a:solidFill>
              <a:srgbClr val="00B05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3350D3BF-3B92-6338-FBC9-51A328DCB3CE}"/>
              </a:ext>
            </a:extLst>
          </p:cNvPr>
          <p:cNvCxnSpPr>
            <a:cxnSpLocks/>
            <a:endCxn id="32" idx="1"/>
          </p:cNvCxnSpPr>
          <p:nvPr/>
        </p:nvCxnSpPr>
        <p:spPr>
          <a:xfrm rot="5400000">
            <a:off x="6470483" y="3386117"/>
            <a:ext cx="1447149" cy="590596"/>
          </a:xfrm>
          <a:prstGeom prst="bentConnector2">
            <a:avLst/>
          </a:prstGeom>
          <a:ln>
            <a:solidFill>
              <a:srgbClr val="00B05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1BD34E8C-7997-0D72-05F5-7A27857A98C4}"/>
              </a:ext>
            </a:extLst>
          </p:cNvPr>
          <p:cNvSpPr/>
          <p:nvPr/>
        </p:nvSpPr>
        <p:spPr>
          <a:xfrm>
            <a:off x="8107512" y="3474442"/>
            <a:ext cx="985406" cy="55463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Strategic Program</a:t>
            </a:r>
            <a:endParaRPr lang="en-ID" sz="1200" dirty="0"/>
          </a:p>
        </p:txBody>
      </p:sp>
      <p:sp>
        <p:nvSpPr>
          <p:cNvPr id="42" name="Arrow: Notched Right 41">
            <a:extLst>
              <a:ext uri="{FF2B5EF4-FFF2-40B4-BE49-F238E27FC236}">
                <a16:creationId xmlns:a16="http://schemas.microsoft.com/office/drawing/2014/main" id="{95170FA7-2B93-C665-3D8B-C4BEEF2B1233}"/>
              </a:ext>
            </a:extLst>
          </p:cNvPr>
          <p:cNvSpPr/>
          <p:nvPr/>
        </p:nvSpPr>
        <p:spPr>
          <a:xfrm flipH="1">
            <a:off x="7596335" y="3618248"/>
            <a:ext cx="404197" cy="277316"/>
          </a:xfrm>
          <a:prstGeom prst="notch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4" name="Arrow: Pentagon 43">
            <a:extLst>
              <a:ext uri="{FF2B5EF4-FFF2-40B4-BE49-F238E27FC236}">
                <a16:creationId xmlns:a16="http://schemas.microsoft.com/office/drawing/2014/main" id="{0127DF51-127C-CFE0-D4FD-9C2D9DC9DA06}"/>
              </a:ext>
            </a:extLst>
          </p:cNvPr>
          <p:cNvSpPr/>
          <p:nvPr/>
        </p:nvSpPr>
        <p:spPr>
          <a:xfrm flipH="1">
            <a:off x="3759137" y="3623429"/>
            <a:ext cx="1015379" cy="350903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Component program</a:t>
            </a:r>
            <a:endParaRPr lang="en-ID" sz="1000" dirty="0"/>
          </a:p>
        </p:txBody>
      </p:sp>
      <p:cxnSp>
        <p:nvCxnSpPr>
          <p:cNvPr id="46" name="Connector: Curved 45">
            <a:extLst>
              <a:ext uri="{FF2B5EF4-FFF2-40B4-BE49-F238E27FC236}">
                <a16:creationId xmlns:a16="http://schemas.microsoft.com/office/drawing/2014/main" id="{C6015147-DEFB-1801-F8BE-E4948076CBBA}"/>
              </a:ext>
            </a:extLst>
          </p:cNvPr>
          <p:cNvCxnSpPr>
            <a:cxnSpLocks/>
            <a:stCxn id="29" idx="3"/>
            <a:endCxn id="44" idx="1"/>
          </p:cNvCxnSpPr>
          <p:nvPr/>
        </p:nvCxnSpPr>
        <p:spPr>
          <a:xfrm rot="10800000" flipV="1">
            <a:off x="4774517" y="3194043"/>
            <a:ext cx="301539" cy="604838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Curved 47">
            <a:extLst>
              <a:ext uri="{FF2B5EF4-FFF2-40B4-BE49-F238E27FC236}">
                <a16:creationId xmlns:a16="http://schemas.microsoft.com/office/drawing/2014/main" id="{D1ADF588-EB3B-F1CE-4469-6986EA319DB3}"/>
              </a:ext>
            </a:extLst>
          </p:cNvPr>
          <p:cNvCxnSpPr>
            <a:cxnSpLocks/>
            <a:stCxn id="30" idx="3"/>
            <a:endCxn id="44" idx="1"/>
          </p:cNvCxnSpPr>
          <p:nvPr/>
        </p:nvCxnSpPr>
        <p:spPr>
          <a:xfrm rot="10800000" flipV="1">
            <a:off x="4774517" y="3597691"/>
            <a:ext cx="301539" cy="201189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nector: Curved 50">
            <a:extLst>
              <a:ext uri="{FF2B5EF4-FFF2-40B4-BE49-F238E27FC236}">
                <a16:creationId xmlns:a16="http://schemas.microsoft.com/office/drawing/2014/main" id="{C26FC407-01D1-CF04-5D7B-F0437ECD8E5F}"/>
              </a:ext>
            </a:extLst>
          </p:cNvPr>
          <p:cNvCxnSpPr>
            <a:cxnSpLocks/>
            <a:stCxn id="31" idx="3"/>
            <a:endCxn id="44" idx="1"/>
          </p:cNvCxnSpPr>
          <p:nvPr/>
        </p:nvCxnSpPr>
        <p:spPr>
          <a:xfrm rot="10800000">
            <a:off x="4774517" y="3798881"/>
            <a:ext cx="301539" cy="202460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Connector: Curved 52">
            <a:extLst>
              <a:ext uri="{FF2B5EF4-FFF2-40B4-BE49-F238E27FC236}">
                <a16:creationId xmlns:a16="http://schemas.microsoft.com/office/drawing/2014/main" id="{F449E2C5-66A8-D9D9-085A-7A92A7A4BF5F}"/>
              </a:ext>
            </a:extLst>
          </p:cNvPr>
          <p:cNvCxnSpPr>
            <a:cxnSpLocks/>
            <a:stCxn id="32" idx="3"/>
            <a:endCxn id="44" idx="1"/>
          </p:cNvCxnSpPr>
          <p:nvPr/>
        </p:nvCxnSpPr>
        <p:spPr>
          <a:xfrm rot="10800000">
            <a:off x="4774516" y="3798882"/>
            <a:ext cx="301538" cy="606109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99299478-A1F1-4141-816C-EA9DFE347243}"/>
              </a:ext>
            </a:extLst>
          </p:cNvPr>
          <p:cNvSpPr/>
          <p:nvPr/>
        </p:nvSpPr>
        <p:spPr>
          <a:xfrm flipH="1">
            <a:off x="2760515" y="3624998"/>
            <a:ext cx="1123138" cy="350903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Integrated Program</a:t>
            </a:r>
            <a:endParaRPr lang="en-ID" sz="1000" dirty="0"/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4B848CFC-81DD-340F-911D-0FBDFC44DE74}"/>
              </a:ext>
            </a:extLst>
          </p:cNvPr>
          <p:cNvSpPr/>
          <p:nvPr/>
        </p:nvSpPr>
        <p:spPr>
          <a:xfrm flipH="1">
            <a:off x="1828426" y="3618248"/>
            <a:ext cx="1056604" cy="350903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10 Year Activities</a:t>
            </a:r>
            <a:endParaRPr lang="en-ID" sz="1000" dirty="0"/>
          </a:p>
        </p:txBody>
      </p:sp>
      <p:sp>
        <p:nvSpPr>
          <p:cNvPr id="83" name="Arrow: Chevron 82">
            <a:extLst>
              <a:ext uri="{FF2B5EF4-FFF2-40B4-BE49-F238E27FC236}">
                <a16:creationId xmlns:a16="http://schemas.microsoft.com/office/drawing/2014/main" id="{42527B93-820E-8128-3A32-86CDF4DB5476}"/>
              </a:ext>
            </a:extLst>
          </p:cNvPr>
          <p:cNvSpPr/>
          <p:nvPr/>
        </p:nvSpPr>
        <p:spPr>
          <a:xfrm flipH="1">
            <a:off x="890727" y="3630686"/>
            <a:ext cx="1056604" cy="350903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Yearly Activities</a:t>
            </a:r>
            <a:endParaRPr lang="en-ID" sz="1000" dirty="0"/>
          </a:p>
        </p:txBody>
      </p:sp>
      <p:sp>
        <p:nvSpPr>
          <p:cNvPr id="85" name="Arrow: Chevron 84">
            <a:extLst>
              <a:ext uri="{FF2B5EF4-FFF2-40B4-BE49-F238E27FC236}">
                <a16:creationId xmlns:a16="http://schemas.microsoft.com/office/drawing/2014/main" id="{F5342D53-A0DC-1C6A-2375-5D2025173ECF}"/>
              </a:ext>
            </a:extLst>
          </p:cNvPr>
          <p:cNvSpPr/>
          <p:nvPr/>
        </p:nvSpPr>
        <p:spPr>
          <a:xfrm flipH="1">
            <a:off x="-68657" y="3624999"/>
            <a:ext cx="1056604" cy="350903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Duties</a:t>
            </a:r>
            <a:endParaRPr lang="en-ID" sz="1000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FB1BA168-65EE-7ACA-4002-8B930E2ADDC4}"/>
              </a:ext>
            </a:extLst>
          </p:cNvPr>
          <p:cNvSpPr txBox="1"/>
          <p:nvPr/>
        </p:nvSpPr>
        <p:spPr>
          <a:xfrm>
            <a:off x="945839" y="1214493"/>
            <a:ext cx="3955891" cy="199689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u="sng" dirty="0">
                <a:latin typeface="+mj-lt"/>
              </a:rPr>
              <a:t>Forest Planning Document (In Progress)</a:t>
            </a:r>
            <a:endParaRPr lang="id-ID" sz="1200" b="1" u="sng" dirty="0">
              <a:latin typeface="+mj-lt"/>
            </a:endParaRPr>
          </a:p>
          <a:p>
            <a:pPr marL="228600" indent="-228600">
              <a:lnSpc>
                <a:spcPct val="150000"/>
              </a:lnSpc>
              <a:buFontTx/>
              <a:buAutoNum type="arabicPeriod"/>
            </a:pPr>
            <a:r>
              <a:rPr lang="en-US" sz="1200" dirty="0">
                <a:latin typeface="+mj-lt"/>
              </a:rPr>
              <a:t>Forest and Biodiversity Protection Plan</a:t>
            </a:r>
          </a:p>
          <a:p>
            <a:pPr marL="228600" indent="-228600">
              <a:lnSpc>
                <a:spcPct val="150000"/>
              </a:lnSpc>
              <a:buFontTx/>
              <a:buAutoNum type="arabicPeriod"/>
            </a:pPr>
            <a:r>
              <a:rPr lang="en-US" sz="1200" dirty="0">
                <a:latin typeface="+mj-lt"/>
              </a:rPr>
              <a:t>Rehabilitation and Restoration Plan</a:t>
            </a:r>
          </a:p>
          <a:p>
            <a:pPr marL="228600" indent="-228600">
              <a:lnSpc>
                <a:spcPct val="150000"/>
              </a:lnSpc>
              <a:buFontTx/>
              <a:buAutoNum type="arabicPeriod"/>
            </a:pPr>
            <a:r>
              <a:rPr lang="en-US" sz="1200" dirty="0">
                <a:latin typeface="+mj-lt"/>
              </a:rPr>
              <a:t>Forest Utilization Plan and Business Development plan</a:t>
            </a:r>
          </a:p>
          <a:p>
            <a:pPr marL="228600" indent="-228600">
              <a:lnSpc>
                <a:spcPct val="150000"/>
              </a:lnSpc>
              <a:buFontTx/>
              <a:buAutoNum type="arabicPeriod"/>
            </a:pPr>
            <a:r>
              <a:rPr lang="en-US" sz="1200" dirty="0">
                <a:latin typeface="+mj-lt"/>
              </a:rPr>
              <a:t>Partnership and Cooperation Plan</a:t>
            </a:r>
          </a:p>
          <a:p>
            <a:pPr marL="228600" indent="-228600">
              <a:lnSpc>
                <a:spcPct val="150000"/>
              </a:lnSpc>
              <a:buFontTx/>
              <a:buAutoNum type="arabicPeriod"/>
            </a:pPr>
            <a:r>
              <a:rPr lang="en-US" sz="1200" dirty="0">
                <a:latin typeface="+mj-lt"/>
              </a:rPr>
              <a:t>Conflict Management Plan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9A67284C-CF56-1CFD-CC66-AE964529C14C}"/>
              </a:ext>
            </a:extLst>
          </p:cNvPr>
          <p:cNvSpPr txBox="1"/>
          <p:nvPr/>
        </p:nvSpPr>
        <p:spPr>
          <a:xfrm>
            <a:off x="26174" y="4012275"/>
            <a:ext cx="1123281" cy="215444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85725" indent="-85725">
              <a:buAutoNum type="arabicPeriod"/>
            </a:pPr>
            <a:r>
              <a:rPr lang="en-US" sz="800" dirty="0">
                <a:latin typeface="+mj-lt"/>
              </a:rPr>
              <a:t>Budget Structure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9047A2A7-806A-348C-3014-2D78DF7649D0}"/>
              </a:ext>
            </a:extLst>
          </p:cNvPr>
          <p:cNvSpPr txBox="1"/>
          <p:nvPr/>
        </p:nvSpPr>
        <p:spPr>
          <a:xfrm>
            <a:off x="1972704" y="4334306"/>
            <a:ext cx="892093" cy="21544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800" dirty="0">
                <a:latin typeface="+mj-lt"/>
              </a:rPr>
              <a:t>Draft RKUPH</a:t>
            </a:r>
          </a:p>
        </p:txBody>
      </p:sp>
      <p:cxnSp>
        <p:nvCxnSpPr>
          <p:cNvPr id="102" name="Connector: Elbow 101">
            <a:extLst>
              <a:ext uri="{FF2B5EF4-FFF2-40B4-BE49-F238E27FC236}">
                <a16:creationId xmlns:a16="http://schemas.microsoft.com/office/drawing/2014/main" id="{E3C4E040-DD0B-C206-00BB-C350BF4B972B}"/>
              </a:ext>
            </a:extLst>
          </p:cNvPr>
          <p:cNvCxnSpPr>
            <a:cxnSpLocks/>
          </p:cNvCxnSpPr>
          <p:nvPr/>
        </p:nvCxnSpPr>
        <p:spPr>
          <a:xfrm rot="16200000" flipH="1">
            <a:off x="2298925" y="4137678"/>
            <a:ext cx="351654" cy="28101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3" name="TextBox 102">
            <a:extLst>
              <a:ext uri="{FF2B5EF4-FFF2-40B4-BE49-F238E27FC236}">
                <a16:creationId xmlns:a16="http://schemas.microsoft.com/office/drawing/2014/main" id="{8F7627AF-94D2-115C-08A8-EED30B0B4250}"/>
              </a:ext>
            </a:extLst>
          </p:cNvPr>
          <p:cNvSpPr txBox="1"/>
          <p:nvPr/>
        </p:nvSpPr>
        <p:spPr>
          <a:xfrm>
            <a:off x="93956" y="3269382"/>
            <a:ext cx="892093" cy="21544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800" dirty="0">
                <a:latin typeface="+mj-lt"/>
              </a:rPr>
              <a:t>Budget Needed</a:t>
            </a:r>
          </a:p>
        </p:txBody>
      </p: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2704B650-B8B0-958A-AF9D-F4DF26889FE5}"/>
              </a:ext>
            </a:extLst>
          </p:cNvPr>
          <p:cNvCxnSpPr>
            <a:stCxn id="85" idx="0"/>
            <a:endCxn id="103" idx="2"/>
          </p:cNvCxnSpPr>
          <p:nvPr/>
        </p:nvCxnSpPr>
        <p:spPr>
          <a:xfrm flipH="1" flipV="1">
            <a:off x="540003" y="3484826"/>
            <a:ext cx="7368" cy="14017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3912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64907-1774-63A4-6847-04454BB99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6185384F-56E0-4948-0FCA-8836E62246B6}"/>
              </a:ext>
            </a:extLst>
          </p:cNvPr>
          <p:cNvSpPr/>
          <p:nvPr/>
        </p:nvSpPr>
        <p:spPr>
          <a:xfrm>
            <a:off x="559026" y="1369852"/>
            <a:ext cx="6202009" cy="36004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RKUPH Revision Progress</a:t>
            </a:r>
            <a:endParaRPr lang="en-ID" sz="1400" dirty="0">
              <a:solidFill>
                <a:schemeClr val="bg1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9424CA0-CF50-54CD-E6A0-9FACD46EC896}"/>
              </a:ext>
            </a:extLst>
          </p:cNvPr>
          <p:cNvSpPr txBox="1"/>
          <p:nvPr/>
        </p:nvSpPr>
        <p:spPr>
          <a:xfrm>
            <a:off x="4912369" y="925488"/>
            <a:ext cx="2952328" cy="27699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i="1" dirty="0">
                <a:latin typeface="Century Gothic" panose="020B0502020202020204" pitchFamily="34" charset="0"/>
              </a:rPr>
              <a:t>Draft RKUPH Revision Completed</a:t>
            </a:r>
            <a:endParaRPr lang="id-ID" sz="1000" b="1" i="1" dirty="0">
              <a:latin typeface="Century Gothic" panose="020B0502020202020204" pitchFamily="34" charset="0"/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C6D1A737-D8C7-2682-D072-152BD0774A4E}"/>
              </a:ext>
            </a:extLst>
          </p:cNvPr>
          <p:cNvGrpSpPr/>
          <p:nvPr/>
        </p:nvGrpSpPr>
        <p:grpSpPr>
          <a:xfrm>
            <a:off x="576425" y="855758"/>
            <a:ext cx="3563888" cy="294696"/>
            <a:chOff x="433385" y="281709"/>
            <a:chExt cx="3456384" cy="294696"/>
          </a:xfrm>
        </p:grpSpPr>
        <p:sp>
          <p:nvSpPr>
            <p:cNvPr id="54" name="Chevron 25">
              <a:extLst>
                <a:ext uri="{FF2B5EF4-FFF2-40B4-BE49-F238E27FC236}">
                  <a16:creationId xmlns:a16="http://schemas.microsoft.com/office/drawing/2014/main" id="{FF2576E7-DB30-4047-988D-4F380A7A7170}"/>
                </a:ext>
              </a:extLst>
            </p:cNvPr>
            <p:cNvSpPr/>
            <p:nvPr/>
          </p:nvSpPr>
          <p:spPr>
            <a:xfrm>
              <a:off x="433385" y="281709"/>
              <a:ext cx="3456384" cy="294696"/>
            </a:xfrm>
            <a:prstGeom prst="chevron">
              <a:avLst>
                <a:gd name="adj" fmla="val 38992"/>
              </a:avLst>
            </a:prstGeom>
            <a:solidFill>
              <a:srgbClr val="DEEBF7">
                <a:alpha val="7490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8BD076E0-AA98-CBF2-44BA-D08961C05998}"/>
                </a:ext>
              </a:extLst>
            </p:cNvPr>
            <p:cNvSpPr txBox="1"/>
            <p:nvPr/>
          </p:nvSpPr>
          <p:spPr>
            <a:xfrm>
              <a:off x="685413" y="305946"/>
              <a:ext cx="295232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latin typeface="Century Gothic" panose="020B0502020202020204" pitchFamily="34" charset="0"/>
                </a:rPr>
                <a:t>Operational Plan</a:t>
              </a:r>
              <a:endParaRPr lang="id-ID" sz="1000" b="1" i="1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8" name="Arrow: Notched Right 7">
            <a:extLst>
              <a:ext uri="{FF2B5EF4-FFF2-40B4-BE49-F238E27FC236}">
                <a16:creationId xmlns:a16="http://schemas.microsoft.com/office/drawing/2014/main" id="{D4D1C405-50E2-7BEB-EA0B-55FB2113E601}"/>
              </a:ext>
            </a:extLst>
          </p:cNvPr>
          <p:cNvSpPr/>
          <p:nvPr/>
        </p:nvSpPr>
        <p:spPr>
          <a:xfrm>
            <a:off x="4198529" y="927569"/>
            <a:ext cx="655624" cy="276999"/>
          </a:xfrm>
          <a:prstGeom prst="notch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E3C6B6-63E2-37C2-560C-06DC4A62A984}"/>
              </a:ext>
            </a:extLst>
          </p:cNvPr>
          <p:cNvSpPr txBox="1"/>
          <p:nvPr/>
        </p:nvSpPr>
        <p:spPr>
          <a:xfrm>
            <a:off x="2267744" y="214488"/>
            <a:ext cx="33123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Ten Year Plan (RKUPH) Progress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038908-49FB-FB05-F57F-CB1BD320BBC8}"/>
              </a:ext>
            </a:extLst>
          </p:cNvPr>
          <p:cNvSpPr txBox="1"/>
          <p:nvPr/>
        </p:nvSpPr>
        <p:spPr>
          <a:xfrm>
            <a:off x="559026" y="1779662"/>
            <a:ext cx="615617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Draft Consultation with Ibu </a:t>
            </a:r>
            <a:r>
              <a:rPr lang="en-US" sz="1100" dirty="0" err="1"/>
              <a:t>Listya</a:t>
            </a:r>
            <a:r>
              <a:rPr lang="en-US" sz="1100" dirty="0"/>
              <a:t> completed in October 2025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Land Cover analysis and maps from appointed consultant (Completed)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Updating land cover data to the Work Area Arrangement (Completed)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Updating the Draft RKUPH (in Progress)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Internal meeting for the Draft Revised RKUPH for All Departments (October 27, 2025)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Informal meeting with Ministry of Forestry staff to review the draft and ensure completeness before moving on to the next stage (tentative October 31, 2025)</a:t>
            </a: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C962D6B7-0D99-894A-7299-D341C4352D11}"/>
              </a:ext>
            </a:extLst>
          </p:cNvPr>
          <p:cNvSpPr/>
          <p:nvPr/>
        </p:nvSpPr>
        <p:spPr>
          <a:xfrm>
            <a:off x="556166" y="3106705"/>
            <a:ext cx="6051091" cy="36004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sz="1200" dirty="0"/>
              <a:t>Submission target</a:t>
            </a:r>
            <a:r>
              <a:rPr lang="en-US" sz="1200" dirty="0"/>
              <a:t>/ 5 Nov 2025</a:t>
            </a:r>
            <a:endParaRPr lang="en-ID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6A8E10C-F933-C371-8C3B-1BF89E3D56E5}"/>
              </a:ext>
            </a:extLst>
          </p:cNvPr>
          <p:cNvSpPr txBox="1"/>
          <p:nvPr/>
        </p:nvSpPr>
        <p:spPr>
          <a:xfrm>
            <a:off x="576774" y="3548361"/>
            <a:ext cx="612068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en-US" sz="1050" dirty="0"/>
              <a:t>Submission via online or hard copy depending of direction from Ministry of Forestry</a:t>
            </a:r>
          </a:p>
          <a:p>
            <a:pPr marL="228600" indent="-228600">
              <a:buAutoNum type="arabicPeriod"/>
            </a:pPr>
            <a:r>
              <a:rPr lang="en-US" sz="1050" dirty="0"/>
              <a:t>An online process require validation of existing RKUPH that currently underway in the system (SIPASHUT)</a:t>
            </a:r>
          </a:p>
        </p:txBody>
      </p:sp>
    </p:spTree>
    <p:extLst>
      <p:ext uri="{BB962C8B-B14F-4D97-AF65-F5344CB8AC3E}">
        <p14:creationId xmlns:p14="http://schemas.microsoft.com/office/powerpoint/2010/main" val="3569152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C8DAD-B745-B2DD-B693-D7DD19C388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row: Pentagon 10">
            <a:extLst>
              <a:ext uri="{FF2B5EF4-FFF2-40B4-BE49-F238E27FC236}">
                <a16:creationId xmlns:a16="http://schemas.microsoft.com/office/drawing/2014/main" id="{EA831CFE-F0B0-0FD5-DD18-8C6837E492AD}"/>
              </a:ext>
            </a:extLst>
          </p:cNvPr>
          <p:cNvSpPr/>
          <p:nvPr/>
        </p:nvSpPr>
        <p:spPr>
          <a:xfrm>
            <a:off x="443302" y="2714404"/>
            <a:ext cx="1804367" cy="360040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Draft RKUPH Revision REKI Jambi and </a:t>
            </a:r>
            <a:r>
              <a:rPr lang="en-US" sz="1000" dirty="0" err="1">
                <a:solidFill>
                  <a:schemeClr val="bg1"/>
                </a:solidFill>
              </a:rPr>
              <a:t>Sumsel</a:t>
            </a:r>
            <a:endParaRPr lang="en-ID" sz="1000" dirty="0">
              <a:solidFill>
                <a:schemeClr val="bg1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3E29EAC-DFB2-13A0-2AB3-AFD99C7783F6}"/>
              </a:ext>
            </a:extLst>
          </p:cNvPr>
          <p:cNvSpPr txBox="1"/>
          <p:nvPr/>
        </p:nvSpPr>
        <p:spPr>
          <a:xfrm>
            <a:off x="4849048" y="427445"/>
            <a:ext cx="2952328" cy="27699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i="1" dirty="0">
                <a:latin typeface="Century Gothic" panose="020B0502020202020204" pitchFamily="34" charset="0"/>
              </a:rPr>
              <a:t>Draft RKUPH Revision Completed</a:t>
            </a:r>
            <a:endParaRPr lang="id-ID" sz="1000" b="1" i="1" dirty="0">
              <a:latin typeface="Century Gothic" panose="020B0502020202020204" pitchFamily="34" charset="0"/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897C877C-B802-35AF-6103-E042178D592B}"/>
              </a:ext>
            </a:extLst>
          </p:cNvPr>
          <p:cNvGrpSpPr/>
          <p:nvPr/>
        </p:nvGrpSpPr>
        <p:grpSpPr>
          <a:xfrm>
            <a:off x="437572" y="416289"/>
            <a:ext cx="3563888" cy="294696"/>
            <a:chOff x="433385" y="281709"/>
            <a:chExt cx="3456384" cy="294696"/>
          </a:xfrm>
        </p:grpSpPr>
        <p:sp>
          <p:nvSpPr>
            <p:cNvPr id="54" name="Chevron 25">
              <a:extLst>
                <a:ext uri="{FF2B5EF4-FFF2-40B4-BE49-F238E27FC236}">
                  <a16:creationId xmlns:a16="http://schemas.microsoft.com/office/drawing/2014/main" id="{35423FDD-3CBA-2A5F-DA2E-AD6DE98447E3}"/>
                </a:ext>
              </a:extLst>
            </p:cNvPr>
            <p:cNvSpPr/>
            <p:nvPr/>
          </p:nvSpPr>
          <p:spPr>
            <a:xfrm>
              <a:off x="433385" y="281709"/>
              <a:ext cx="3456384" cy="294696"/>
            </a:xfrm>
            <a:prstGeom prst="chevron">
              <a:avLst>
                <a:gd name="adj" fmla="val 38992"/>
              </a:avLst>
            </a:prstGeom>
            <a:solidFill>
              <a:srgbClr val="DEEBF7">
                <a:alpha val="7490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1ED11F0-723E-C64A-1FC2-5FBD9404B7A8}"/>
                </a:ext>
              </a:extLst>
            </p:cNvPr>
            <p:cNvSpPr txBox="1"/>
            <p:nvPr/>
          </p:nvSpPr>
          <p:spPr>
            <a:xfrm>
              <a:off x="685413" y="305946"/>
              <a:ext cx="295232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latin typeface="Century Gothic" panose="020B0502020202020204" pitchFamily="34" charset="0"/>
                </a:rPr>
                <a:t>Operational Plan : RKUPH Revision</a:t>
              </a:r>
              <a:endParaRPr lang="id-ID" sz="1000" b="1" i="1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8" name="Arrow: Notched Right 7">
            <a:extLst>
              <a:ext uri="{FF2B5EF4-FFF2-40B4-BE49-F238E27FC236}">
                <a16:creationId xmlns:a16="http://schemas.microsoft.com/office/drawing/2014/main" id="{86D3A186-0B47-2BFA-F27E-9C94842BA254}"/>
              </a:ext>
            </a:extLst>
          </p:cNvPr>
          <p:cNvSpPr/>
          <p:nvPr/>
        </p:nvSpPr>
        <p:spPr>
          <a:xfrm>
            <a:off x="4097442" y="433986"/>
            <a:ext cx="655624" cy="276999"/>
          </a:xfrm>
          <a:prstGeom prst="notch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5D4DBE-6E50-8B25-FE1F-FA7A5CD9DCE1}"/>
              </a:ext>
            </a:extLst>
          </p:cNvPr>
          <p:cNvSpPr txBox="1"/>
          <p:nvPr/>
        </p:nvSpPr>
        <p:spPr>
          <a:xfrm>
            <a:off x="2683457" y="948"/>
            <a:ext cx="48038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Forestry Concession Management Plan Progress</a:t>
            </a:r>
          </a:p>
        </p:txBody>
      </p:sp>
      <p:sp>
        <p:nvSpPr>
          <p:cNvPr id="18" name="Arrow: Chevron 17">
            <a:extLst>
              <a:ext uri="{FF2B5EF4-FFF2-40B4-BE49-F238E27FC236}">
                <a16:creationId xmlns:a16="http://schemas.microsoft.com/office/drawing/2014/main" id="{DA6F8E98-71E9-6573-472A-3278B8BE94D4}"/>
              </a:ext>
            </a:extLst>
          </p:cNvPr>
          <p:cNvSpPr/>
          <p:nvPr/>
        </p:nvSpPr>
        <p:spPr>
          <a:xfrm>
            <a:off x="2774899" y="1203548"/>
            <a:ext cx="2159804" cy="36004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A. General Data</a:t>
            </a:r>
            <a:endParaRPr lang="en-ID" sz="1000" dirty="0">
              <a:solidFill>
                <a:schemeClr val="bg1"/>
              </a:solidFill>
            </a:endParaRPr>
          </a:p>
        </p:txBody>
      </p:sp>
      <p:sp>
        <p:nvSpPr>
          <p:cNvPr id="2" name="Arrow: Chevron 1">
            <a:extLst>
              <a:ext uri="{FF2B5EF4-FFF2-40B4-BE49-F238E27FC236}">
                <a16:creationId xmlns:a16="http://schemas.microsoft.com/office/drawing/2014/main" id="{6C0D6C4D-33E0-3639-620A-093039352345}"/>
              </a:ext>
            </a:extLst>
          </p:cNvPr>
          <p:cNvSpPr/>
          <p:nvPr/>
        </p:nvSpPr>
        <p:spPr>
          <a:xfrm>
            <a:off x="2774899" y="2714404"/>
            <a:ext cx="2159804" cy="36004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Evaluation of the previous RKUPH Plan and Realization</a:t>
            </a:r>
            <a:endParaRPr lang="en-ID" sz="1000" dirty="0">
              <a:solidFill>
                <a:schemeClr val="bg1"/>
              </a:solidFill>
            </a:endParaRPr>
          </a:p>
        </p:txBody>
      </p:sp>
      <p:sp>
        <p:nvSpPr>
          <p:cNvPr id="6" name="Arrow: Chevron 5">
            <a:extLst>
              <a:ext uri="{FF2B5EF4-FFF2-40B4-BE49-F238E27FC236}">
                <a16:creationId xmlns:a16="http://schemas.microsoft.com/office/drawing/2014/main" id="{05A8406B-5B0A-07AC-78D8-2616ABD2F3DD}"/>
              </a:ext>
            </a:extLst>
          </p:cNvPr>
          <p:cNvSpPr/>
          <p:nvPr/>
        </p:nvSpPr>
        <p:spPr>
          <a:xfrm>
            <a:off x="2761252" y="3939902"/>
            <a:ext cx="2159804" cy="36004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Forest Utilization Business Work Plan</a:t>
            </a:r>
            <a:endParaRPr lang="en-ID" sz="10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4CE31C-97B0-F975-5F37-D03C5BA02446}"/>
              </a:ext>
            </a:extLst>
          </p:cNvPr>
          <p:cNvSpPr txBox="1"/>
          <p:nvPr/>
        </p:nvSpPr>
        <p:spPr>
          <a:xfrm>
            <a:off x="5408875" y="731147"/>
            <a:ext cx="1980656" cy="2724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i="1">
                <a:latin typeface="Century Gothic" panose="020B0502020202020204" pitchFamily="34" charset="0"/>
              </a:rPr>
              <a:t>Company Identity</a:t>
            </a:r>
            <a:endParaRPr lang="id-ID" sz="1000" b="1" i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DF72F4-8DA1-874A-AD32-762F654928DD}"/>
              </a:ext>
            </a:extLst>
          </p:cNvPr>
          <p:cNvSpPr txBox="1"/>
          <p:nvPr/>
        </p:nvSpPr>
        <p:spPr>
          <a:xfrm>
            <a:off x="5408875" y="1051958"/>
            <a:ext cx="1980656" cy="2724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i="1">
                <a:latin typeface="Century Gothic" panose="020B0502020202020204" pitchFamily="34" charset="0"/>
              </a:rPr>
              <a:t>Investment Plan</a:t>
            </a:r>
            <a:endParaRPr lang="id-ID" sz="1000" b="1" i="1" dirty="0">
              <a:latin typeface="Century Gothic" panose="020B0502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40E59F-9BD0-624A-BE55-C4243ED1FD39}"/>
              </a:ext>
            </a:extLst>
          </p:cNvPr>
          <p:cNvSpPr txBox="1"/>
          <p:nvPr/>
        </p:nvSpPr>
        <p:spPr>
          <a:xfrm>
            <a:off x="5409262" y="1372769"/>
            <a:ext cx="1980656" cy="44267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i="1">
                <a:latin typeface="Century Gothic" panose="020B0502020202020204" pitchFamily="34" charset="0"/>
              </a:rPr>
              <a:t>Forest Conditions based on Forest Area Maps</a:t>
            </a:r>
            <a:endParaRPr lang="id-ID" sz="1000" b="1" i="1" dirty="0">
              <a:latin typeface="Century Gothic" panose="020B0502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1D0D946-1ABC-B83F-000C-4A658C7543E5}"/>
              </a:ext>
            </a:extLst>
          </p:cNvPr>
          <p:cNvSpPr txBox="1"/>
          <p:nvPr/>
        </p:nvSpPr>
        <p:spPr>
          <a:xfrm>
            <a:off x="5418747" y="1861637"/>
            <a:ext cx="1980656" cy="2724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i="1">
                <a:latin typeface="Century Gothic" panose="020B0502020202020204" pitchFamily="34" charset="0"/>
              </a:rPr>
              <a:t>Potential Data</a:t>
            </a:r>
            <a:endParaRPr lang="id-ID" sz="1000" b="1" i="1" dirty="0">
              <a:latin typeface="Century Gothic" panose="020B0502020202020204" pitchFamily="34" charset="0"/>
            </a:endParaRPr>
          </a:p>
        </p:txBody>
      </p: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A25F085D-6EAC-7AF3-F3A3-9B405A8423AF}"/>
              </a:ext>
            </a:extLst>
          </p:cNvPr>
          <p:cNvCxnSpPr>
            <a:cxnSpLocks/>
            <a:stCxn id="18" idx="3"/>
            <a:endCxn id="7" idx="1"/>
          </p:cNvCxnSpPr>
          <p:nvPr/>
        </p:nvCxnSpPr>
        <p:spPr>
          <a:xfrm flipV="1">
            <a:off x="4934703" y="867355"/>
            <a:ext cx="474172" cy="51621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56A300B9-9255-C0E3-5F0D-19AEBA614652}"/>
              </a:ext>
            </a:extLst>
          </p:cNvPr>
          <p:cNvCxnSpPr>
            <a:cxnSpLocks/>
            <a:stCxn id="18" idx="3"/>
            <a:endCxn id="9" idx="1"/>
          </p:cNvCxnSpPr>
          <p:nvPr/>
        </p:nvCxnSpPr>
        <p:spPr>
          <a:xfrm flipV="1">
            <a:off x="4934703" y="1188166"/>
            <a:ext cx="474172" cy="195402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AD52D0C0-47A2-9D6B-98C6-7AD9CDBEF294}"/>
              </a:ext>
            </a:extLst>
          </p:cNvPr>
          <p:cNvCxnSpPr>
            <a:cxnSpLocks/>
            <a:stCxn id="18" idx="3"/>
            <a:endCxn id="12" idx="1"/>
          </p:cNvCxnSpPr>
          <p:nvPr/>
        </p:nvCxnSpPr>
        <p:spPr>
          <a:xfrm>
            <a:off x="4934703" y="1383568"/>
            <a:ext cx="474559" cy="210538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CAABBD00-9838-FFB7-609D-DAE1DD7A6AC4}"/>
              </a:ext>
            </a:extLst>
          </p:cNvPr>
          <p:cNvCxnSpPr>
            <a:cxnSpLocks/>
            <a:stCxn id="18" idx="3"/>
            <a:endCxn id="16" idx="1"/>
          </p:cNvCxnSpPr>
          <p:nvPr/>
        </p:nvCxnSpPr>
        <p:spPr>
          <a:xfrm>
            <a:off x="4934703" y="1383568"/>
            <a:ext cx="484044" cy="614277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292018BD-6BE8-1E48-E310-C0BB6AB54B08}"/>
              </a:ext>
            </a:extLst>
          </p:cNvPr>
          <p:cNvSpPr txBox="1"/>
          <p:nvPr/>
        </p:nvSpPr>
        <p:spPr>
          <a:xfrm>
            <a:off x="5433628" y="2233773"/>
            <a:ext cx="1980656" cy="2724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i="1" dirty="0">
                <a:latin typeface="Century Gothic" panose="020B0502020202020204" pitchFamily="34" charset="0"/>
              </a:rPr>
              <a:t>Precondition Aspects</a:t>
            </a:r>
            <a:endParaRPr lang="id-ID" sz="1000" b="1" i="1" dirty="0">
              <a:latin typeface="Century Gothic" panose="020B0502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17D1ED7-917B-9020-0E90-238516F4F7E6}"/>
              </a:ext>
            </a:extLst>
          </p:cNvPr>
          <p:cNvSpPr txBox="1"/>
          <p:nvPr/>
        </p:nvSpPr>
        <p:spPr>
          <a:xfrm>
            <a:off x="5433628" y="2578196"/>
            <a:ext cx="1980656" cy="2724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i="1" dirty="0">
                <a:latin typeface="Century Gothic" panose="020B0502020202020204" pitchFamily="34" charset="0"/>
              </a:rPr>
              <a:t>Production Aspects</a:t>
            </a:r>
            <a:endParaRPr lang="id-ID" sz="1000" b="1" i="1" dirty="0">
              <a:latin typeface="Century Gothic" panose="020B0502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4F36D34-C6F6-74CA-F14C-475797008BF3}"/>
              </a:ext>
            </a:extLst>
          </p:cNvPr>
          <p:cNvSpPr txBox="1"/>
          <p:nvPr/>
        </p:nvSpPr>
        <p:spPr>
          <a:xfrm>
            <a:off x="5433628" y="2922619"/>
            <a:ext cx="1980656" cy="2724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i="1">
                <a:latin typeface="Century Gothic" panose="020B0502020202020204" pitchFamily="34" charset="0"/>
              </a:rPr>
              <a:t>Environmental Aspects</a:t>
            </a:r>
            <a:endParaRPr lang="id-ID" sz="1000" b="1" i="1" dirty="0">
              <a:latin typeface="Century Gothic" panose="020B0502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8A143DC-275F-AB96-A423-944BC524DD86}"/>
              </a:ext>
            </a:extLst>
          </p:cNvPr>
          <p:cNvSpPr txBox="1"/>
          <p:nvPr/>
        </p:nvSpPr>
        <p:spPr>
          <a:xfrm>
            <a:off x="5433628" y="3267042"/>
            <a:ext cx="1980656" cy="2724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i="1">
                <a:latin typeface="Century Gothic" panose="020B0502020202020204" pitchFamily="34" charset="0"/>
              </a:rPr>
              <a:t>Social Aspects</a:t>
            </a:r>
            <a:endParaRPr lang="id-ID" sz="1000" b="1" i="1" dirty="0">
              <a:latin typeface="Century Gothic" panose="020B0502020202020204" pitchFamily="34" charset="0"/>
            </a:endParaRPr>
          </a:p>
        </p:txBody>
      </p: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A4B97987-4BDE-402A-311A-1F0B4C00FD5B}"/>
              </a:ext>
            </a:extLst>
          </p:cNvPr>
          <p:cNvCxnSpPr>
            <a:stCxn id="2" idx="3"/>
            <a:endCxn id="30" idx="1"/>
          </p:cNvCxnSpPr>
          <p:nvPr/>
        </p:nvCxnSpPr>
        <p:spPr>
          <a:xfrm flipV="1">
            <a:off x="4934703" y="2369981"/>
            <a:ext cx="498925" cy="52444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2298EF1D-123A-1CA8-5BD9-264AD9C55AB8}"/>
              </a:ext>
            </a:extLst>
          </p:cNvPr>
          <p:cNvCxnSpPr>
            <a:stCxn id="2" idx="3"/>
            <a:endCxn id="31" idx="1"/>
          </p:cNvCxnSpPr>
          <p:nvPr/>
        </p:nvCxnSpPr>
        <p:spPr>
          <a:xfrm flipV="1">
            <a:off x="4934703" y="2714404"/>
            <a:ext cx="498925" cy="18002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5F422BE3-931B-54FF-5E50-AE4B7A17DFFC}"/>
              </a:ext>
            </a:extLst>
          </p:cNvPr>
          <p:cNvCxnSpPr>
            <a:stCxn id="2" idx="3"/>
            <a:endCxn id="32" idx="1"/>
          </p:cNvCxnSpPr>
          <p:nvPr/>
        </p:nvCxnSpPr>
        <p:spPr>
          <a:xfrm>
            <a:off x="4934703" y="2894424"/>
            <a:ext cx="498925" cy="16440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7" name="Connector: Elbow 56">
            <a:extLst>
              <a:ext uri="{FF2B5EF4-FFF2-40B4-BE49-F238E27FC236}">
                <a16:creationId xmlns:a16="http://schemas.microsoft.com/office/drawing/2014/main" id="{EC92B756-7CEE-1094-8A89-9A699CAAB879}"/>
              </a:ext>
            </a:extLst>
          </p:cNvPr>
          <p:cNvCxnSpPr>
            <a:stCxn id="2" idx="3"/>
            <a:endCxn id="33" idx="1"/>
          </p:cNvCxnSpPr>
          <p:nvPr/>
        </p:nvCxnSpPr>
        <p:spPr>
          <a:xfrm>
            <a:off x="4934703" y="2894424"/>
            <a:ext cx="498925" cy="508826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D67A9AB5-50EB-D8CF-1090-AE297BACDE3C}"/>
              </a:ext>
            </a:extLst>
          </p:cNvPr>
          <p:cNvSpPr txBox="1"/>
          <p:nvPr/>
        </p:nvSpPr>
        <p:spPr>
          <a:xfrm>
            <a:off x="5433313" y="3663381"/>
            <a:ext cx="1980656" cy="2724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i="1">
                <a:latin typeface="Century Gothic" panose="020B0502020202020204" pitchFamily="34" charset="0"/>
              </a:rPr>
              <a:t>Developed multi-business</a:t>
            </a:r>
            <a:endParaRPr lang="id-ID" sz="1000" b="1" i="1" dirty="0">
              <a:latin typeface="Century Gothic" panose="020B0502020202020204" pitchFamily="34" charset="0"/>
            </a:endParaRPr>
          </a:p>
        </p:txBody>
      </p:sp>
      <p:cxnSp>
        <p:nvCxnSpPr>
          <p:cNvPr id="60" name="Connector: Elbow 59">
            <a:extLst>
              <a:ext uri="{FF2B5EF4-FFF2-40B4-BE49-F238E27FC236}">
                <a16:creationId xmlns:a16="http://schemas.microsoft.com/office/drawing/2014/main" id="{A92022BB-2502-4A83-8CD4-E68CB1E6F6C1}"/>
              </a:ext>
            </a:extLst>
          </p:cNvPr>
          <p:cNvCxnSpPr>
            <a:cxnSpLocks/>
            <a:endCxn id="18" idx="1"/>
          </p:cNvCxnSpPr>
          <p:nvPr/>
        </p:nvCxnSpPr>
        <p:spPr>
          <a:xfrm flipV="1">
            <a:off x="2404943" y="1383568"/>
            <a:ext cx="549976" cy="1505692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2" name="Connector: Elbow 61">
            <a:extLst>
              <a:ext uri="{FF2B5EF4-FFF2-40B4-BE49-F238E27FC236}">
                <a16:creationId xmlns:a16="http://schemas.microsoft.com/office/drawing/2014/main" id="{B2050AF5-2504-F92D-F572-9F17C75A02BA}"/>
              </a:ext>
            </a:extLst>
          </p:cNvPr>
          <p:cNvCxnSpPr>
            <a:cxnSpLocks/>
            <a:endCxn id="2" idx="1"/>
          </p:cNvCxnSpPr>
          <p:nvPr/>
        </p:nvCxnSpPr>
        <p:spPr>
          <a:xfrm>
            <a:off x="2404943" y="2889260"/>
            <a:ext cx="549976" cy="5164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4" name="Connector: Elbow 63">
            <a:extLst>
              <a:ext uri="{FF2B5EF4-FFF2-40B4-BE49-F238E27FC236}">
                <a16:creationId xmlns:a16="http://schemas.microsoft.com/office/drawing/2014/main" id="{A666BE85-D4E9-4AF1-8668-09C3C84EEF9A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2404943" y="2889260"/>
            <a:ext cx="536329" cy="1230662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C2D1CFDC-465A-C0C4-A697-40D4D8788887}"/>
              </a:ext>
            </a:extLst>
          </p:cNvPr>
          <p:cNvSpPr txBox="1"/>
          <p:nvPr/>
        </p:nvSpPr>
        <p:spPr>
          <a:xfrm>
            <a:off x="5433313" y="3983715"/>
            <a:ext cx="1980656" cy="2724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i="1">
                <a:latin typeface="Century Gothic" panose="020B0502020202020204" pitchFamily="34" charset="0"/>
              </a:rPr>
              <a:t>Boundaries</a:t>
            </a:r>
            <a:endParaRPr lang="id-ID" sz="1000" b="1" i="1" dirty="0">
              <a:latin typeface="Century Gothic" panose="020B050202020202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1B46BAA2-DE72-89F4-A2F4-8E7B78C12490}"/>
              </a:ext>
            </a:extLst>
          </p:cNvPr>
          <p:cNvSpPr txBox="1"/>
          <p:nvPr/>
        </p:nvSpPr>
        <p:spPr>
          <a:xfrm>
            <a:off x="5433313" y="4304526"/>
            <a:ext cx="1980656" cy="2724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i="1">
                <a:latin typeface="Century Gothic" panose="020B0502020202020204" pitchFamily="34" charset="0"/>
              </a:rPr>
              <a:t>Arrangement of Work Area</a:t>
            </a:r>
            <a:endParaRPr lang="id-ID" sz="1000" b="1" i="1" dirty="0">
              <a:latin typeface="Century Gothic" panose="020B0502020202020204" pitchFamily="34" charset="0"/>
            </a:endParaRPr>
          </a:p>
        </p:txBody>
      </p:sp>
      <p:cxnSp>
        <p:nvCxnSpPr>
          <p:cNvPr id="68" name="Connector: Elbow 67">
            <a:extLst>
              <a:ext uri="{FF2B5EF4-FFF2-40B4-BE49-F238E27FC236}">
                <a16:creationId xmlns:a16="http://schemas.microsoft.com/office/drawing/2014/main" id="{B708BB9C-0DDA-31F0-EEB7-A17E07037A8C}"/>
              </a:ext>
            </a:extLst>
          </p:cNvPr>
          <p:cNvCxnSpPr>
            <a:stCxn id="6" idx="3"/>
            <a:endCxn id="58" idx="1"/>
          </p:cNvCxnSpPr>
          <p:nvPr/>
        </p:nvCxnSpPr>
        <p:spPr>
          <a:xfrm flipV="1">
            <a:off x="4921056" y="3799589"/>
            <a:ext cx="512257" cy="32033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0" name="Connector: Elbow 69">
            <a:extLst>
              <a:ext uri="{FF2B5EF4-FFF2-40B4-BE49-F238E27FC236}">
                <a16:creationId xmlns:a16="http://schemas.microsoft.com/office/drawing/2014/main" id="{95D912FC-31AD-6011-6D36-89E5E41933F0}"/>
              </a:ext>
            </a:extLst>
          </p:cNvPr>
          <p:cNvCxnSpPr>
            <a:cxnSpLocks/>
            <a:stCxn id="6" idx="3"/>
            <a:endCxn id="65" idx="1"/>
          </p:cNvCxnSpPr>
          <p:nvPr/>
        </p:nvCxnSpPr>
        <p:spPr>
          <a:xfrm>
            <a:off x="4921056" y="4119922"/>
            <a:ext cx="512257" cy="1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3" name="Connector: Elbow 72">
            <a:extLst>
              <a:ext uri="{FF2B5EF4-FFF2-40B4-BE49-F238E27FC236}">
                <a16:creationId xmlns:a16="http://schemas.microsoft.com/office/drawing/2014/main" id="{3F8A5F47-7A87-D519-9FC8-608E09B5EA4A}"/>
              </a:ext>
            </a:extLst>
          </p:cNvPr>
          <p:cNvCxnSpPr>
            <a:stCxn id="6" idx="3"/>
            <a:endCxn id="66" idx="1"/>
          </p:cNvCxnSpPr>
          <p:nvPr/>
        </p:nvCxnSpPr>
        <p:spPr>
          <a:xfrm>
            <a:off x="4921056" y="4119922"/>
            <a:ext cx="512257" cy="320812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9228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8745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2F6EA9C646124E83D454DBAB0BA58A" ma:contentTypeVersion="12" ma:contentTypeDescription="Create a new document." ma:contentTypeScope="" ma:versionID="e0ed1be03f2af975308a38e326e418a6">
  <xsd:schema xmlns:xsd="http://www.w3.org/2001/XMLSchema" xmlns:xs="http://www.w3.org/2001/XMLSchema" xmlns:p="http://schemas.microsoft.com/office/2006/metadata/properties" xmlns:ns2="267a4f12-d9ef-4c3b-aec5-251018118ea4" xmlns:ns3="a0a6f3dc-6f20-49c9-b67a-1aefab8641c6" targetNamespace="http://schemas.microsoft.com/office/2006/metadata/properties" ma:root="true" ma:fieldsID="4aca3a4ebbf0e4ceded8845d76ff2e41" ns2:_="" ns3:_="">
    <xsd:import namespace="267a4f12-d9ef-4c3b-aec5-251018118ea4"/>
    <xsd:import namespace="a0a6f3dc-6f20-49c9-b67a-1aefab8641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7a4f12-d9ef-4c3b-aec5-251018118e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9a8fc3e-8517-464a-b4c2-f87ba48663a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a6f3dc-6f20-49c9-b67a-1aefab8641c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b719072-ea30-406b-8a50-91ceee00ab8f}" ma:internalName="TaxCatchAll" ma:showField="CatchAllData" ma:web="a0a6f3dc-6f20-49c9-b67a-1aefab864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67a4f12-d9ef-4c3b-aec5-251018118ea4">
      <Terms xmlns="http://schemas.microsoft.com/office/infopath/2007/PartnerControls"/>
    </lcf76f155ced4ddcb4097134ff3c332f>
    <TaxCatchAll xmlns="a0a6f3dc-6f20-49c9-b67a-1aefab8641c6" xsi:nil="true"/>
  </documentManagement>
</p:properties>
</file>

<file path=customXml/itemProps1.xml><?xml version="1.0" encoding="utf-8"?>
<ds:datastoreItem xmlns:ds="http://schemas.openxmlformats.org/officeDocument/2006/customXml" ds:itemID="{B54EF03A-2C43-4F62-AAFA-AEFAE86F7B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A1B6803-C91E-49DC-81F0-F3D5A228EA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7a4f12-d9ef-4c3b-aec5-251018118ea4"/>
    <ds:schemaRef ds:uri="a0a6f3dc-6f20-49c9-b67a-1aefab8641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F23522-EB39-4574-A9A0-E9C17F8D3E02}">
  <ds:schemaRefs>
    <ds:schemaRef ds:uri="http://purl.org/dc/elements/1.1/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a0a6f3dc-6f20-49c9-b67a-1aefab8641c6"/>
    <ds:schemaRef ds:uri="267a4f12-d9ef-4c3b-aec5-251018118ea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28038</TotalTime>
  <Words>537</Words>
  <Application>Microsoft Office PowerPoint</Application>
  <PresentationFormat>On-screen Show (16:9)</PresentationFormat>
  <Paragraphs>109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Myriad Pro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JUDUL PRESENTASI</dc:title>
  <dc:creator>Zelvin NH</dc:creator>
  <cp:lastModifiedBy>Thomas A  Walsh</cp:lastModifiedBy>
  <cp:revision>1092</cp:revision>
  <dcterms:created xsi:type="dcterms:W3CDTF">2022-04-19T13:56:15Z</dcterms:created>
  <dcterms:modified xsi:type="dcterms:W3CDTF">2025-10-27T13:49:47Z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0x010100822F6EA9C646124E83D454DBAB0BA58A</vt:lpwstr>
  </property>
  <property fmtid="{D5CDD505-2E9C-101B-9397-08002B2CF9AE}" pid="3" name="MediaServiceImageTags">
    <vt:lpwstr/>
  </property>
</Properties>
</file>