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0" r:id="rId2"/>
  </p:sldMasterIdLst>
  <p:sldIdLst>
    <p:sldId id="258" r:id="rId3"/>
    <p:sldId id="642" r:id="rId4"/>
    <p:sldId id="640" r:id="rId5"/>
    <p:sldId id="645" r:id="rId6"/>
    <p:sldId id="59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12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14400" y="2130429"/>
            <a:ext cx="10363200" cy="1470025"/>
          </a:xfrm>
        </p:spPr>
        <p:txBody>
          <a:bodyPr/>
          <a:lstStyle>
            <a:lvl1pPr>
              <a:defRPr b="0"/>
            </a:lvl1pPr>
          </a:lstStyle>
          <a:p>
            <a:r>
              <a:rPr lang="id-ID" dirty="0"/>
              <a:t>JUDUL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d-ID" dirty="0"/>
              <a:t>SUB JUDUL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68891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14400" y="2130429"/>
            <a:ext cx="10363200" cy="1470025"/>
          </a:xfrm>
        </p:spPr>
        <p:txBody>
          <a:bodyPr/>
          <a:lstStyle>
            <a:lvl1pPr>
              <a:defRPr b="0"/>
            </a:lvl1pPr>
          </a:lstStyle>
          <a:p>
            <a:r>
              <a:rPr lang="id-ID" dirty="0"/>
              <a:t>JUDUL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d-ID" dirty="0"/>
              <a:t>SUB JUDUL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8295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dirty="0"/>
              <a:t>JUDUL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id-ID" dirty="0"/>
              <a:t>SUB JUDUL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79452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800" b="0" cap="all"/>
            </a:lvl1pPr>
          </a:lstStyle>
          <a:p>
            <a:r>
              <a:rPr lang="id-ID" dirty="0"/>
              <a:t>JUDUL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3733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d-ID" dirty="0"/>
              <a:t>SUB JUDUL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44046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dirty="0"/>
              <a:t>JUDUL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09600" y="1200152"/>
            <a:ext cx="5384800" cy="3394075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id-ID" dirty="0"/>
              <a:t>SUB JUDUL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97600" y="1200152"/>
            <a:ext cx="5384800" cy="3394075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id-ID" dirty="0"/>
              <a:t>SUB JUDUL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7824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274639"/>
            <a:ext cx="3374165" cy="1143000"/>
          </a:xfrm>
        </p:spPr>
        <p:txBody>
          <a:bodyPr/>
          <a:lstStyle>
            <a:lvl1pPr>
              <a:defRPr b="0"/>
            </a:lvl1pPr>
          </a:lstStyle>
          <a:p>
            <a:r>
              <a:rPr lang="id-ID" dirty="0"/>
              <a:t>JUDUL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3200" b="0" baseline="0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id-ID" dirty="0"/>
              <a:t>SUB JUDUL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93374" y="1535113"/>
            <a:ext cx="5389033" cy="639763"/>
          </a:xfrm>
        </p:spPr>
        <p:txBody>
          <a:bodyPr anchor="b"/>
          <a:lstStyle>
            <a:lvl1pPr marL="0" indent="0">
              <a:buNone/>
              <a:defRPr sz="3200" b="0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id-ID" dirty="0"/>
              <a:t>SUB JUDUL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4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64244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dirty="0"/>
              <a:t>JUDUL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876196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638064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7" y="273049"/>
            <a:ext cx="4011084" cy="1162051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id-ID" dirty="0"/>
              <a:t>JUDUL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4"/>
            <a:ext cx="6815667" cy="5853113"/>
          </a:xfrm>
        </p:spPr>
        <p:txBody>
          <a:bodyPr/>
          <a:lstStyle>
            <a:lvl1pPr marL="0" indent="0">
              <a:buNone/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7" y="1435104"/>
            <a:ext cx="4011084" cy="4691063"/>
          </a:xfrm>
        </p:spPr>
        <p:txBody>
          <a:bodyPr>
            <a:normAutofit/>
          </a:bodyPr>
          <a:lstStyle>
            <a:lvl1pPr marL="0" indent="0">
              <a:buNone/>
              <a:defRPr sz="26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624107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389717" y="4800601"/>
            <a:ext cx="7315200" cy="566739"/>
          </a:xfrm>
        </p:spPr>
        <p:txBody>
          <a:bodyPr anchor="b"/>
          <a:lstStyle>
            <a:lvl1pPr algn="l">
              <a:defRPr sz="2667" b="0"/>
            </a:lvl1pPr>
          </a:lstStyle>
          <a:p>
            <a:r>
              <a:rPr lang="id-ID" dirty="0"/>
              <a:t>JUDUL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2389717" y="5367341"/>
            <a:ext cx="7315200" cy="8048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id-ID" dirty="0"/>
              <a:t>KETERANGAN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7760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dirty="0"/>
              <a:t>JUDUL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id-ID" dirty="0"/>
              <a:t>SUB JUDUL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2273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800" b="0" cap="all"/>
            </a:lvl1pPr>
          </a:lstStyle>
          <a:p>
            <a:r>
              <a:rPr lang="id-ID" dirty="0"/>
              <a:t>JUDUL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3733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d-ID" dirty="0"/>
              <a:t>SUB JUDUL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62632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dirty="0"/>
              <a:t>JUDUL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09600" y="1200152"/>
            <a:ext cx="5384800" cy="3394075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id-ID" dirty="0"/>
              <a:t>SUB JUDUL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97600" y="1200152"/>
            <a:ext cx="5384800" cy="3394075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id-ID" dirty="0"/>
              <a:t>SUB JUDUL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74688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274639"/>
            <a:ext cx="3374165" cy="1143000"/>
          </a:xfrm>
        </p:spPr>
        <p:txBody>
          <a:bodyPr/>
          <a:lstStyle>
            <a:lvl1pPr>
              <a:defRPr b="0"/>
            </a:lvl1pPr>
          </a:lstStyle>
          <a:p>
            <a:r>
              <a:rPr lang="id-ID" dirty="0"/>
              <a:t>JUDUL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3200" b="0" baseline="0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id-ID" dirty="0"/>
              <a:t>SUB JUDUL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93374" y="1535113"/>
            <a:ext cx="5389033" cy="639763"/>
          </a:xfrm>
        </p:spPr>
        <p:txBody>
          <a:bodyPr anchor="b"/>
          <a:lstStyle>
            <a:lvl1pPr marL="0" indent="0">
              <a:buNone/>
              <a:defRPr sz="3200" b="0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id-ID" dirty="0"/>
              <a:t>SUB JUDUL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4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273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dirty="0"/>
              <a:t>JUDUL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88774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75316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7" y="273049"/>
            <a:ext cx="4011084" cy="1162051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id-ID" dirty="0"/>
              <a:t>JUDUL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4"/>
            <a:ext cx="6815667" cy="5853113"/>
          </a:xfrm>
        </p:spPr>
        <p:txBody>
          <a:bodyPr/>
          <a:lstStyle>
            <a:lvl1pPr marL="0" indent="0">
              <a:buNone/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7" y="1435104"/>
            <a:ext cx="4011084" cy="4691063"/>
          </a:xfrm>
        </p:spPr>
        <p:txBody>
          <a:bodyPr>
            <a:normAutofit/>
          </a:bodyPr>
          <a:lstStyle>
            <a:lvl1pPr marL="0" indent="0">
              <a:buNone/>
              <a:defRPr sz="26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9646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389717" y="4800601"/>
            <a:ext cx="7315200" cy="566739"/>
          </a:xfrm>
        </p:spPr>
        <p:txBody>
          <a:bodyPr anchor="b"/>
          <a:lstStyle>
            <a:lvl1pPr algn="l">
              <a:defRPr sz="2667" b="0"/>
            </a:lvl1pPr>
          </a:lstStyle>
          <a:p>
            <a:r>
              <a:rPr lang="id-ID" dirty="0"/>
              <a:t>JUDUL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2389717" y="5367341"/>
            <a:ext cx="7315200" cy="8048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id-ID" dirty="0"/>
              <a:t>KETERANGAN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5590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14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347017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d-ID" dirty="0"/>
              <a:t>JUDUL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d-ID" dirty="0"/>
              <a:t>SUB JUDUL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8747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ctr" defTabSz="1219170" rtl="0" eaLnBrk="1" latinLnBrk="0" hangingPunct="1">
        <a:spcBef>
          <a:spcPct val="0"/>
        </a:spcBef>
        <a:buNone/>
        <a:defRPr sz="4800" b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347017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d-ID" dirty="0"/>
              <a:t>JUDUL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d-ID" dirty="0"/>
              <a:t>SUB JUDUL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82843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</p:sldLayoutIdLst>
  <p:txStyles>
    <p:titleStyle>
      <a:lvl1pPr algn="ctr" defTabSz="1219170" rtl="0" eaLnBrk="1" latinLnBrk="0" hangingPunct="1">
        <a:spcBef>
          <a:spcPct val="0"/>
        </a:spcBef>
        <a:buNone/>
        <a:defRPr sz="4800" b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465560"/>
            <a:ext cx="10363200" cy="960104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en-GB" sz="3733" b="1" dirty="0">
                <a:solidFill>
                  <a:schemeClr val="bg1"/>
                </a:solidFill>
                <a:latin typeface="Myriad Pro" pitchFamily="34" charset="0"/>
              </a:rPr>
              <a:t>Update: land and building taxes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body" idx="1"/>
          </p:nvPr>
        </p:nvSpPr>
        <p:spPr>
          <a:xfrm>
            <a:off x="1003041" y="2607568"/>
            <a:ext cx="10363200" cy="480053"/>
          </a:xfrm>
        </p:spPr>
        <p:txBody>
          <a:bodyPr>
            <a:norm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Myriad Pro" pitchFamily="34" charset="0"/>
              </a:rPr>
              <a:t>Restoring the Forest for Future Needs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828800" y="3913597"/>
            <a:ext cx="8534400" cy="504408"/>
          </a:xfrm>
          <a:prstGeom prst="rect">
            <a:avLst/>
          </a:prstGeom>
        </p:spPr>
        <p:txBody>
          <a:bodyPr vert="horz" lIns="121920" tIns="60960" rIns="121920" bIns="6096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2133" dirty="0">
              <a:solidFill>
                <a:prstClr val="white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384032" y="3591561"/>
            <a:ext cx="335329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prstClr val="whit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Patron’s Meeting 5-6 November 2025 </a:t>
            </a:r>
          </a:p>
        </p:txBody>
      </p:sp>
    </p:spTree>
    <p:extLst>
      <p:ext uri="{BB962C8B-B14F-4D97-AF65-F5344CB8AC3E}">
        <p14:creationId xmlns:p14="http://schemas.microsoft.com/office/powerpoint/2010/main" val="442062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79BF16-E876-4612-8321-8F33E6D569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9"/>
            <a:ext cx="7081284" cy="987719"/>
          </a:xfrm>
        </p:spPr>
        <p:txBody>
          <a:bodyPr>
            <a:normAutofit fontScale="90000"/>
          </a:bodyPr>
          <a:lstStyle/>
          <a:p>
            <a:pPr algn="l"/>
            <a:br>
              <a:rPr lang="en-ID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ID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Land and Building Tax Ring Fenced Funds</a:t>
            </a:r>
            <a:br>
              <a:rPr lang="en-ID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endParaRPr lang="en-ID" sz="3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272D9E-82B1-4E7F-85C3-CCFF745989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4782" y="1262358"/>
            <a:ext cx="9893333" cy="4525963"/>
          </a:xfrm>
        </p:spPr>
        <p:txBody>
          <a:bodyPr/>
          <a:lstStyle/>
          <a:p>
            <a:pPr marL="342900" lvl="0" indent="-342900">
              <a:buFont typeface="+mj-lt"/>
              <a:buAutoNum type="arabicPeriod"/>
              <a:tabLst>
                <a:tab pos="457200" algn="l"/>
              </a:tabLst>
            </a:pPr>
            <a:r>
              <a:rPr lang="en-US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Land and Building Tax is paid through the 2025 fiscal year. </a:t>
            </a:r>
          </a:p>
          <a:p>
            <a:pPr marL="342900" lvl="0" indent="-342900">
              <a:buFont typeface="+mj-lt"/>
              <a:buAutoNum type="arabicPeriod"/>
              <a:tabLst>
                <a:tab pos="457200" algn="l"/>
              </a:tabLst>
            </a:pPr>
            <a:r>
              <a:rPr lang="en-US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There is  a  balance of  </a:t>
            </a:r>
            <a:r>
              <a:rPr lang="en-US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Euro </a:t>
            </a:r>
            <a:r>
              <a:rPr lang="en-US" sz="2800" b="1" dirty="0">
                <a:latin typeface="Calibri" panose="020F0502020204030204" pitchFamily="34" charset="0"/>
                <a:ea typeface="Times New Roman" panose="02020603050405020304" pitchFamily="18" charset="0"/>
              </a:rPr>
              <a:t>13,495</a:t>
            </a:r>
            <a:r>
              <a:rPr lang="en-US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(</a:t>
            </a:r>
            <a:r>
              <a:rPr lang="en-US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IDR 209,171,298-) in the bank account.</a:t>
            </a:r>
            <a:endParaRPr lang="en-ID" sz="2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  <a:tabLst>
                <a:tab pos="457200" algn="l"/>
              </a:tabLst>
            </a:pPr>
            <a:r>
              <a:rPr lang="en-ID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There are interest penalties outstanding totalling </a:t>
            </a:r>
            <a:r>
              <a:rPr lang="en-ID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Euro 118,615</a:t>
            </a:r>
            <a:r>
              <a:rPr lang="en-ID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.</a:t>
            </a:r>
          </a:p>
          <a:p>
            <a:pPr marL="342900" lvl="0" indent="-342900">
              <a:buFont typeface="+mj-lt"/>
              <a:buAutoNum type="arabicPeriod"/>
              <a:tabLst>
                <a:tab pos="457200" algn="l"/>
              </a:tabLst>
            </a:pPr>
            <a:endParaRPr lang="en-ID" sz="2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769715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4E7C1D86-24C8-DF29-0A27-271CFAC96C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544" y="274638"/>
            <a:ext cx="9123451" cy="434279"/>
          </a:xfrm>
        </p:spPr>
        <p:txBody>
          <a:bodyPr>
            <a:normAutofit/>
          </a:bodyPr>
          <a:lstStyle/>
          <a:p>
            <a:r>
              <a:rPr lang="en-US" sz="1800"/>
              <a:t>Land And Building Tax Outstanding with Penalty end of Oct 2025</a:t>
            </a:r>
            <a:endParaRPr lang="en-ID" sz="180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A788D66-66B7-89C8-9FB6-37DF962B51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2879" y="699062"/>
            <a:ext cx="9372600" cy="5175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88074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22E37D-CD35-44A0-9900-0264BBB432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5950" y="-290341"/>
            <a:ext cx="7308112" cy="1143000"/>
          </a:xfrm>
        </p:spPr>
        <p:txBody>
          <a:bodyPr>
            <a:normAutofit/>
          </a:bodyPr>
          <a:lstStyle/>
          <a:p>
            <a:pPr algn="l"/>
            <a:r>
              <a:rPr lang="en-US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Follow-up Steps</a:t>
            </a:r>
            <a:endParaRPr lang="en-ID" sz="3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ED7CAC-EEB5-45A1-A808-A5B17DCFF7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96634" y="1165205"/>
            <a:ext cx="4358749" cy="40233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3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Because the land and building tax 2025 payment has been completed, the remaining balance of </a:t>
            </a:r>
            <a:r>
              <a:rPr lang="en-US" sz="13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EUR 13,495</a:t>
            </a:r>
            <a:r>
              <a:rPr lang="en-US" sz="13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will be used for the same purposes as proposed in October 2024, as the following three items are still ongoing:</a:t>
            </a:r>
          </a:p>
          <a:p>
            <a:r>
              <a:rPr lang="en-US" sz="13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Final payment of </a:t>
            </a:r>
            <a:r>
              <a:rPr lang="en-US" sz="13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EUR 3,072</a:t>
            </a:r>
            <a:r>
              <a:rPr lang="en-US" sz="13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for PT REKI and KEHI audit services</a:t>
            </a:r>
          </a:p>
          <a:p>
            <a:r>
              <a:rPr lang="en-US" sz="13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ERP system for HR and finance</a:t>
            </a:r>
            <a:r>
              <a:rPr lang="en-US" sz="13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– maintenance and training (</a:t>
            </a:r>
            <a:r>
              <a:rPr lang="en-US" sz="13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EUR 460</a:t>
            </a:r>
            <a:r>
              <a:rPr lang="en-US" sz="13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r>
              <a:rPr lang="en-US" sz="13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Operational costs</a:t>
            </a:r>
            <a:r>
              <a:rPr lang="en-US" sz="13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related to </a:t>
            </a:r>
            <a:r>
              <a:rPr lang="en-US" sz="13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AWPB 2025</a:t>
            </a:r>
            <a:r>
              <a:rPr lang="en-US" sz="13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to cover part of the RKT/RKU activities (</a:t>
            </a:r>
            <a:r>
              <a:rPr lang="en-US" sz="13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EUR 9,963</a:t>
            </a:r>
            <a:r>
              <a:rPr lang="en-US" sz="13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endParaRPr lang="en-ID" sz="3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en-ID" sz="1300" dirty="0">
                <a:latin typeface="Calibri" panose="020F0502020204030204" pitchFamily="34" charset="0"/>
                <a:ea typeface="Calibri" panose="020F0502020204030204" pitchFamily="34" charset="0"/>
              </a:rPr>
              <a:t>Payment of taxes is now included in the Annual Workplan and Budget for 2026. </a:t>
            </a:r>
          </a:p>
          <a:p>
            <a:pPr marL="0" indent="0">
              <a:buNone/>
            </a:pPr>
            <a:endParaRPr lang="en-ID" sz="13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1300" dirty="0">
                <a:latin typeface="Calibri" panose="020F0502020204030204" pitchFamily="34" charset="0"/>
                <a:ea typeface="Calibri" panose="020F0502020204030204" pitchFamily="34" charset="0"/>
              </a:rPr>
              <a:t>Recommend </a:t>
            </a:r>
            <a:r>
              <a:rPr lang="en-US" sz="1300">
                <a:latin typeface="Calibri" panose="020F0502020204030204" pitchFamily="34" charset="0"/>
                <a:ea typeface="Calibri" panose="020F0502020204030204" pitchFamily="34" charset="0"/>
              </a:rPr>
              <a:t>no further action </a:t>
            </a:r>
            <a:r>
              <a:rPr lang="en-US" sz="1300" dirty="0">
                <a:latin typeface="Calibri" panose="020F0502020204030204" pitchFamily="34" charset="0"/>
                <a:ea typeface="Calibri" panose="020F0502020204030204" pitchFamily="34" charset="0"/>
              </a:rPr>
              <a:t>regarding unpaid Interest Penalties</a:t>
            </a:r>
            <a:r>
              <a:rPr lang="en-US" sz="1500" dirty="0"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</a:p>
          <a:p>
            <a:endParaRPr lang="en-US" sz="3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ID" sz="3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ID" sz="3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ID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BC34F54-191A-974E-0187-9D12ADA28D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5000" y="727075"/>
            <a:ext cx="6591300" cy="540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51876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447928" y="2996953"/>
            <a:ext cx="472078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dirty="0">
                <a:solidFill>
                  <a:schemeClr val="bg1"/>
                </a:solidFill>
                <a:latin typeface="Calibri" panose="020F0502020204030204" pitchFamily="34" charset="0"/>
              </a:rPr>
              <a:t>THANK YOU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2059"/>
          <a:stretch/>
        </p:blipFill>
        <p:spPr>
          <a:xfrm>
            <a:off x="803920" y="286715"/>
            <a:ext cx="9144000" cy="559938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135560" y="1772816"/>
            <a:ext cx="316835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FFFF00"/>
                </a:solidFill>
              </a:rPr>
              <a:t>Restore More</a:t>
            </a:r>
          </a:p>
          <a:p>
            <a:endParaRPr lang="en-US" sz="4000" dirty="0">
              <a:solidFill>
                <a:schemeClr val="bg1"/>
              </a:solidFill>
            </a:endParaRPr>
          </a:p>
          <a:p>
            <a:r>
              <a:rPr lang="en-US" sz="4000" dirty="0">
                <a:solidFill>
                  <a:schemeClr val="bg1"/>
                </a:solidFill>
              </a:rPr>
              <a:t>Thanks </a:t>
            </a:r>
          </a:p>
          <a:p>
            <a:endParaRPr lang="en-US" sz="4000" dirty="0">
              <a:solidFill>
                <a:schemeClr val="bg1"/>
              </a:solidFill>
            </a:endParaRPr>
          </a:p>
          <a:p>
            <a:r>
              <a:rPr lang="en-US" sz="4000" dirty="0" err="1">
                <a:solidFill>
                  <a:schemeClr val="bg1"/>
                </a:solidFill>
              </a:rPr>
              <a:t>Terimakasih</a:t>
            </a:r>
            <a:r>
              <a:rPr lang="en-US" sz="4000" dirty="0">
                <a:solidFill>
                  <a:schemeClr val="bg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6202063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2">
      <a:majorFont>
        <a:latin typeface="Myriad Pro"/>
        <a:ea typeface=""/>
        <a:cs typeface=""/>
      </a:majorFont>
      <a:minorFont>
        <a:latin typeface="Myriad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2">
      <a:majorFont>
        <a:latin typeface="Myriad Pro"/>
        <a:ea typeface=""/>
        <a:cs typeface=""/>
      </a:majorFont>
      <a:minorFont>
        <a:latin typeface="Myriad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2044</TotalTime>
  <Words>191</Words>
  <Application>Microsoft Office PowerPoint</Application>
  <PresentationFormat>Widescreen</PresentationFormat>
  <Paragraphs>25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Myriad Pro</vt:lpstr>
      <vt:lpstr>1_Office Theme</vt:lpstr>
      <vt:lpstr>Office Theme</vt:lpstr>
      <vt:lpstr>Update: land and building taxes</vt:lpstr>
      <vt:lpstr> Land and Building Tax Ring Fenced Funds </vt:lpstr>
      <vt:lpstr>Land And Building Tax Outstanding with Penalty end of Oct 2025</vt:lpstr>
      <vt:lpstr>Follow-up Steps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Update land and building taxes</dc:title>
  <dc:creator>machmudy@hutanharapan.id</dc:creator>
  <cp:lastModifiedBy>Thomas A  Walsh</cp:lastModifiedBy>
  <cp:revision>56</cp:revision>
  <dcterms:created xsi:type="dcterms:W3CDTF">2023-09-08T09:37:55Z</dcterms:created>
  <dcterms:modified xsi:type="dcterms:W3CDTF">2025-10-30T08:59:34Z</dcterms:modified>
</cp:coreProperties>
</file>