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2B1_12E538A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4"/>
  </p:notesMasterIdLst>
  <p:sldIdLst>
    <p:sldId id="716" r:id="rId3"/>
    <p:sldId id="705" r:id="rId4"/>
    <p:sldId id="703" r:id="rId5"/>
    <p:sldId id="704" r:id="rId6"/>
    <p:sldId id="702" r:id="rId7"/>
    <p:sldId id="689" r:id="rId8"/>
    <p:sldId id="707" r:id="rId9"/>
    <p:sldId id="714" r:id="rId10"/>
    <p:sldId id="715" r:id="rId11"/>
    <p:sldId id="654" r:id="rId12"/>
    <p:sldId id="258" r:id="rId1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49F3EF-C622-430A-8781-6021FCCFD5E7}">
          <p14:sldIdLst>
            <p14:sldId id="716"/>
            <p14:sldId id="705"/>
            <p14:sldId id="703"/>
            <p14:sldId id="704"/>
            <p14:sldId id="702"/>
            <p14:sldId id="689"/>
            <p14:sldId id="707"/>
            <p14:sldId id="714"/>
            <p14:sldId id="715"/>
            <p14:sldId id="654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723702-5CCB-2289-5471-67327AFCBD01}" name="Charlotte Lorentz" initials="CL" userId="S::Charlotte.Lorentz@NABU.de::caba3fea-69cc-4bba-bd56-2fd9af6ef4d3" providerId="AD"/>
  <p188:author id="{EF781F72-F612-634F-FAAE-FABBEC67478F}" name="Usman Muchlish" initials="UM" userId="S::Usman.Muchlish@RSPB.ORG.UK::8a1343f7-fd57-4c9a-941d-7a294caf0354" providerId="AD"/>
  <p188:author id="{A7CC3573-558D-3446-091B-C7EDB0EA0492}" name="Habibi" initials="HH" userId="S::04e7b9c0-1df1-4a06-b39f-a1fd66d0eb1b@restorasiekosistem.onmicrosoft.com::1647a026-0cca-4014-966d-a7c1737862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229"/>
    <a:srgbClr val="5ED143"/>
    <a:srgbClr val="CCFF99"/>
    <a:srgbClr val="996633"/>
    <a:srgbClr val="CCCC00"/>
    <a:srgbClr val="CC9900"/>
    <a:srgbClr val="996600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22" autoAdjust="0"/>
    <p:restoredTop sz="88345" autoAdjust="0"/>
  </p:normalViewPr>
  <p:slideViewPr>
    <p:cSldViewPr>
      <p:cViewPr varScale="1">
        <p:scale>
          <a:sx n="141" d="100"/>
          <a:sy n="141" d="100"/>
        </p:scale>
        <p:origin x="27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omments/modernComment_2B1_12E538A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41B88A-8284-479C-B3BB-3450182607E4}" authorId="{EF781F72-F612-634F-FAAE-FABBEC67478F}" created="2025-06-16T02:42:23.144">
    <pc:sldMkLst xmlns:pc="http://schemas.microsoft.com/office/powerpoint/2013/main/command">
      <pc:docMk/>
      <pc:sldMk cId="317012133" sldId="689"/>
    </pc:sldMkLst>
    <p188:replyLst>
      <p188:reply id="{9936C750-70C7-49A1-AC4E-D2FF42646DA8}" authorId="{A7CC3573-558D-3446-091B-C7EDB0EA0492}" created="2025-06-18T05:56:22.310">
        <p188:txBody>
          <a:bodyPr/>
          <a:lstStyle/>
          <a:p>
            <a:r>
              <a:rPr lang="en-ID"/>
              <a:t>Peta terlampir saya masukan ke slide 18</a:t>
            </a:r>
          </a:p>
        </p188:txBody>
      </p188:reply>
    </p188:replyLst>
    <p188:txBody>
      <a:bodyPr/>
      <a:lstStyle/>
      <a:p>
        <a:r>
          <a:rPr lang="en-GB"/>
          <a:t>Where this picture location, please add insight map.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0B14D-C63F-45CC-A6A5-142F34425EA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0090D-8863-4F66-8399-68C85DB5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5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/>
              <a:t>SUB JUDUL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66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/>
              <a:t>SUB JUDUL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51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10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09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75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2530624" cy="857250"/>
          </a:xfrm>
        </p:spPr>
        <p:txBody>
          <a:bodyPr/>
          <a:lstStyle>
            <a:lvl1pPr>
              <a:defRPr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0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122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11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717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 dirty="0"/>
              <a:t>KETERANGAN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8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63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29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2530624" cy="857250"/>
          </a:xfrm>
        </p:spPr>
        <p:txBody>
          <a:bodyPr/>
          <a:lstStyle>
            <a:lvl1pPr>
              <a:defRPr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8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69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75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5" y="204787"/>
            <a:ext cx="3008313" cy="87153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86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 dirty="0"/>
              <a:t>KETERANGAN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4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260263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66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260263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7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microsoft.com/office/2018/10/relationships/comments" Target="../comments/modernComment_2B1_12E538A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FE8DC8-F6AC-51A3-5451-D49EA6598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0DA23-4C4B-1034-49B6-302870DC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77848"/>
            <a:ext cx="7772400" cy="129614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en-US" sz="2400" b="1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Myriad Pro" pitchFamily="34" charset="0"/>
              </a:rPr>
              <a:t>Forest Restoration &amp; Monitoring</a:t>
            </a:r>
            <a:br>
              <a:rPr lang="en-US" sz="2400" b="1" dirty="0">
                <a:solidFill>
                  <a:schemeClr val="bg1"/>
                </a:solidFill>
                <a:latin typeface="Myriad Pro" pitchFamily="34" charset="0"/>
              </a:rPr>
            </a:b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3B5ACAA-C171-E052-C2F3-0D9700824032}"/>
              </a:ext>
            </a:extLst>
          </p:cNvPr>
          <p:cNvSpPr txBox="1">
            <a:spLocks/>
          </p:cNvSpPr>
          <p:nvPr/>
        </p:nvSpPr>
        <p:spPr>
          <a:xfrm>
            <a:off x="1371600" y="2935198"/>
            <a:ext cx="6400800" cy="37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Patron’ Meeting 5-6 November 2025</a:t>
            </a:r>
          </a:p>
        </p:txBody>
      </p:sp>
    </p:spTree>
    <p:extLst>
      <p:ext uri="{BB962C8B-B14F-4D97-AF65-F5344CB8AC3E}">
        <p14:creationId xmlns:p14="http://schemas.microsoft.com/office/powerpoint/2010/main" val="98159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0">
            <a:extLst>
              <a:ext uri="{FF2B5EF4-FFF2-40B4-BE49-F238E27FC236}">
                <a16:creationId xmlns:a16="http://schemas.microsoft.com/office/drawing/2014/main" id="{D21E2D29-E289-BC18-69E3-BC6BFF10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765302"/>
            <a:ext cx="3888432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400" dirty="0"/>
          </a:p>
          <a:p>
            <a:r>
              <a:rPr lang="en-US" sz="1200" dirty="0"/>
              <a:t>The tree nursery plays a central role in forest rehabilitation and restoration by producing seedlings of local endemic species </a:t>
            </a:r>
            <a:r>
              <a:rPr lang="en-US" sz="1200" i="1" dirty="0"/>
              <a:t>(Dipterocarpaceae), </a:t>
            </a:r>
            <a:r>
              <a:rPr lang="en-US" sz="1200" dirty="0"/>
              <a:t>multi-purpose tree species (e.g., fruit trees), and non-timber forest product (NTFP) species such as vanilla and </a:t>
            </a:r>
            <a:r>
              <a:rPr lang="en-GB" sz="1200" dirty="0"/>
              <a:t>gambier or white catechu.</a:t>
            </a:r>
          </a:p>
          <a:p>
            <a:pPr algn="just"/>
            <a:endParaRPr lang="en-GB" sz="1100" dirty="0"/>
          </a:p>
          <a:p>
            <a:r>
              <a:rPr lang="en-US" sz="1200" dirty="0"/>
              <a:t>Including species listed as threatened on the IUCN Red List—such as Ironwood (</a:t>
            </a:r>
            <a:r>
              <a:rPr lang="en-US" sz="1200" i="1" dirty="0"/>
              <a:t>Eusideroxylon zwageri</a:t>
            </a:r>
            <a:r>
              <a:rPr lang="en-US" sz="1200" dirty="0"/>
              <a:t>), </a:t>
            </a:r>
            <a:r>
              <a:rPr lang="en-US" sz="1200" i="1" dirty="0"/>
              <a:t>Hopea mengerawan</a:t>
            </a:r>
            <a:r>
              <a:rPr lang="en-US" sz="1200" dirty="0"/>
              <a:t>, various </a:t>
            </a:r>
            <a:r>
              <a:rPr lang="en-US" sz="1200" i="1" dirty="0"/>
              <a:t>Dipterocarp</a:t>
            </a:r>
            <a:r>
              <a:rPr lang="en-US" sz="1200" dirty="0"/>
              <a:t> species, and </a:t>
            </a:r>
            <a:r>
              <a:rPr lang="en-US" sz="1200" i="1" dirty="0"/>
              <a:t>Aquilaria malaccensis</a:t>
            </a:r>
            <a:r>
              <a:rPr lang="en-US" sz="1200" dirty="0"/>
              <a:t>, which is also listed under CITES Appendix II.</a:t>
            </a:r>
          </a:p>
          <a:p>
            <a:endParaRPr lang="en-US" sz="1200" dirty="0"/>
          </a:p>
          <a:p>
            <a:r>
              <a:rPr lang="en-US" sz="1200" dirty="0"/>
              <a:t>As of today, a total of </a:t>
            </a:r>
            <a:r>
              <a:rPr lang="en-US" sz="1200" b="1" dirty="0"/>
              <a:t>23,957 seedlings </a:t>
            </a:r>
            <a:r>
              <a:rPr lang="en-US" sz="1200" dirty="0"/>
              <a:t>are available in the tree nursery, of which 16,519 are ready for planting.</a:t>
            </a:r>
          </a:p>
          <a:p>
            <a:endParaRPr lang="en-US" sz="1200" dirty="0"/>
          </a:p>
          <a:p>
            <a:r>
              <a:rPr lang="en-US" sz="1200" dirty="0"/>
              <a:t>Since 2010, a total of </a:t>
            </a:r>
            <a:r>
              <a:rPr lang="en-US" sz="1200" b="1" dirty="0"/>
              <a:t>1,126,322 seedlings </a:t>
            </a:r>
            <a:r>
              <a:rPr lang="en-US" sz="1200" dirty="0"/>
              <a:t>have been planted and/or distributed to communities.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BFB31-8E6C-733E-7B92-E52A265B5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r="20321" b="1318"/>
          <a:stretch/>
        </p:blipFill>
        <p:spPr>
          <a:xfrm>
            <a:off x="553000" y="208189"/>
            <a:ext cx="4163017" cy="4150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1B3E425-3580-B134-781A-54ADC265E3C6}"/>
              </a:ext>
            </a:extLst>
          </p:cNvPr>
          <p:cNvSpPr txBox="1"/>
          <p:nvPr/>
        </p:nvSpPr>
        <p:spPr>
          <a:xfrm>
            <a:off x="4823686" y="233673"/>
            <a:ext cx="277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 "/>
              </a:defRPr>
            </a:lvl1pPr>
          </a:lstStyle>
          <a:p>
            <a:r>
              <a:rPr lang="en-US" dirty="0"/>
              <a:t>Tree Nursery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1FADDF4-614B-4CAA-F2F7-3E8C7AEB3D05}"/>
              </a:ext>
            </a:extLst>
          </p:cNvPr>
          <p:cNvCxnSpPr>
            <a:cxnSpLocks/>
          </p:cNvCxnSpPr>
          <p:nvPr/>
        </p:nvCxnSpPr>
        <p:spPr>
          <a:xfrm>
            <a:off x="4778437" y="699542"/>
            <a:ext cx="339396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21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45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FF8710-DB99-01F5-BB7E-BB0D2ACAC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999380"/>
            <a:ext cx="3531354" cy="2346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323CD-0B7F-CF59-1428-24DF9C6ACF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22" t="9143" r="8244" b="8284"/>
          <a:stretch/>
        </p:blipFill>
        <p:spPr>
          <a:xfrm>
            <a:off x="539552" y="221426"/>
            <a:ext cx="4104456" cy="4104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70180A-6CC5-2266-90E3-C6C4B238215E}"/>
              </a:ext>
            </a:extLst>
          </p:cNvPr>
          <p:cNvSpPr txBox="1"/>
          <p:nvPr/>
        </p:nvSpPr>
        <p:spPr>
          <a:xfrm>
            <a:off x="4849555" y="864198"/>
            <a:ext cx="33939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In </a:t>
            </a:r>
            <a:r>
              <a:rPr lang="en-US" sz="1400" b="1" dirty="0"/>
              <a:t>2010</a:t>
            </a:r>
            <a:r>
              <a:rPr lang="en-US" sz="1400" dirty="0"/>
              <a:t> when REKI obtained the full ERC management rights </a:t>
            </a:r>
            <a:r>
              <a:rPr lang="en-US" sz="1400" b="1" dirty="0"/>
              <a:t>86% </a:t>
            </a:r>
            <a:r>
              <a:rPr lang="en-US" sz="1400" dirty="0"/>
              <a:t>of the concessions or </a:t>
            </a:r>
            <a:r>
              <a:rPr lang="en-US" sz="1400" b="1" dirty="0"/>
              <a:t>84,276 ha </a:t>
            </a:r>
            <a:r>
              <a:rPr lang="en-US" sz="1400" dirty="0"/>
              <a:t>is secondary </a:t>
            </a:r>
            <a:r>
              <a:rPr lang="en-US" sz="1400" b="1" dirty="0"/>
              <a:t>natural forest</a:t>
            </a:r>
            <a:endParaRPr lang="en-US" sz="1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2D0819-ED6E-C358-0912-830338138466}"/>
              </a:ext>
            </a:extLst>
          </p:cNvPr>
          <p:cNvCxnSpPr>
            <a:cxnSpLocks/>
          </p:cNvCxnSpPr>
          <p:nvPr/>
        </p:nvCxnSpPr>
        <p:spPr>
          <a:xfrm>
            <a:off x="4778437" y="699542"/>
            <a:ext cx="339396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105F91F-ACDF-A2A0-ABA1-437260EA612A}"/>
              </a:ext>
            </a:extLst>
          </p:cNvPr>
          <p:cNvSpPr txBox="1"/>
          <p:nvPr/>
        </p:nvSpPr>
        <p:spPr>
          <a:xfrm>
            <a:off x="4823686" y="226283"/>
            <a:ext cx="2498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 "/>
              </a:rPr>
              <a:t>Forest Cover in 2010</a:t>
            </a:r>
          </a:p>
        </p:txBody>
      </p:sp>
    </p:spTree>
    <p:extLst>
      <p:ext uri="{BB962C8B-B14F-4D97-AF65-F5344CB8AC3E}">
        <p14:creationId xmlns:p14="http://schemas.microsoft.com/office/powerpoint/2010/main" val="203820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506A59F-63E9-067C-2EF4-D00F40473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999380"/>
            <a:ext cx="3531354" cy="23542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B42EDD-AD4E-355B-2499-4D6A72B5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04" t="4438" r="2395" b="4904"/>
          <a:stretch/>
        </p:blipFill>
        <p:spPr>
          <a:xfrm>
            <a:off x="539551" y="195486"/>
            <a:ext cx="4104457" cy="41685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E60092-7498-1DBB-4AB9-46DA8B23F6EC}"/>
              </a:ext>
            </a:extLst>
          </p:cNvPr>
          <p:cNvSpPr txBox="1"/>
          <p:nvPr/>
        </p:nvSpPr>
        <p:spPr>
          <a:xfrm>
            <a:off x="4823686" y="764686"/>
            <a:ext cx="392477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As of </a:t>
            </a:r>
            <a:r>
              <a:rPr lang="en-US" sz="1400" b="1" dirty="0"/>
              <a:t>Sept 2025</a:t>
            </a:r>
            <a:r>
              <a:rPr lang="en-US" sz="1400" dirty="0"/>
              <a:t>, </a:t>
            </a:r>
            <a:r>
              <a:rPr lang="en-US" sz="1400" b="1" dirty="0"/>
              <a:t>69.5%</a:t>
            </a:r>
            <a:r>
              <a:rPr lang="en-US" sz="1400" dirty="0"/>
              <a:t> of the concession area, or approximately </a:t>
            </a:r>
            <a:r>
              <a:rPr lang="en-US" sz="1400" b="1" dirty="0"/>
              <a:t>68,219</a:t>
            </a:r>
            <a:r>
              <a:rPr lang="en-US" sz="1400" dirty="0"/>
              <a:t> hectares, consists of secondary </a:t>
            </a:r>
            <a:r>
              <a:rPr lang="en-US" sz="1400" b="1" dirty="0"/>
              <a:t>natural forests</a:t>
            </a:r>
            <a:r>
              <a:rPr lang="en-US" sz="1400" dirty="0"/>
              <a:t>. This reflects a </a:t>
            </a:r>
            <a:r>
              <a:rPr lang="en-US" sz="1400" b="1" dirty="0"/>
              <a:t>19.1% reduction</a:t>
            </a:r>
            <a:r>
              <a:rPr lang="en-US" sz="1400" dirty="0"/>
              <a:t>—equivalent to around </a:t>
            </a:r>
            <a:r>
              <a:rPr lang="en-US" sz="1400" b="1" dirty="0"/>
              <a:t>16,064 hectares</a:t>
            </a:r>
            <a:r>
              <a:rPr lang="en-US" sz="1400" dirty="0"/>
              <a:t>—over the past </a:t>
            </a:r>
            <a:r>
              <a:rPr lang="en-US" sz="1400" b="1" dirty="0"/>
              <a:t>14 years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9EAA62-545E-D4A6-FD34-B47756EEDA69}"/>
              </a:ext>
            </a:extLst>
          </p:cNvPr>
          <p:cNvCxnSpPr>
            <a:cxnSpLocks/>
          </p:cNvCxnSpPr>
          <p:nvPr/>
        </p:nvCxnSpPr>
        <p:spPr>
          <a:xfrm>
            <a:off x="4778437" y="699542"/>
            <a:ext cx="339396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3FF4722-DA15-2CA9-0D95-F9B00815BD6A}"/>
              </a:ext>
            </a:extLst>
          </p:cNvPr>
          <p:cNvSpPr txBox="1"/>
          <p:nvPr/>
        </p:nvSpPr>
        <p:spPr>
          <a:xfrm>
            <a:off x="4823686" y="226283"/>
            <a:ext cx="2498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 "/>
              </a:rPr>
              <a:t>Forest Cover in 2025</a:t>
            </a:r>
          </a:p>
        </p:txBody>
      </p:sp>
    </p:spTree>
    <p:extLst>
      <p:ext uri="{BB962C8B-B14F-4D97-AF65-F5344CB8AC3E}">
        <p14:creationId xmlns:p14="http://schemas.microsoft.com/office/powerpoint/2010/main" val="399698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99F06DF-ECAF-80E7-E053-D700AEDF134D}"/>
              </a:ext>
            </a:extLst>
          </p:cNvPr>
          <p:cNvSpPr txBox="1"/>
          <p:nvPr/>
        </p:nvSpPr>
        <p:spPr>
          <a:xfrm>
            <a:off x="4823686" y="233673"/>
            <a:ext cx="2700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 "/>
              </a:defRPr>
            </a:lvl1pPr>
          </a:lstStyle>
          <a:p>
            <a:r>
              <a:rPr lang="en-US" dirty="0"/>
              <a:t>Forest Loss 2010 - 2025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4B436-43EF-5F22-EA60-EED45FBE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05" t="3143" r="3869" b="3572"/>
          <a:stretch/>
        </p:blipFill>
        <p:spPr>
          <a:xfrm>
            <a:off x="517081" y="201277"/>
            <a:ext cx="4085585" cy="41578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D748E0-6884-D2A5-9B63-D985AEC80A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26" b="89948"/>
          <a:stretch/>
        </p:blipFill>
        <p:spPr>
          <a:xfrm>
            <a:off x="3358108" y="968133"/>
            <a:ext cx="1012024" cy="1440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5F3DD1-1D68-A213-4AA5-52B4F7EFA37C}"/>
              </a:ext>
            </a:extLst>
          </p:cNvPr>
          <p:cNvSpPr txBox="1"/>
          <p:nvPr/>
        </p:nvSpPr>
        <p:spPr>
          <a:xfrm>
            <a:off x="4833791" y="968133"/>
            <a:ext cx="3563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Since full ERC management rights were secured in 2010, approximately </a:t>
            </a:r>
            <a:r>
              <a:rPr lang="en-US" sz="1400" b="1" dirty="0"/>
              <a:t>17,623 </a:t>
            </a:r>
            <a:r>
              <a:rPr lang="en-US" sz="1400" dirty="0"/>
              <a:t>hectares of forest have been lost.</a:t>
            </a:r>
            <a:endParaRPr lang="en-US" sz="14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59FF01-FA8F-FF3E-364A-55F92BEB6078}"/>
              </a:ext>
            </a:extLst>
          </p:cNvPr>
          <p:cNvCxnSpPr/>
          <p:nvPr/>
        </p:nvCxnSpPr>
        <p:spPr>
          <a:xfrm>
            <a:off x="4778437" y="699542"/>
            <a:ext cx="315848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D5AE7E4-D6BD-F45E-DAD4-1816F885E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687425"/>
            <a:ext cx="4392488" cy="26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9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35704-CD7B-DD2D-B993-FED75A71DD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57" t="8817" r="7130" b="6840"/>
          <a:stretch/>
        </p:blipFill>
        <p:spPr>
          <a:xfrm>
            <a:off x="539551" y="221425"/>
            <a:ext cx="4104457" cy="41426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C0AFD5-B932-52D0-4060-5FE93D649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936019"/>
            <a:ext cx="4176192" cy="2507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AF05A2-7C64-0AAB-9CDA-127AE7E85952}"/>
              </a:ext>
            </a:extLst>
          </p:cNvPr>
          <p:cNvSpPr txBox="1"/>
          <p:nvPr/>
        </p:nvSpPr>
        <p:spPr>
          <a:xfrm>
            <a:off x="4823686" y="233673"/>
            <a:ext cx="277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 "/>
              </a:defRPr>
            </a:lvl1pPr>
          </a:lstStyle>
          <a:p>
            <a:r>
              <a:rPr lang="en-US" dirty="0"/>
              <a:t>Forest Gain 2010 - 2025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ABF5B-D26E-E509-27A3-A7B94670D5DE}"/>
              </a:ext>
            </a:extLst>
          </p:cNvPr>
          <p:cNvCxnSpPr/>
          <p:nvPr/>
        </p:nvCxnSpPr>
        <p:spPr>
          <a:xfrm>
            <a:off x="4778437" y="699542"/>
            <a:ext cx="315848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04548E-8F61-B095-E5FF-B0C51EE4FCF1}"/>
              </a:ext>
            </a:extLst>
          </p:cNvPr>
          <p:cNvSpPr txBox="1"/>
          <p:nvPr/>
        </p:nvSpPr>
        <p:spPr>
          <a:xfrm>
            <a:off x="4778436" y="766468"/>
            <a:ext cx="4257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 estimated </a:t>
            </a:r>
            <a:r>
              <a:rPr lang="en-US" sz="1400" b="1" dirty="0"/>
              <a:t>2,669 hectares </a:t>
            </a:r>
            <a:r>
              <a:rPr lang="en-US" sz="1400" dirty="0"/>
              <a:t>of </a:t>
            </a:r>
            <a:r>
              <a:rPr lang="en-US" sz="1400" b="1" dirty="0"/>
              <a:t>forest gain </a:t>
            </a:r>
            <a:r>
              <a:rPr lang="en-US" sz="1400" dirty="0"/>
              <a:t>have been monitored </a:t>
            </a:r>
            <a:r>
              <a:rPr lang="en-US" sz="1400" b="1" dirty="0"/>
              <a:t>between 2010 and 2025.</a:t>
            </a:r>
          </a:p>
          <a:p>
            <a:r>
              <a:rPr lang="en-US" sz="1400" dirty="0"/>
              <a:t>Forest regrowth has been observed in previously the deforested areas.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7C3A9D-241B-32A6-6EFB-1C093926F58A}"/>
              </a:ext>
            </a:extLst>
          </p:cNvPr>
          <p:cNvSpPr/>
          <p:nvPr/>
        </p:nvSpPr>
        <p:spPr>
          <a:xfrm>
            <a:off x="8748464" y="2355726"/>
            <a:ext cx="216024" cy="119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C90D1-45E4-1A6E-0312-D196AADFC933}"/>
              </a:ext>
            </a:extLst>
          </p:cNvPr>
          <p:cNvSpPr txBox="1"/>
          <p:nvPr/>
        </p:nvSpPr>
        <p:spPr>
          <a:xfrm>
            <a:off x="8667141" y="2310507"/>
            <a:ext cx="369083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177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9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3449BB-182F-21CF-5CC1-3A23559EB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14141"/>
            <a:ext cx="1587112" cy="154606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7CB18EB-15A7-927D-B829-BF68EF06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749639"/>
            <a:ext cx="6923441" cy="3928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kern="1200" dirty="0">
                <a:solidFill>
                  <a:srgbClr val="006229"/>
                </a:solidFill>
                <a:cs typeface="Calibri" panose="020F0502020204030204" pitchFamily="34" charset="0"/>
              </a:rPr>
              <a:t>Forest REGROWTH monitoring PLOT</a:t>
            </a:r>
          </a:p>
        </p:txBody>
      </p:sp>
      <p:pic>
        <p:nvPicPr>
          <p:cNvPr id="11" name="Picture 10" descr="Aerial view of a river in a forest&#10;&#10;Description automatically generated">
            <a:extLst>
              <a:ext uri="{FF2B5EF4-FFF2-40B4-BE49-F238E27FC236}">
                <a16:creationId xmlns:a16="http://schemas.microsoft.com/office/drawing/2014/main" id="{68DC15CB-10E7-A269-BF51-32F969519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t="3628" r="16454"/>
          <a:stretch/>
        </p:blipFill>
        <p:spPr>
          <a:xfrm>
            <a:off x="260102" y="1979042"/>
            <a:ext cx="1706936" cy="2518950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894994D-0C0B-9BC9-DBF7-8CC9B420C44A}"/>
              </a:ext>
            </a:extLst>
          </p:cNvPr>
          <p:cNvSpPr txBox="1">
            <a:spLocks/>
          </p:cNvSpPr>
          <p:nvPr/>
        </p:nvSpPr>
        <p:spPr>
          <a:xfrm>
            <a:off x="310331" y="1757840"/>
            <a:ext cx="1585635" cy="2449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0062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F50E965-95F3-56F6-36C5-AF886EF29AF2}"/>
              </a:ext>
            </a:extLst>
          </p:cNvPr>
          <p:cNvSpPr txBox="1">
            <a:spLocks/>
          </p:cNvSpPr>
          <p:nvPr/>
        </p:nvSpPr>
        <p:spPr>
          <a:xfrm>
            <a:off x="1994323" y="1757840"/>
            <a:ext cx="1585635" cy="2449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0062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0710368-44C8-07BA-B3EA-C705F1F28292}"/>
              </a:ext>
            </a:extLst>
          </p:cNvPr>
          <p:cNvSpPr txBox="1">
            <a:spLocks/>
          </p:cNvSpPr>
          <p:nvPr/>
        </p:nvSpPr>
        <p:spPr>
          <a:xfrm>
            <a:off x="3757914" y="1755062"/>
            <a:ext cx="1585635" cy="2449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0062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365ADD4-9C5E-CC5A-2CCD-08918A450796}"/>
              </a:ext>
            </a:extLst>
          </p:cNvPr>
          <p:cNvSpPr txBox="1">
            <a:spLocks/>
          </p:cNvSpPr>
          <p:nvPr/>
        </p:nvSpPr>
        <p:spPr>
          <a:xfrm>
            <a:off x="5546239" y="1755062"/>
            <a:ext cx="1585635" cy="2449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0062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0341FC0-67DC-0771-72EB-7261D0EB7F84}"/>
              </a:ext>
            </a:extLst>
          </p:cNvPr>
          <p:cNvSpPr txBox="1">
            <a:spLocks/>
          </p:cNvSpPr>
          <p:nvPr/>
        </p:nvSpPr>
        <p:spPr>
          <a:xfrm>
            <a:off x="7320954" y="1755062"/>
            <a:ext cx="1585635" cy="2449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0062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pic>
        <p:nvPicPr>
          <p:cNvPr id="28" name="Picture 27" descr="Aerial view of a river flowing through a forest&#10;&#10;Description automatically generated">
            <a:extLst>
              <a:ext uri="{FF2B5EF4-FFF2-40B4-BE49-F238E27FC236}">
                <a16:creationId xmlns:a16="http://schemas.microsoft.com/office/drawing/2014/main" id="{E04E5863-24B7-8ECC-0844-9C2FEFF6A5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4292" r="16652" b="3245"/>
          <a:stretch/>
        </p:blipFill>
        <p:spPr>
          <a:xfrm>
            <a:off x="1996551" y="1979042"/>
            <a:ext cx="1809431" cy="2518950"/>
          </a:xfrm>
          <a:prstGeom prst="rect">
            <a:avLst/>
          </a:prstGeom>
        </p:spPr>
      </p:pic>
      <p:pic>
        <p:nvPicPr>
          <p:cNvPr id="30" name="Picture 29" descr="Aerial view of a forest with a river&#10;&#10;Description automatically generated">
            <a:extLst>
              <a:ext uri="{FF2B5EF4-FFF2-40B4-BE49-F238E27FC236}">
                <a16:creationId xmlns:a16="http://schemas.microsoft.com/office/drawing/2014/main" id="{80E895C8-1A38-B525-661E-088A591DCC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1" t="4057" r="18813" b="2663"/>
          <a:stretch/>
        </p:blipFill>
        <p:spPr>
          <a:xfrm>
            <a:off x="3825207" y="1995686"/>
            <a:ext cx="1666444" cy="2502306"/>
          </a:xfrm>
          <a:prstGeom prst="rect">
            <a:avLst/>
          </a:prstGeom>
        </p:spPr>
      </p:pic>
      <p:pic>
        <p:nvPicPr>
          <p:cNvPr id="32" name="Picture 31" descr="Aerial view of a forest with red water&#10;&#10;Description automatically generated">
            <a:extLst>
              <a:ext uri="{FF2B5EF4-FFF2-40B4-BE49-F238E27FC236}">
                <a16:creationId xmlns:a16="http://schemas.microsoft.com/office/drawing/2014/main" id="{9FC91D54-356D-4630-75B1-02B60E5AE2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t="3491" r="16072" b="2542"/>
          <a:stretch/>
        </p:blipFill>
        <p:spPr>
          <a:xfrm>
            <a:off x="5550265" y="1995686"/>
            <a:ext cx="1741514" cy="2502306"/>
          </a:xfrm>
          <a:prstGeom prst="rect">
            <a:avLst/>
          </a:prstGeom>
        </p:spPr>
      </p:pic>
      <p:pic>
        <p:nvPicPr>
          <p:cNvPr id="34" name="Picture 33" descr="A map of a forest&#10;&#10;Description automatically generated">
            <a:extLst>
              <a:ext uri="{FF2B5EF4-FFF2-40B4-BE49-F238E27FC236}">
                <a16:creationId xmlns:a16="http://schemas.microsoft.com/office/drawing/2014/main" id="{94D0E62F-6939-265A-8AD1-3F9CB83EEA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t="6485" r="41417" b="6588"/>
          <a:stretch/>
        </p:blipFill>
        <p:spPr>
          <a:xfrm>
            <a:off x="7382987" y="1979043"/>
            <a:ext cx="1633850" cy="251894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4D0A91-065F-5696-BD3F-74B3D29CCFB4}"/>
              </a:ext>
            </a:extLst>
          </p:cNvPr>
          <p:cNvCxnSpPr>
            <a:cxnSpLocks/>
          </p:cNvCxnSpPr>
          <p:nvPr/>
        </p:nvCxnSpPr>
        <p:spPr>
          <a:xfrm rot="10800000">
            <a:off x="1187624" y="1203598"/>
            <a:ext cx="7632848" cy="673938"/>
          </a:xfrm>
          <a:prstGeom prst="bentConnector3">
            <a:avLst>
              <a:gd name="adj1" fmla="val 222"/>
            </a:avLst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7E42545-8E44-77B5-1B45-13085EFD9338}"/>
              </a:ext>
            </a:extLst>
          </p:cNvPr>
          <p:cNvSpPr/>
          <p:nvPr/>
        </p:nvSpPr>
        <p:spPr>
          <a:xfrm>
            <a:off x="1087583" y="1119760"/>
            <a:ext cx="100041" cy="155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0121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D3FC3-632D-4E29-745B-509546483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BB825-91F6-3EFE-A90C-F9997BA61E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77" t="8384" r="32290" b="8466"/>
          <a:stretch/>
        </p:blipFill>
        <p:spPr>
          <a:xfrm>
            <a:off x="539551" y="221426"/>
            <a:ext cx="4176466" cy="41375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C6C33D-99FD-D805-FDFD-ABDC6861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711" t="42780" r="24556" b="43028"/>
          <a:stretch/>
        </p:blipFill>
        <p:spPr>
          <a:xfrm>
            <a:off x="4823686" y="1452851"/>
            <a:ext cx="343827" cy="925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06A4DD-85C1-8BE5-A2E7-08DD2FFAF144}"/>
              </a:ext>
            </a:extLst>
          </p:cNvPr>
          <p:cNvSpPr txBox="1"/>
          <p:nvPr/>
        </p:nvSpPr>
        <p:spPr>
          <a:xfrm>
            <a:off x="4823686" y="233673"/>
            <a:ext cx="2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 "/>
              </a:defRPr>
            </a:lvl1pPr>
          </a:lstStyle>
          <a:p>
            <a:r>
              <a:rPr lang="en-US" dirty="0"/>
              <a:t>Forest Rehabilitation &amp; Restoration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32FD00-F98A-4CDF-F895-B7B5E1A033F6}"/>
              </a:ext>
            </a:extLst>
          </p:cNvPr>
          <p:cNvCxnSpPr/>
          <p:nvPr/>
        </p:nvCxnSpPr>
        <p:spPr>
          <a:xfrm>
            <a:off x="4761258" y="1059582"/>
            <a:ext cx="315848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294AADC-D5E2-40D0-8B28-1C74DAB77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653" y="1298037"/>
            <a:ext cx="3672407" cy="1165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079199-405A-4DEA-29D3-34F1A0B88D05}"/>
              </a:ext>
            </a:extLst>
          </p:cNvPr>
          <p:cNvSpPr txBox="1"/>
          <p:nvPr/>
        </p:nvSpPr>
        <p:spPr>
          <a:xfrm>
            <a:off x="5040767" y="2633623"/>
            <a:ext cx="35636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addition to the </a:t>
            </a:r>
            <a:r>
              <a:rPr lang="en-US" sz="1400" b="1" dirty="0"/>
              <a:t>forest gain (2,669 ha) </a:t>
            </a:r>
            <a:r>
              <a:rPr lang="en-US" sz="1400" dirty="0"/>
              <a:t>due to forest protection, rehabilitation and restoration efforts have been implemented in about </a:t>
            </a:r>
            <a:r>
              <a:rPr lang="en-US" sz="1400" b="1" dirty="0"/>
              <a:t>5,805</a:t>
            </a:r>
            <a:r>
              <a:rPr lang="en-US" sz="1400" dirty="0"/>
              <a:t> ha areas of degraded lands and secondary forests.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6414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382EE77-46B7-3DF6-20B1-062986FEE3D5}"/>
              </a:ext>
            </a:extLst>
          </p:cNvPr>
          <p:cNvGrpSpPr>
            <a:grpSpLocks noChangeAspect="1"/>
          </p:cNvGrpSpPr>
          <p:nvPr/>
        </p:nvGrpSpPr>
        <p:grpSpPr>
          <a:xfrm>
            <a:off x="539551" y="221425"/>
            <a:ext cx="4176466" cy="4137553"/>
            <a:chOff x="1183011" y="556672"/>
            <a:chExt cx="3708719" cy="36741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198E0E-1469-AAE7-45E4-5A35FD590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4" t="8261" r="31890" b="7699"/>
            <a:stretch/>
          </p:blipFill>
          <p:spPr>
            <a:xfrm>
              <a:off x="1183011" y="556672"/>
              <a:ext cx="3708719" cy="367416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856454-924A-2DE3-0AD4-1742C8528455}"/>
                </a:ext>
              </a:extLst>
            </p:cNvPr>
            <p:cNvSpPr/>
            <p:nvPr/>
          </p:nvSpPr>
          <p:spPr>
            <a:xfrm>
              <a:off x="2290109" y="3112427"/>
              <a:ext cx="629815" cy="432048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DE5B66-FF8E-29DC-A761-5C5AF072A6A5}"/>
                </a:ext>
              </a:extLst>
            </p:cNvPr>
            <p:cNvSpPr/>
            <p:nvPr/>
          </p:nvSpPr>
          <p:spPr>
            <a:xfrm>
              <a:off x="4090308" y="3530237"/>
              <a:ext cx="216025" cy="23026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D3AD07-1985-C75F-E4D8-D44BAB8BFC68}"/>
                </a:ext>
              </a:extLst>
            </p:cNvPr>
            <p:cNvSpPr/>
            <p:nvPr/>
          </p:nvSpPr>
          <p:spPr>
            <a:xfrm>
              <a:off x="4036047" y="2991330"/>
              <a:ext cx="342294" cy="47720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3E2472-A3D8-E247-EAA8-3C207DDA0EFF}"/>
                </a:ext>
              </a:extLst>
            </p:cNvPr>
            <p:cNvSpPr/>
            <p:nvPr/>
          </p:nvSpPr>
          <p:spPr>
            <a:xfrm>
              <a:off x="2506133" y="1369997"/>
              <a:ext cx="161762" cy="302270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C41C8D-789C-EDA4-AE3E-13BC1E6EB812}"/>
                </a:ext>
              </a:extLst>
            </p:cNvPr>
            <p:cNvSpPr/>
            <p:nvPr/>
          </p:nvSpPr>
          <p:spPr>
            <a:xfrm>
              <a:off x="3743105" y="3112427"/>
              <a:ext cx="161762" cy="144014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B4CE7C-AD01-88CA-A7DE-3EEE2ECAC5A2}"/>
                </a:ext>
              </a:extLst>
            </p:cNvPr>
            <p:cNvSpPr/>
            <p:nvPr/>
          </p:nvSpPr>
          <p:spPr>
            <a:xfrm>
              <a:off x="3810785" y="2955713"/>
              <a:ext cx="161762" cy="144014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13DB2C-60E1-6B7E-C1F0-C84530B10468}"/>
                </a:ext>
              </a:extLst>
            </p:cNvPr>
            <p:cNvSpPr/>
            <p:nvPr/>
          </p:nvSpPr>
          <p:spPr>
            <a:xfrm>
              <a:off x="3711219" y="2752387"/>
              <a:ext cx="161762" cy="144014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565ED8-2A08-3B7A-6B92-D3348FFB2693}"/>
                </a:ext>
              </a:extLst>
            </p:cNvPr>
            <p:cNvSpPr/>
            <p:nvPr/>
          </p:nvSpPr>
          <p:spPr>
            <a:xfrm>
              <a:off x="3514246" y="2354729"/>
              <a:ext cx="223718" cy="276026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316152-F6DE-98A2-69A4-B5861E9039BE}"/>
                </a:ext>
              </a:extLst>
            </p:cNvPr>
            <p:cNvSpPr/>
            <p:nvPr/>
          </p:nvSpPr>
          <p:spPr>
            <a:xfrm>
              <a:off x="3557281" y="1994902"/>
              <a:ext cx="223718" cy="276026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72AAC9F-5E8E-EB77-5067-AA14B93E93EB}"/>
                </a:ext>
              </a:extLst>
            </p:cNvPr>
            <p:cNvSpPr/>
            <p:nvPr/>
          </p:nvSpPr>
          <p:spPr>
            <a:xfrm>
              <a:off x="3590589" y="1658060"/>
              <a:ext cx="223718" cy="276026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B0C22B-2CD7-0C2B-1346-6FCB26FACD7C}"/>
                </a:ext>
              </a:extLst>
            </p:cNvPr>
            <p:cNvSpPr/>
            <p:nvPr/>
          </p:nvSpPr>
          <p:spPr>
            <a:xfrm>
              <a:off x="3044033" y="1097999"/>
              <a:ext cx="572279" cy="569838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D9E8D8-A49D-282F-ABCE-82083DC715BA}"/>
                </a:ext>
              </a:extLst>
            </p:cNvPr>
            <p:cNvSpPr/>
            <p:nvPr/>
          </p:nvSpPr>
          <p:spPr>
            <a:xfrm>
              <a:off x="2684275" y="1328683"/>
              <a:ext cx="356617" cy="232753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FE7E81-AAD6-9E63-A000-D5B4CC3D383B}"/>
                </a:ext>
              </a:extLst>
            </p:cNvPr>
            <p:cNvSpPr/>
            <p:nvPr/>
          </p:nvSpPr>
          <p:spPr>
            <a:xfrm>
              <a:off x="2938180" y="2464355"/>
              <a:ext cx="432049" cy="288032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2FD5CB-063E-A412-8031-EE0725015DC5}"/>
                </a:ext>
              </a:extLst>
            </p:cNvPr>
            <p:cNvSpPr/>
            <p:nvPr/>
          </p:nvSpPr>
          <p:spPr>
            <a:xfrm>
              <a:off x="3267472" y="2742092"/>
              <a:ext cx="296417" cy="288031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2A7771-B92E-312B-2B17-BA6C50DF1A17}"/>
                </a:ext>
              </a:extLst>
            </p:cNvPr>
            <p:cNvSpPr/>
            <p:nvPr/>
          </p:nvSpPr>
          <p:spPr>
            <a:xfrm>
              <a:off x="3563889" y="2968411"/>
              <a:ext cx="454412" cy="36004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EAE8D31-A391-4E0A-4691-8A33CEDD0AA1}"/>
                </a:ext>
              </a:extLst>
            </p:cNvPr>
            <p:cNvSpPr/>
            <p:nvPr/>
          </p:nvSpPr>
          <p:spPr>
            <a:xfrm>
              <a:off x="2614146" y="1457890"/>
              <a:ext cx="180019" cy="199525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F5BAAE-D1AA-09C8-FAC7-26928D14CFA2}"/>
                </a:ext>
              </a:extLst>
            </p:cNvPr>
            <p:cNvSpPr/>
            <p:nvPr/>
          </p:nvSpPr>
          <p:spPr>
            <a:xfrm>
              <a:off x="3658260" y="1976800"/>
              <a:ext cx="71091" cy="90879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043A9BB-E6F2-0E67-818F-A9D4AD43575E}"/>
                </a:ext>
              </a:extLst>
            </p:cNvPr>
            <p:cNvSpPr/>
            <p:nvPr/>
          </p:nvSpPr>
          <p:spPr>
            <a:xfrm>
              <a:off x="4090309" y="3544475"/>
              <a:ext cx="197767" cy="216024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0A03A7-3629-7D74-8240-2F4B3C9CDBB4}"/>
                </a:ext>
              </a:extLst>
            </p:cNvPr>
            <p:cNvSpPr/>
            <p:nvPr/>
          </p:nvSpPr>
          <p:spPr>
            <a:xfrm>
              <a:off x="3561453" y="2490570"/>
              <a:ext cx="197767" cy="216024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A2AC93-23A4-2D32-54DB-F6FCEC3A5B94}"/>
                </a:ext>
              </a:extLst>
            </p:cNvPr>
            <p:cNvSpPr/>
            <p:nvPr/>
          </p:nvSpPr>
          <p:spPr>
            <a:xfrm>
              <a:off x="3295786" y="2932406"/>
              <a:ext cx="265667" cy="25202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61CEF7-0C78-92CF-CE35-086909214879}"/>
                </a:ext>
              </a:extLst>
            </p:cNvPr>
            <p:cNvSpPr/>
            <p:nvPr/>
          </p:nvSpPr>
          <p:spPr>
            <a:xfrm>
              <a:off x="3802277" y="1888291"/>
              <a:ext cx="197767" cy="216024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687C11-8452-ABD7-9A8E-575665F95C23}"/>
                </a:ext>
              </a:extLst>
            </p:cNvPr>
            <p:cNvSpPr/>
            <p:nvPr/>
          </p:nvSpPr>
          <p:spPr>
            <a:xfrm>
              <a:off x="3604510" y="1527224"/>
              <a:ext cx="197767" cy="144426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5685351-C059-6B29-52AC-162C428A98D5}"/>
                </a:ext>
              </a:extLst>
            </p:cNvPr>
            <p:cNvSpPr/>
            <p:nvPr/>
          </p:nvSpPr>
          <p:spPr>
            <a:xfrm>
              <a:off x="3406743" y="1408038"/>
              <a:ext cx="197767" cy="144426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780D75-CEB0-0D6F-BC1E-A40D519F543E}"/>
                </a:ext>
              </a:extLst>
            </p:cNvPr>
            <p:cNvSpPr/>
            <p:nvPr/>
          </p:nvSpPr>
          <p:spPr>
            <a:xfrm>
              <a:off x="3329735" y="1007446"/>
              <a:ext cx="197767" cy="144426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92899C-D5BA-02DC-DCF4-FEDAF33EF211}"/>
                </a:ext>
              </a:extLst>
            </p:cNvPr>
            <p:cNvSpPr/>
            <p:nvPr/>
          </p:nvSpPr>
          <p:spPr>
            <a:xfrm>
              <a:off x="2999134" y="946022"/>
              <a:ext cx="197767" cy="144426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C198774-E1A9-D7AC-B880-61A5685FCBFE}"/>
                </a:ext>
              </a:extLst>
            </p:cNvPr>
            <p:cNvSpPr/>
            <p:nvPr/>
          </p:nvSpPr>
          <p:spPr>
            <a:xfrm>
              <a:off x="2672909" y="1090448"/>
              <a:ext cx="197767" cy="144426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CBA3CD1-604D-1EA3-4B17-F897E798C89B}"/>
              </a:ext>
            </a:extLst>
          </p:cNvPr>
          <p:cNvSpPr/>
          <p:nvPr/>
        </p:nvSpPr>
        <p:spPr>
          <a:xfrm>
            <a:off x="5222913" y="2387672"/>
            <a:ext cx="222710" cy="24326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sz="11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5FA03A-2D9C-0439-9482-19B12B4B9C3D}"/>
              </a:ext>
            </a:extLst>
          </p:cNvPr>
          <p:cNvSpPr/>
          <p:nvPr/>
        </p:nvSpPr>
        <p:spPr>
          <a:xfrm>
            <a:off x="5208301" y="1268831"/>
            <a:ext cx="237322" cy="25280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sz="11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ED7E82-A4B2-E3D5-F9C4-812BF8C7F273}"/>
              </a:ext>
            </a:extLst>
          </p:cNvPr>
          <p:cNvSpPr/>
          <p:nvPr/>
        </p:nvSpPr>
        <p:spPr>
          <a:xfrm>
            <a:off x="5203877" y="3192978"/>
            <a:ext cx="237322" cy="26156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sz="11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55C78F-BA44-B11C-ABB8-DB76BF809AF5}"/>
              </a:ext>
            </a:extLst>
          </p:cNvPr>
          <p:cNvSpPr txBox="1"/>
          <p:nvPr/>
        </p:nvSpPr>
        <p:spPr>
          <a:xfrm>
            <a:off x="5419180" y="1158808"/>
            <a:ext cx="292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Rehabilitation plantings have targeted deforested areas along forest edges and other degraded lands, providing additional protection for the core forest.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A8AABA-3514-37F0-A20B-3B8E4007AEFC}"/>
              </a:ext>
            </a:extLst>
          </p:cNvPr>
          <p:cNvSpPr txBox="1"/>
          <p:nvPr/>
        </p:nvSpPr>
        <p:spPr>
          <a:xfrm>
            <a:off x="5441199" y="2300731"/>
            <a:ext cx="292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Agroforestry development for land rehabilitation has focused on community partnerships within forestry concessions.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549DB4-779D-A9A8-BE7A-1A48FDBAD22B}"/>
              </a:ext>
            </a:extLst>
          </p:cNvPr>
          <p:cNvSpPr txBox="1"/>
          <p:nvPr/>
        </p:nvSpPr>
        <p:spPr>
          <a:xfrm>
            <a:off x="5463745" y="3108905"/>
            <a:ext cx="292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Accelerated natural regeneration has been implemented to assist the restoration of secondary forests within the core forest areas.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210E42-206A-1D90-C539-749CA2F66366}"/>
              </a:ext>
            </a:extLst>
          </p:cNvPr>
          <p:cNvSpPr txBox="1"/>
          <p:nvPr/>
        </p:nvSpPr>
        <p:spPr>
          <a:xfrm>
            <a:off x="4823686" y="233673"/>
            <a:ext cx="2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 "/>
              </a:defRPr>
            </a:lvl1pPr>
          </a:lstStyle>
          <a:p>
            <a:r>
              <a:rPr lang="en-US" dirty="0"/>
              <a:t>Forest Rehabilitation &amp; Restoration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D4AA138-0C7C-315A-00EA-0808EE68D833}"/>
              </a:ext>
            </a:extLst>
          </p:cNvPr>
          <p:cNvCxnSpPr/>
          <p:nvPr/>
        </p:nvCxnSpPr>
        <p:spPr>
          <a:xfrm>
            <a:off x="4761258" y="1059582"/>
            <a:ext cx="315848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4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CEEDB7-C796-FBA5-9696-630FA9010EE6}"/>
              </a:ext>
            </a:extLst>
          </p:cNvPr>
          <p:cNvSpPr/>
          <p:nvPr/>
        </p:nvSpPr>
        <p:spPr>
          <a:xfrm>
            <a:off x="2904620" y="3536037"/>
            <a:ext cx="3031797" cy="33756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 utilization of NTFPs</a:t>
            </a:r>
            <a:endParaRPr lang="en-ID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FB899-A9F5-348A-7A39-A12C73EB6965}"/>
              </a:ext>
            </a:extLst>
          </p:cNvPr>
          <p:cNvSpPr txBox="1"/>
          <p:nvPr/>
        </p:nvSpPr>
        <p:spPr>
          <a:xfrm>
            <a:off x="3851920" y="233673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 "/>
              </a:defRPr>
            </a:lvl1pPr>
          </a:lstStyle>
          <a:p>
            <a:r>
              <a:rPr lang="en-US" dirty="0"/>
              <a:t>Land-use Management Concept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A78CF5-23CC-FCC3-5002-4A9E5D7823C9}"/>
              </a:ext>
            </a:extLst>
          </p:cNvPr>
          <p:cNvCxnSpPr>
            <a:cxnSpLocks/>
          </p:cNvCxnSpPr>
          <p:nvPr/>
        </p:nvCxnSpPr>
        <p:spPr>
          <a:xfrm>
            <a:off x="3943383" y="627122"/>
            <a:ext cx="379696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768804D-27DB-E258-2797-04FDE0F73C76}"/>
              </a:ext>
            </a:extLst>
          </p:cNvPr>
          <p:cNvSpPr/>
          <p:nvPr/>
        </p:nvSpPr>
        <p:spPr>
          <a:xfrm>
            <a:off x="2915815" y="1142026"/>
            <a:ext cx="3024335" cy="3375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Protection of forest resources and concession areas</a:t>
            </a:r>
            <a:endParaRPr lang="en-ID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FEA5F9-252B-AE0D-CBA7-D7336682253D}"/>
              </a:ext>
            </a:extLst>
          </p:cNvPr>
          <p:cNvSpPr/>
          <p:nvPr/>
        </p:nvSpPr>
        <p:spPr>
          <a:xfrm>
            <a:off x="2915817" y="1562034"/>
            <a:ext cx="3024335" cy="8129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 utilization of environmental services</a:t>
            </a:r>
            <a:r>
              <a:rPr lang="en-ID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 recovery (forest restoration and rehabilitation)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Biodiversity protection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Carbon storage and sequestration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Ecotourism</a:t>
            </a:r>
            <a:endParaRPr lang="en-US" sz="8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E8AE95-507F-269E-B76B-7F61EA69387A}"/>
              </a:ext>
            </a:extLst>
          </p:cNvPr>
          <p:cNvSpPr/>
          <p:nvPr/>
        </p:nvSpPr>
        <p:spPr>
          <a:xfrm>
            <a:off x="2915816" y="2472258"/>
            <a:ext cx="3024334" cy="3375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 collection of non-timber forest product</a:t>
            </a:r>
            <a:endParaRPr lang="en-ID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D00F82-61DC-075A-E3EF-8C4DE75FDB83}"/>
              </a:ext>
            </a:extLst>
          </p:cNvPr>
          <p:cNvSpPr/>
          <p:nvPr/>
        </p:nvSpPr>
        <p:spPr>
          <a:xfrm>
            <a:off x="2901507" y="3976894"/>
            <a:ext cx="3024333" cy="33756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 utilization of forest areas</a:t>
            </a:r>
            <a:endParaRPr lang="en-ID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B12E6C-F37A-C19E-9584-98D5FF4C3311}"/>
              </a:ext>
            </a:extLst>
          </p:cNvPr>
          <p:cNvSpPr/>
          <p:nvPr/>
        </p:nvSpPr>
        <p:spPr>
          <a:xfrm>
            <a:off x="2908352" y="3052443"/>
            <a:ext cx="3031798" cy="33756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Land-use stabilization (reclaim &amp; negotiations)</a:t>
            </a:r>
            <a:endParaRPr lang="en-ID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AC2478-C298-9585-FBCF-E2E9B32A6005}"/>
              </a:ext>
            </a:extLst>
          </p:cNvPr>
          <p:cNvSpPr/>
          <p:nvPr/>
        </p:nvSpPr>
        <p:spPr>
          <a:xfrm>
            <a:off x="670418" y="1294862"/>
            <a:ext cx="1669484" cy="13602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PROTECTION AREAS</a:t>
            </a:r>
          </a:p>
          <a:p>
            <a:pPr algn="ctr"/>
            <a:r>
              <a:rPr lang="en-US" sz="100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conserve natural forest and biodiversity, ensuring a strong foundation for developing environmental service initiatives.</a:t>
            </a:r>
            <a:endParaRPr lang="en-ID" sz="1000" i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478E29-8891-BB2D-B4EC-86A069D4BA25}"/>
              </a:ext>
            </a:extLst>
          </p:cNvPr>
          <p:cNvSpPr/>
          <p:nvPr/>
        </p:nvSpPr>
        <p:spPr>
          <a:xfrm>
            <a:off x="670418" y="3012550"/>
            <a:ext cx="1682633" cy="136028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 AREAS</a:t>
            </a:r>
          </a:p>
          <a:p>
            <a:pPr algn="ctr"/>
            <a:r>
              <a:rPr lang="en-US" sz="100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transform degraded forests and lands into productive land uses that deliver ecological, economic, and social benefits.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4C27B0-2DFF-E919-ED25-C6DCA19BDA3E}"/>
              </a:ext>
            </a:extLst>
          </p:cNvPr>
          <p:cNvSpPr txBox="1"/>
          <p:nvPr/>
        </p:nvSpPr>
        <p:spPr>
          <a:xfrm>
            <a:off x="3572356" y="762939"/>
            <a:ext cx="16826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Management objectives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B4205283-3AC8-351A-8F39-F37DD21AC66A}"/>
              </a:ext>
            </a:extLst>
          </p:cNvPr>
          <p:cNvCxnSpPr>
            <a:stCxn id="17" idx="3"/>
            <a:endCxn id="10" idx="1"/>
          </p:cNvCxnSpPr>
          <p:nvPr/>
        </p:nvCxnSpPr>
        <p:spPr>
          <a:xfrm flipV="1">
            <a:off x="2353051" y="2641041"/>
            <a:ext cx="562765" cy="1051652"/>
          </a:xfrm>
          <a:prstGeom prst="curvedConnector3">
            <a:avLst>
              <a:gd name="adj1" fmla="val 3041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1CFF1128-C9A0-89CA-6857-F08403C7DB28}"/>
              </a:ext>
            </a:extLst>
          </p:cNvPr>
          <p:cNvCxnSpPr>
            <a:cxnSpLocks/>
            <a:stCxn id="17" idx="3"/>
            <a:endCxn id="15" idx="1"/>
          </p:cNvCxnSpPr>
          <p:nvPr/>
        </p:nvCxnSpPr>
        <p:spPr>
          <a:xfrm flipV="1">
            <a:off x="2353051" y="3221226"/>
            <a:ext cx="555301" cy="471467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F2F3813C-F1EC-6312-28E5-ADD17372A05B}"/>
              </a:ext>
            </a:extLst>
          </p:cNvPr>
          <p:cNvCxnSpPr>
            <a:cxnSpLocks/>
            <a:stCxn id="17" idx="3"/>
            <a:endCxn id="11" idx="1"/>
          </p:cNvCxnSpPr>
          <p:nvPr/>
        </p:nvCxnSpPr>
        <p:spPr>
          <a:xfrm>
            <a:off x="2353051" y="3692693"/>
            <a:ext cx="548456" cy="452984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DF042D02-7997-D3B6-8548-92DF372BBDEA}"/>
              </a:ext>
            </a:extLst>
          </p:cNvPr>
          <p:cNvCxnSpPr>
            <a:cxnSpLocks/>
            <a:stCxn id="17" idx="3"/>
            <a:endCxn id="12" idx="1"/>
          </p:cNvCxnSpPr>
          <p:nvPr/>
        </p:nvCxnSpPr>
        <p:spPr>
          <a:xfrm>
            <a:off x="2353051" y="3692693"/>
            <a:ext cx="551569" cy="12127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2F4EC143-F7E9-CCD3-4B55-1964EECDC5A6}"/>
              </a:ext>
            </a:extLst>
          </p:cNvPr>
          <p:cNvCxnSpPr>
            <a:cxnSpLocks/>
            <a:stCxn id="16" idx="3"/>
            <a:endCxn id="8" idx="1"/>
          </p:cNvCxnSpPr>
          <p:nvPr/>
        </p:nvCxnSpPr>
        <p:spPr>
          <a:xfrm flipV="1">
            <a:off x="2339902" y="1310809"/>
            <a:ext cx="575913" cy="664196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F9E71399-5E5A-F8D1-ABD2-E8DA8372E1EB}"/>
              </a:ext>
            </a:extLst>
          </p:cNvPr>
          <p:cNvCxnSpPr>
            <a:cxnSpLocks/>
            <a:stCxn id="16" idx="3"/>
            <a:endCxn id="9" idx="1"/>
          </p:cNvCxnSpPr>
          <p:nvPr/>
        </p:nvCxnSpPr>
        <p:spPr>
          <a:xfrm flipV="1">
            <a:off x="2339902" y="1968520"/>
            <a:ext cx="575915" cy="6485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A8A14A28-762C-AE2F-9C7F-04DD329ACFBB}"/>
              </a:ext>
            </a:extLst>
          </p:cNvPr>
          <p:cNvCxnSpPr>
            <a:cxnSpLocks/>
            <a:stCxn id="16" idx="3"/>
            <a:endCxn id="10" idx="1"/>
          </p:cNvCxnSpPr>
          <p:nvPr/>
        </p:nvCxnSpPr>
        <p:spPr>
          <a:xfrm>
            <a:off x="2339902" y="1975005"/>
            <a:ext cx="575914" cy="666036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EC9B563D-5826-3A47-840B-AF82A7B82346}"/>
              </a:ext>
            </a:extLst>
          </p:cNvPr>
          <p:cNvCxnSpPr>
            <a:cxnSpLocks/>
            <a:stCxn id="17" idx="3"/>
            <a:endCxn id="9" idx="1"/>
          </p:cNvCxnSpPr>
          <p:nvPr/>
        </p:nvCxnSpPr>
        <p:spPr>
          <a:xfrm flipV="1">
            <a:off x="2353051" y="1968520"/>
            <a:ext cx="562766" cy="1724173"/>
          </a:xfrm>
          <a:prstGeom prst="curvedConnector3">
            <a:avLst>
              <a:gd name="adj1" fmla="val 17734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5F5AB0D2-4411-0559-3A68-29876B1DA04A}"/>
              </a:ext>
            </a:extLst>
          </p:cNvPr>
          <p:cNvCxnSpPr>
            <a:cxnSpLocks/>
            <a:stCxn id="17" idx="3"/>
            <a:endCxn id="8" idx="1"/>
          </p:cNvCxnSpPr>
          <p:nvPr/>
        </p:nvCxnSpPr>
        <p:spPr>
          <a:xfrm flipV="1">
            <a:off x="2353051" y="1310809"/>
            <a:ext cx="562764" cy="2381884"/>
          </a:xfrm>
          <a:prstGeom prst="curvedConnector3">
            <a:avLst>
              <a:gd name="adj1" fmla="val 1082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827E473-74F1-2E28-8214-50749A132918}"/>
              </a:ext>
            </a:extLst>
          </p:cNvPr>
          <p:cNvSpPr/>
          <p:nvPr/>
        </p:nvSpPr>
        <p:spPr>
          <a:xfrm>
            <a:off x="6806365" y="1755860"/>
            <a:ext cx="1620174" cy="432047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1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Plantings in degraded areas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630B9C8-CF02-F3B0-6DFF-AA946553D6CC}"/>
              </a:ext>
            </a:extLst>
          </p:cNvPr>
          <p:cNvSpPr/>
          <p:nvPr/>
        </p:nvSpPr>
        <p:spPr>
          <a:xfrm>
            <a:off x="6806859" y="2416325"/>
            <a:ext cx="1620174" cy="448220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1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 succession by protection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3B44814-CA9B-3970-9897-236DED20F150}"/>
              </a:ext>
            </a:extLst>
          </p:cNvPr>
          <p:cNvSpPr/>
          <p:nvPr/>
        </p:nvSpPr>
        <p:spPr>
          <a:xfrm>
            <a:off x="6795043" y="1139222"/>
            <a:ext cx="1625505" cy="459674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Assisted or accelerated natural regeneration (ANR)</a:t>
            </a:r>
            <a:endParaRPr lang="en-ID" sz="10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2B646EE-7358-018E-93E5-E432CA949C32}"/>
              </a:ext>
            </a:extLst>
          </p:cNvPr>
          <p:cNvSpPr/>
          <p:nvPr/>
        </p:nvSpPr>
        <p:spPr>
          <a:xfrm>
            <a:off x="6862700" y="3220730"/>
            <a:ext cx="1564334" cy="530225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1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Mixed species plantings or enrichment for NTFPs production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8CAB2B4-5FF9-8A4A-9E0C-CEF5F183CE55}"/>
              </a:ext>
            </a:extLst>
          </p:cNvPr>
          <p:cNvSpPr/>
          <p:nvPr/>
        </p:nvSpPr>
        <p:spPr>
          <a:xfrm>
            <a:off x="6861675" y="3923185"/>
            <a:ext cx="1558873" cy="432047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1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Agroforestry partnerships with communities</a:t>
            </a: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025F0F4C-9265-AE84-6871-BEB9D01320EA}"/>
              </a:ext>
            </a:extLst>
          </p:cNvPr>
          <p:cNvCxnSpPr>
            <a:cxnSpLocks/>
            <a:stCxn id="9" idx="3"/>
            <a:endCxn id="78" idx="1"/>
          </p:cNvCxnSpPr>
          <p:nvPr/>
        </p:nvCxnSpPr>
        <p:spPr>
          <a:xfrm flipV="1">
            <a:off x="5940152" y="1369059"/>
            <a:ext cx="854891" cy="599461"/>
          </a:xfrm>
          <a:prstGeom prst="curvedConnector3">
            <a:avLst>
              <a:gd name="adj1" fmla="val 50000"/>
            </a:avLst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AA7E52DB-736D-4CCD-AB45-700648525044}"/>
              </a:ext>
            </a:extLst>
          </p:cNvPr>
          <p:cNvCxnSpPr>
            <a:cxnSpLocks/>
            <a:stCxn id="9" idx="3"/>
            <a:endCxn id="76" idx="1"/>
          </p:cNvCxnSpPr>
          <p:nvPr/>
        </p:nvCxnSpPr>
        <p:spPr>
          <a:xfrm>
            <a:off x="5940152" y="1968520"/>
            <a:ext cx="866213" cy="3364"/>
          </a:xfrm>
          <a:prstGeom prst="curvedConnector3">
            <a:avLst>
              <a:gd name="adj1" fmla="val 50000"/>
            </a:avLst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Curved 86">
            <a:extLst>
              <a:ext uri="{FF2B5EF4-FFF2-40B4-BE49-F238E27FC236}">
                <a16:creationId xmlns:a16="http://schemas.microsoft.com/office/drawing/2014/main" id="{E19EDB27-E9E5-63A3-12D0-8E20415895B1}"/>
              </a:ext>
            </a:extLst>
          </p:cNvPr>
          <p:cNvCxnSpPr>
            <a:cxnSpLocks/>
            <a:stCxn id="9" idx="3"/>
            <a:endCxn id="77" idx="1"/>
          </p:cNvCxnSpPr>
          <p:nvPr/>
        </p:nvCxnSpPr>
        <p:spPr>
          <a:xfrm>
            <a:off x="5940152" y="1968520"/>
            <a:ext cx="866707" cy="671915"/>
          </a:xfrm>
          <a:prstGeom prst="curvedConnector3">
            <a:avLst>
              <a:gd name="adj1" fmla="val 50000"/>
            </a:avLst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Curved 89">
            <a:extLst>
              <a:ext uri="{FF2B5EF4-FFF2-40B4-BE49-F238E27FC236}">
                <a16:creationId xmlns:a16="http://schemas.microsoft.com/office/drawing/2014/main" id="{867ACF01-E053-0377-4696-11B46DBC53A9}"/>
              </a:ext>
            </a:extLst>
          </p:cNvPr>
          <p:cNvCxnSpPr>
            <a:cxnSpLocks/>
            <a:stCxn id="11" idx="3"/>
            <a:endCxn id="80" idx="1"/>
          </p:cNvCxnSpPr>
          <p:nvPr/>
        </p:nvCxnSpPr>
        <p:spPr>
          <a:xfrm flipV="1">
            <a:off x="5925840" y="4139209"/>
            <a:ext cx="935835" cy="6468"/>
          </a:xfrm>
          <a:prstGeom prst="curvedConnector3">
            <a:avLst>
              <a:gd name="adj1" fmla="val 50000"/>
            </a:avLst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Curved 92">
            <a:extLst>
              <a:ext uri="{FF2B5EF4-FFF2-40B4-BE49-F238E27FC236}">
                <a16:creationId xmlns:a16="http://schemas.microsoft.com/office/drawing/2014/main" id="{41D5EA74-E577-95F8-9430-D788B5691434}"/>
              </a:ext>
            </a:extLst>
          </p:cNvPr>
          <p:cNvCxnSpPr>
            <a:cxnSpLocks/>
            <a:stCxn id="11" idx="3"/>
            <a:endCxn id="79" idx="1"/>
          </p:cNvCxnSpPr>
          <p:nvPr/>
        </p:nvCxnSpPr>
        <p:spPr>
          <a:xfrm flipV="1">
            <a:off x="5925840" y="3485843"/>
            <a:ext cx="936860" cy="659834"/>
          </a:xfrm>
          <a:prstGeom prst="curvedConnector3">
            <a:avLst>
              <a:gd name="adj1" fmla="val 50000"/>
            </a:avLst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: Curved 109">
            <a:extLst>
              <a:ext uri="{FF2B5EF4-FFF2-40B4-BE49-F238E27FC236}">
                <a16:creationId xmlns:a16="http://schemas.microsoft.com/office/drawing/2014/main" id="{FE87115B-61BE-86CF-CDF7-84D865EC5ACB}"/>
              </a:ext>
            </a:extLst>
          </p:cNvPr>
          <p:cNvCxnSpPr>
            <a:cxnSpLocks/>
            <a:stCxn id="12" idx="3"/>
            <a:endCxn id="79" idx="1"/>
          </p:cNvCxnSpPr>
          <p:nvPr/>
        </p:nvCxnSpPr>
        <p:spPr>
          <a:xfrm flipV="1">
            <a:off x="5936417" y="3485843"/>
            <a:ext cx="926283" cy="218977"/>
          </a:xfrm>
          <a:prstGeom prst="curvedConnector3">
            <a:avLst>
              <a:gd name="adj1" fmla="val 50000"/>
            </a:avLst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CDF03831-9608-71BF-7EFD-B123EB8BD36E}"/>
              </a:ext>
            </a:extLst>
          </p:cNvPr>
          <p:cNvSpPr txBox="1"/>
          <p:nvPr/>
        </p:nvSpPr>
        <p:spPr>
          <a:xfrm>
            <a:off x="6684753" y="794435"/>
            <a:ext cx="21111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Rehabilitation &amp; restoration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8601456-9A50-0418-A822-16002B0A4E29}"/>
              </a:ext>
            </a:extLst>
          </p:cNvPr>
          <p:cNvSpPr txBox="1"/>
          <p:nvPr/>
        </p:nvSpPr>
        <p:spPr>
          <a:xfrm>
            <a:off x="610933" y="784864"/>
            <a:ext cx="18016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Broad land-use categories</a:t>
            </a:r>
          </a:p>
        </p:txBody>
      </p:sp>
      <p:cxnSp>
        <p:nvCxnSpPr>
          <p:cNvPr id="136" name="Connector: Curved 135">
            <a:extLst>
              <a:ext uri="{FF2B5EF4-FFF2-40B4-BE49-F238E27FC236}">
                <a16:creationId xmlns:a16="http://schemas.microsoft.com/office/drawing/2014/main" id="{8751E3A9-E416-282A-D742-A2AE9F1A7BD4}"/>
              </a:ext>
            </a:extLst>
          </p:cNvPr>
          <p:cNvCxnSpPr>
            <a:cxnSpLocks/>
            <a:stCxn id="10" idx="3"/>
            <a:endCxn id="77" idx="1"/>
          </p:cNvCxnSpPr>
          <p:nvPr/>
        </p:nvCxnSpPr>
        <p:spPr>
          <a:xfrm flipV="1">
            <a:off x="5940150" y="2640435"/>
            <a:ext cx="866709" cy="606"/>
          </a:xfrm>
          <a:prstGeom prst="curvedConnector3">
            <a:avLst>
              <a:gd name="adj1" fmla="val 50000"/>
            </a:avLst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or: Curved 139">
            <a:extLst>
              <a:ext uri="{FF2B5EF4-FFF2-40B4-BE49-F238E27FC236}">
                <a16:creationId xmlns:a16="http://schemas.microsoft.com/office/drawing/2014/main" id="{D3BF5C00-C4F4-E3AE-BFB2-91D5D1372506}"/>
              </a:ext>
            </a:extLst>
          </p:cNvPr>
          <p:cNvCxnSpPr>
            <a:cxnSpLocks/>
            <a:stCxn id="15" idx="3"/>
            <a:endCxn id="79" idx="1"/>
          </p:cNvCxnSpPr>
          <p:nvPr/>
        </p:nvCxnSpPr>
        <p:spPr>
          <a:xfrm>
            <a:off x="5940150" y="3221226"/>
            <a:ext cx="922550" cy="264617"/>
          </a:xfrm>
          <a:prstGeom prst="curvedConnector3">
            <a:avLst>
              <a:gd name="adj1" fmla="val 50000"/>
            </a:avLst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243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46627</TotalTime>
  <Words>506</Words>
  <Application>Microsoft Office PowerPoint</Application>
  <PresentationFormat>On-screen Show (16:9)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 </vt:lpstr>
      <vt:lpstr>Arial</vt:lpstr>
      <vt:lpstr>Calibri</vt:lpstr>
      <vt:lpstr>Myriad Pro</vt:lpstr>
      <vt:lpstr>Office Theme</vt:lpstr>
      <vt:lpstr>1_Office Theme</vt:lpstr>
      <vt:lpstr> Forest Restoration &amp; Monitoring </vt:lpstr>
      <vt:lpstr>PowerPoint Presentation</vt:lpstr>
      <vt:lpstr>PowerPoint Presentation</vt:lpstr>
      <vt:lpstr>PowerPoint Presentation</vt:lpstr>
      <vt:lpstr>PowerPoint Presentation</vt:lpstr>
      <vt:lpstr>Forest REGROWTH monitoring PLOT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JUDUL PRESENTASI</dc:title>
  <dc:creator>Zelvin NH</dc:creator>
  <cp:lastModifiedBy>Thomas A  Walsh</cp:lastModifiedBy>
  <cp:revision>660</cp:revision>
  <dcterms:created xsi:type="dcterms:W3CDTF">2022-04-19T13:56:15Z</dcterms:created>
  <dcterms:modified xsi:type="dcterms:W3CDTF">2025-10-27T13:18:41Z</dcterms:modified>
</cp:coreProperties>
</file>