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2"/>
  </p:notesMasterIdLst>
  <p:handoutMasterIdLst>
    <p:handoutMasterId r:id="rId23"/>
  </p:handoutMasterIdLst>
  <p:sldIdLst>
    <p:sldId id="350" r:id="rId5"/>
    <p:sldId id="366" r:id="rId6"/>
    <p:sldId id="353" r:id="rId7"/>
    <p:sldId id="334" r:id="rId8"/>
    <p:sldId id="354" r:id="rId9"/>
    <p:sldId id="365" r:id="rId10"/>
    <p:sldId id="358" r:id="rId11"/>
    <p:sldId id="359" r:id="rId12"/>
    <p:sldId id="360" r:id="rId13"/>
    <p:sldId id="361" r:id="rId14"/>
    <p:sldId id="362" r:id="rId15"/>
    <p:sldId id="363" r:id="rId16"/>
    <p:sldId id="364" r:id="rId17"/>
    <p:sldId id="357" r:id="rId18"/>
    <p:sldId id="355" r:id="rId19"/>
    <p:sldId id="356" r:id="rId20"/>
    <p:sldId id="343" r:id="rId21"/>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9" autoAdjust="0"/>
    <p:restoredTop sz="93220" autoAdjust="0"/>
  </p:normalViewPr>
  <p:slideViewPr>
    <p:cSldViewPr snapToGrid="0">
      <p:cViewPr varScale="1">
        <p:scale>
          <a:sx n="99" d="100"/>
          <a:sy n="99" d="100"/>
        </p:scale>
        <p:origin x="1410" y="9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n-GB" smtClean="0"/>
              <a:t>‹#›</a:t>
            </a:fld>
            <a:endParaRPr lang="en-GB"/>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A15AE-E040-4F31-96C6-FD066D034FFB}" type="datetime1">
              <a:rPr lang="en-GB" smtClean="0"/>
              <a:pPr/>
              <a:t>30/10/2025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n-GB" noProof="0" smtClean="0"/>
              <a:t>‹#›</a:t>
            </a:fld>
            <a:endParaRPr lang="en-GB"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A89C7E07-3C67-C64C-8DA0-0404F6303970}" type="slidenum">
              <a:rPr lang="en-GB" smtClean="0"/>
              <a:t>1</a:t>
            </a:fld>
            <a:endParaRPr lang="en-GB"/>
          </a:p>
        </p:txBody>
      </p:sp>
    </p:spTree>
    <p:extLst>
      <p:ext uri="{BB962C8B-B14F-4D97-AF65-F5344CB8AC3E}">
        <p14:creationId xmlns:p14="http://schemas.microsoft.com/office/powerpoint/2010/main" val="33465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A89C7E07-3C67-C64C-8DA0-0404F6303970}" type="slidenum">
              <a:rPr lang="en-GB" smtClean="0"/>
              <a:t>4</a:t>
            </a:fld>
            <a:endParaRPr lang="en-GB"/>
          </a:p>
        </p:txBody>
      </p:sp>
    </p:spTree>
    <p:extLst>
      <p:ext uri="{BB962C8B-B14F-4D97-AF65-F5344CB8AC3E}">
        <p14:creationId xmlns:p14="http://schemas.microsoft.com/office/powerpoint/2010/main" val="4285802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A89C7E07-3C67-C64C-8DA0-0404F6303970}" type="slidenum">
              <a:rPr lang="en-GB" smtClean="0"/>
              <a:t>17</a:t>
            </a:fld>
            <a:endParaRPr lang="en-GB"/>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en-US" noProof="0"/>
              <a:t>Click to edit Master title style</a:t>
            </a:r>
            <a:endParaRPr lang="en-GB" noProof="0"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fld id="{F88F5F63-8808-4375-85CE-D0FAFA3BBE65}" type="datetime3">
              <a:rPr lang="en-GB" noProof="0" smtClean="0">
                <a:latin typeface="+mn-lt"/>
              </a:rPr>
              <a:t>30 October, 2025</a:t>
            </a:fld>
            <a:endParaRPr lang="en-GB" noProof="0"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rtlCol="0"/>
          <a:lstStyle/>
          <a:p>
            <a:pPr rtl="0"/>
            <a:fld id="{6D17C7AE-DC41-4D6E-8CE7-A0296D62536F}" type="datetime3">
              <a:rPr lang="en-GB" noProof="0" smtClean="0">
                <a:latin typeface="+mn-lt"/>
              </a:rPr>
              <a:t>30 October, 2025</a:t>
            </a:fld>
            <a:endParaRPr lang="en-GB" noProof="0"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p>
            <a:pPr rtl="0"/>
            <a:fld id="{0971D3F5-C297-4F98-9679-48877DEF0EC7}" type="datetime3">
              <a:rPr lang="en-GB" noProof="0" smtClean="0">
                <a:latin typeface="+mn-lt"/>
              </a:rPr>
              <a:t>30 October, 2025</a:t>
            </a:fld>
            <a:endParaRPr lang="en-GB" noProof="0"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rtlCol="0"/>
          <a:lstStyle/>
          <a:p>
            <a:pPr rtl="0"/>
            <a:r>
              <a:rPr lang="en-GB" noProof="0" dirty="0"/>
              <a:t>Annual Review</a:t>
            </a:r>
            <a:endParaRPr lang="en-GB" b="0" noProof="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en-US" noProof="0"/>
              <a:t>Click icon to add picture</a:t>
            </a:r>
            <a:endParaRPr lang="en-GB" noProof="0"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en-US" noProof="0"/>
              <a:t>Click to edit Master title style</a:t>
            </a:r>
            <a:endParaRPr lang="en-GB" noProof="0"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rtlCol="0"/>
          <a:lstStyle/>
          <a:p>
            <a:pPr rtl="0"/>
            <a:fld id="{C02CDA83-4160-4EEB-AD7D-1C57C21837F3}" type="datetime3">
              <a:rPr lang="en-GB" noProof="0" smtClean="0">
                <a:latin typeface="+mn-lt"/>
              </a:rPr>
              <a:t>30 October, 2025</a:t>
            </a:fld>
            <a:endParaRPr lang="en-GB" noProof="0"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en-US" noProof="0"/>
              <a:t>Click icon to add picture</a:t>
            </a:r>
            <a:endParaRPr lang="en-GB" noProof="0"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fld id="{94200668-9301-4F8B-89F3-A4E2AEA80049}" type="datetime3">
              <a:rPr lang="en-GB" noProof="0" smtClean="0">
                <a:latin typeface="+mn-lt"/>
              </a:rPr>
              <a:t>30 October, 2025</a:t>
            </a:fld>
            <a:endParaRPr lang="en-GB" noProof="0"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en-US" noProof="0"/>
              <a:t>Click icon to add picture</a:t>
            </a:r>
            <a:endParaRPr lang="en-GB" noProof="0"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en-US" noProof="0"/>
              <a:t>Click to edit Master title style</a:t>
            </a:r>
            <a:endParaRPr lang="en-GB" noProof="0"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en-US" noProof="0"/>
              <a:t>Click icon to add chart</a:t>
            </a:r>
            <a:endParaRPr lang="en-GB" noProof="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rtlCol="0"/>
          <a:lstStyle/>
          <a:p>
            <a:pPr rtl="0"/>
            <a:fld id="{029ECAD1-3047-43DC-81B7-231597E81F19}" type="datetime3">
              <a:rPr lang="en-GB" noProof="0" smtClean="0">
                <a:latin typeface="+mn-lt"/>
              </a:rPr>
              <a:t>30 October, 2025</a:t>
            </a:fld>
            <a:endParaRPr lang="en-GB" noProof="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n-US" noProof="0"/>
              <a:t>Click icon to add table</a:t>
            </a:r>
            <a:endParaRPr lang="en-GB" noProof="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rtlCol="0"/>
          <a:lstStyle/>
          <a:p>
            <a:pPr rtl="0"/>
            <a:fld id="{1E6A16EE-7FBD-4E62-A186-69A1E1C8758D}" type="datetime3">
              <a:rPr lang="en-GB" noProof="0" smtClean="0">
                <a:latin typeface="+mn-lt"/>
              </a:rPr>
              <a:t>30 October, 2025</a:t>
            </a:fld>
            <a:endParaRPr lang="en-GB" noProof="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en-US" noProof="0"/>
              <a:t>Click to edit Master title style</a:t>
            </a:r>
            <a:endParaRPr lang="en-GB" noProof="0"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pPr rtl="0"/>
            <a:r>
              <a:rPr lang="en-GB" sz="20000" b="1" noProof="0"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n-US" noProof="0"/>
              <a:t>Click icon to add picture</a:t>
            </a:r>
            <a:endParaRPr lang="en-GB" noProof="0"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n-US" noProof="0"/>
              <a:t>Click icon to add picture</a:t>
            </a:r>
            <a:endParaRPr lang="en-GB" noProof="0"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n-US" noProof="0"/>
              <a:t>Click icon to add picture</a:t>
            </a:r>
            <a:endParaRPr lang="en-GB" noProof="0"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n-US" noProof="0"/>
              <a:t>Click icon to add picture</a:t>
            </a:r>
            <a:endParaRPr lang="en-GB" noProof="0"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p>
            <a:pPr rtl="0"/>
            <a:fld id="{D21FA074-9295-430E-9633-F682F8C96958}" type="datetime3">
              <a:rPr lang="en-GB" noProof="0" smtClean="0">
                <a:latin typeface="+mn-lt"/>
              </a:rPr>
              <a:t>30 October, 2025</a:t>
            </a:fld>
            <a:endParaRPr lang="en-GB" noProof="0"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p>
            <a:pPr rtl="0"/>
            <a:fld id="{D33AD83D-9671-4762-AF03-9C719A9CD695}" type="datetime3">
              <a:rPr lang="en-GB" noProof="0" smtClean="0">
                <a:latin typeface="+mn-lt"/>
              </a:rPr>
              <a:t>30 October, 2025</a:t>
            </a:fld>
            <a:endParaRPr lang="en-GB" noProof="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8AC5E797-DDC7-4716-ABC9-2C172A510C23}" type="datetime3">
              <a:rPr lang="en-GB" noProof="0" smtClean="0">
                <a:latin typeface="+mn-lt"/>
              </a:rPr>
              <a:t>30 October, 2025</a:t>
            </a:fld>
            <a:endParaRPr lang="en-GB" noProof="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pPr rtl="0"/>
            <a:r>
              <a:rPr lang="en-GB" noProof="0"/>
              <a:t>Annual Review</a:t>
            </a:r>
            <a:endParaRPr lang="en-GB" b="0" noProof="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p:txBody>
          <a:bodyPr rtlCol="0"/>
          <a:lstStyle/>
          <a:p>
            <a:pPr rtl="0"/>
            <a:r>
              <a:rPr lang="en-GB" dirty="0"/>
              <a:t>Risk Mitigation Update Summary</a:t>
            </a: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p:txBody>
          <a:bodyPr rtlCol="0"/>
          <a:lstStyle/>
          <a:p>
            <a:pPr rtl="0"/>
            <a:r>
              <a:rPr lang="en-GB" sz="2800" dirty="0"/>
              <a:t>2025</a:t>
            </a:r>
          </a:p>
          <a:p>
            <a:pPr rtl="0"/>
            <a:endParaRPr lang="en-GB" sz="2800" dirty="0"/>
          </a:p>
        </p:txBody>
      </p:sp>
      <p:sp>
        <p:nvSpPr>
          <p:cNvPr id="5" name="Rectangle 4">
            <a:extLst>
              <a:ext uri="{FF2B5EF4-FFF2-40B4-BE49-F238E27FC236}">
                <a16:creationId xmlns:a16="http://schemas.microsoft.com/office/drawing/2014/main" id="{4969D919-150C-434F-A73C-55B525E1F6D0}"/>
              </a:ext>
            </a:extLst>
          </p:cNvPr>
          <p:cNvSpPr/>
          <p:nvPr/>
        </p:nvSpPr>
        <p:spPr>
          <a:xfrm>
            <a:off x="298592" y="248968"/>
            <a:ext cx="9942990" cy="400110"/>
          </a:xfrm>
          <a:prstGeom prst="rect">
            <a:avLst/>
          </a:prstGeom>
          <a:solidFill>
            <a:srgbClr val="00887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800" dirty="0">
                <a:latin typeface="+mj-lt"/>
              </a:rPr>
              <a:t>Hutan Harapan</a:t>
            </a:r>
            <a:r>
              <a:rPr lang="en-GB" dirty="0">
                <a:latin typeface="+mj-lt"/>
              </a:rPr>
              <a:t>: Risk Register – Internal Only </a:t>
            </a:r>
            <a:endParaRPr lang="en-GB" sz="1800" dirty="0"/>
          </a:p>
        </p:txBody>
      </p:sp>
      <p:pic>
        <p:nvPicPr>
          <p:cNvPr id="6" name="Picture 5" descr="Text&#10;&#10;Description automatically generated with medium confidence">
            <a:extLst>
              <a:ext uri="{FF2B5EF4-FFF2-40B4-BE49-F238E27FC236}">
                <a16:creationId xmlns:a16="http://schemas.microsoft.com/office/drawing/2014/main" id="{61B0B89F-1949-D76D-3539-4BE0E4315C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3423" y="89023"/>
            <a:ext cx="1356214" cy="560055"/>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99300-2759-FCFB-6FBA-FE603660F86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C972E20-5040-2734-22CF-3169314D0C3D}"/>
              </a:ext>
            </a:extLst>
          </p:cNvPr>
          <p:cNvSpPr txBox="1"/>
          <p:nvPr/>
        </p:nvSpPr>
        <p:spPr>
          <a:xfrm>
            <a:off x="223611" y="141888"/>
            <a:ext cx="6758151" cy="400110"/>
          </a:xfrm>
          <a:prstGeom prst="rect">
            <a:avLst/>
          </a:prstGeom>
          <a:noFill/>
        </p:spPr>
        <p:txBody>
          <a:bodyPr wrap="square" rtlCol="0">
            <a:spAutoFit/>
          </a:bodyPr>
          <a:lstStyle/>
          <a:p>
            <a:r>
              <a:rPr lang="en-US" sz="2000" dirty="0">
                <a:solidFill>
                  <a:schemeClr val="bg1"/>
                </a:solidFill>
              </a:rPr>
              <a:t>Risk Status: Forest Restoration and Monitoring</a:t>
            </a:r>
            <a:endParaRPr lang="en-GB" sz="2000" dirty="0">
              <a:solidFill>
                <a:schemeClr val="bg1"/>
              </a:solidFill>
            </a:endParaRPr>
          </a:p>
        </p:txBody>
      </p:sp>
      <p:pic>
        <p:nvPicPr>
          <p:cNvPr id="4" name="Picture 3">
            <a:extLst>
              <a:ext uri="{FF2B5EF4-FFF2-40B4-BE49-F238E27FC236}">
                <a16:creationId xmlns:a16="http://schemas.microsoft.com/office/drawing/2014/main" id="{21CEC818-C64B-53AC-EE69-15E6B9DFBEE8}"/>
              </a:ext>
            </a:extLst>
          </p:cNvPr>
          <p:cNvPicPr>
            <a:picLocks noChangeAspect="1"/>
          </p:cNvPicPr>
          <p:nvPr/>
        </p:nvPicPr>
        <p:blipFill>
          <a:blip r:embed="rId2"/>
          <a:stretch>
            <a:fillRect/>
          </a:stretch>
        </p:blipFill>
        <p:spPr>
          <a:xfrm>
            <a:off x="108202" y="819317"/>
            <a:ext cx="11743488" cy="1829254"/>
          </a:xfrm>
          <a:prstGeom prst="rect">
            <a:avLst/>
          </a:prstGeom>
        </p:spPr>
      </p:pic>
    </p:spTree>
    <p:extLst>
      <p:ext uri="{BB962C8B-B14F-4D97-AF65-F5344CB8AC3E}">
        <p14:creationId xmlns:p14="http://schemas.microsoft.com/office/powerpoint/2010/main" val="105109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2DB98-B1D4-DEE0-8369-E32DE40AA2C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CB6FE23-216B-FB26-33B4-504546AB83C4}"/>
              </a:ext>
            </a:extLst>
          </p:cNvPr>
          <p:cNvSpPr txBox="1"/>
          <p:nvPr/>
        </p:nvSpPr>
        <p:spPr>
          <a:xfrm>
            <a:off x="223611" y="141888"/>
            <a:ext cx="6758151" cy="400110"/>
          </a:xfrm>
          <a:prstGeom prst="rect">
            <a:avLst/>
          </a:prstGeom>
          <a:noFill/>
        </p:spPr>
        <p:txBody>
          <a:bodyPr wrap="square" rtlCol="0">
            <a:spAutoFit/>
          </a:bodyPr>
          <a:lstStyle/>
          <a:p>
            <a:r>
              <a:rPr lang="en-US" sz="2000" dirty="0">
                <a:solidFill>
                  <a:schemeClr val="bg1"/>
                </a:solidFill>
              </a:rPr>
              <a:t>Risk Status: Human Capital Corporate Services </a:t>
            </a:r>
            <a:endParaRPr lang="en-GB" sz="2000" dirty="0">
              <a:solidFill>
                <a:schemeClr val="bg1"/>
              </a:solidFill>
            </a:endParaRPr>
          </a:p>
        </p:txBody>
      </p:sp>
      <p:pic>
        <p:nvPicPr>
          <p:cNvPr id="4" name="Picture 3">
            <a:extLst>
              <a:ext uri="{FF2B5EF4-FFF2-40B4-BE49-F238E27FC236}">
                <a16:creationId xmlns:a16="http://schemas.microsoft.com/office/drawing/2014/main" id="{B229CE64-BBCD-F97D-3F78-E9441B018063}"/>
              </a:ext>
            </a:extLst>
          </p:cNvPr>
          <p:cNvPicPr>
            <a:picLocks noChangeAspect="1"/>
          </p:cNvPicPr>
          <p:nvPr/>
        </p:nvPicPr>
        <p:blipFill>
          <a:blip r:embed="rId2"/>
          <a:stretch>
            <a:fillRect/>
          </a:stretch>
        </p:blipFill>
        <p:spPr>
          <a:xfrm>
            <a:off x="223611" y="729475"/>
            <a:ext cx="11720740" cy="2267500"/>
          </a:xfrm>
          <a:prstGeom prst="rect">
            <a:avLst/>
          </a:prstGeom>
        </p:spPr>
      </p:pic>
    </p:spTree>
    <p:extLst>
      <p:ext uri="{BB962C8B-B14F-4D97-AF65-F5344CB8AC3E}">
        <p14:creationId xmlns:p14="http://schemas.microsoft.com/office/powerpoint/2010/main" val="2512542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E8262-24E6-70A3-3BA2-40E92B86A65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B7C01C5-A0EC-189C-10BF-82B9302DFAE4}"/>
              </a:ext>
            </a:extLst>
          </p:cNvPr>
          <p:cNvSpPr txBox="1"/>
          <p:nvPr/>
        </p:nvSpPr>
        <p:spPr>
          <a:xfrm>
            <a:off x="223611" y="141888"/>
            <a:ext cx="6758151" cy="400110"/>
          </a:xfrm>
          <a:prstGeom prst="rect">
            <a:avLst/>
          </a:prstGeom>
          <a:noFill/>
        </p:spPr>
        <p:txBody>
          <a:bodyPr wrap="square" rtlCol="0">
            <a:spAutoFit/>
          </a:bodyPr>
          <a:lstStyle/>
          <a:p>
            <a:r>
              <a:rPr lang="en-US" sz="2000" dirty="0">
                <a:solidFill>
                  <a:schemeClr val="bg1"/>
                </a:solidFill>
              </a:rPr>
              <a:t>Risk Status: Planning and Data Base Management </a:t>
            </a:r>
            <a:endParaRPr lang="en-GB" sz="2000" dirty="0">
              <a:solidFill>
                <a:schemeClr val="bg1"/>
              </a:solidFill>
            </a:endParaRPr>
          </a:p>
        </p:txBody>
      </p:sp>
      <p:pic>
        <p:nvPicPr>
          <p:cNvPr id="2" name="Picture 1">
            <a:extLst>
              <a:ext uri="{FF2B5EF4-FFF2-40B4-BE49-F238E27FC236}">
                <a16:creationId xmlns:a16="http://schemas.microsoft.com/office/drawing/2014/main" id="{A710A717-F2FD-E7A8-460D-13DB6FC34168}"/>
              </a:ext>
            </a:extLst>
          </p:cNvPr>
          <p:cNvPicPr>
            <a:picLocks noChangeAspect="1"/>
          </p:cNvPicPr>
          <p:nvPr/>
        </p:nvPicPr>
        <p:blipFill>
          <a:blip r:embed="rId2"/>
          <a:stretch>
            <a:fillRect/>
          </a:stretch>
        </p:blipFill>
        <p:spPr>
          <a:xfrm>
            <a:off x="181655" y="860517"/>
            <a:ext cx="11828690" cy="1552448"/>
          </a:xfrm>
          <a:prstGeom prst="rect">
            <a:avLst/>
          </a:prstGeom>
        </p:spPr>
      </p:pic>
    </p:spTree>
    <p:extLst>
      <p:ext uri="{BB962C8B-B14F-4D97-AF65-F5344CB8AC3E}">
        <p14:creationId xmlns:p14="http://schemas.microsoft.com/office/powerpoint/2010/main" val="723989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7F49C-A1E0-D097-E3EF-49594A3BC95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6A183ED-BD8A-974F-DB66-AA48A8F4ACDE}"/>
              </a:ext>
            </a:extLst>
          </p:cNvPr>
          <p:cNvSpPr txBox="1"/>
          <p:nvPr/>
        </p:nvSpPr>
        <p:spPr>
          <a:xfrm>
            <a:off x="223611" y="141888"/>
            <a:ext cx="6758151" cy="400110"/>
          </a:xfrm>
          <a:prstGeom prst="rect">
            <a:avLst/>
          </a:prstGeom>
          <a:noFill/>
        </p:spPr>
        <p:txBody>
          <a:bodyPr wrap="square" rtlCol="0">
            <a:spAutoFit/>
          </a:bodyPr>
          <a:lstStyle/>
          <a:p>
            <a:r>
              <a:rPr lang="en-US" sz="2000" dirty="0">
                <a:solidFill>
                  <a:schemeClr val="bg1"/>
                </a:solidFill>
              </a:rPr>
              <a:t>Risk Status: Research and Conservation</a:t>
            </a:r>
            <a:endParaRPr lang="en-GB" sz="2000" dirty="0">
              <a:solidFill>
                <a:schemeClr val="bg1"/>
              </a:solidFill>
            </a:endParaRPr>
          </a:p>
        </p:txBody>
      </p:sp>
      <p:pic>
        <p:nvPicPr>
          <p:cNvPr id="4" name="Picture 3">
            <a:extLst>
              <a:ext uri="{FF2B5EF4-FFF2-40B4-BE49-F238E27FC236}">
                <a16:creationId xmlns:a16="http://schemas.microsoft.com/office/drawing/2014/main" id="{35D11943-402C-AA5E-6C74-F5836180CFDE}"/>
              </a:ext>
            </a:extLst>
          </p:cNvPr>
          <p:cNvPicPr>
            <a:picLocks noChangeAspect="1"/>
          </p:cNvPicPr>
          <p:nvPr/>
        </p:nvPicPr>
        <p:blipFill>
          <a:blip r:embed="rId2"/>
          <a:stretch>
            <a:fillRect/>
          </a:stretch>
        </p:blipFill>
        <p:spPr>
          <a:xfrm>
            <a:off x="132697" y="739101"/>
            <a:ext cx="11926606" cy="2004016"/>
          </a:xfrm>
          <a:prstGeom prst="rect">
            <a:avLst/>
          </a:prstGeom>
        </p:spPr>
      </p:pic>
    </p:spTree>
    <p:extLst>
      <p:ext uri="{BB962C8B-B14F-4D97-AF65-F5344CB8AC3E}">
        <p14:creationId xmlns:p14="http://schemas.microsoft.com/office/powerpoint/2010/main" val="3457430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C32D0-D4BE-5CA2-8221-FD4FCF9A742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03FED29-1F9A-4BE1-8E24-A0161D729CDA}"/>
              </a:ext>
            </a:extLst>
          </p:cNvPr>
          <p:cNvSpPr txBox="1"/>
          <p:nvPr/>
        </p:nvSpPr>
        <p:spPr>
          <a:xfrm>
            <a:off x="45811" y="141888"/>
            <a:ext cx="6758151" cy="400110"/>
          </a:xfrm>
          <a:prstGeom prst="rect">
            <a:avLst/>
          </a:prstGeom>
          <a:noFill/>
        </p:spPr>
        <p:txBody>
          <a:bodyPr wrap="square" rtlCol="0">
            <a:spAutoFit/>
          </a:bodyPr>
          <a:lstStyle/>
          <a:p>
            <a:r>
              <a:rPr lang="en-US" sz="2000" dirty="0">
                <a:solidFill>
                  <a:schemeClr val="bg1"/>
                </a:solidFill>
              </a:rPr>
              <a:t>Risk Status: Finance and Logistic </a:t>
            </a:r>
            <a:endParaRPr lang="en-GB" sz="2000" dirty="0">
              <a:solidFill>
                <a:schemeClr val="bg1"/>
              </a:solidFill>
            </a:endParaRPr>
          </a:p>
        </p:txBody>
      </p:sp>
      <p:pic>
        <p:nvPicPr>
          <p:cNvPr id="4" name="Picture 3">
            <a:extLst>
              <a:ext uri="{FF2B5EF4-FFF2-40B4-BE49-F238E27FC236}">
                <a16:creationId xmlns:a16="http://schemas.microsoft.com/office/drawing/2014/main" id="{79DD6932-3323-C906-859B-D3237B4268ED}"/>
              </a:ext>
            </a:extLst>
          </p:cNvPr>
          <p:cNvPicPr>
            <a:picLocks noChangeAspect="1"/>
          </p:cNvPicPr>
          <p:nvPr/>
        </p:nvPicPr>
        <p:blipFill>
          <a:blip r:embed="rId2"/>
          <a:stretch>
            <a:fillRect/>
          </a:stretch>
        </p:blipFill>
        <p:spPr>
          <a:xfrm>
            <a:off x="190500" y="900973"/>
            <a:ext cx="11811000" cy="2284962"/>
          </a:xfrm>
          <a:prstGeom prst="rect">
            <a:avLst/>
          </a:prstGeom>
        </p:spPr>
      </p:pic>
    </p:spTree>
    <p:extLst>
      <p:ext uri="{BB962C8B-B14F-4D97-AF65-F5344CB8AC3E}">
        <p14:creationId xmlns:p14="http://schemas.microsoft.com/office/powerpoint/2010/main" val="171154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E64DF-DF42-290F-F7CD-CEB64468434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C77923F-7796-DEB2-31DA-6E6FAF0299D6}"/>
              </a:ext>
            </a:extLst>
          </p:cNvPr>
          <p:cNvSpPr txBox="1"/>
          <p:nvPr/>
        </p:nvSpPr>
        <p:spPr>
          <a:xfrm>
            <a:off x="45811" y="141888"/>
            <a:ext cx="7599327" cy="400110"/>
          </a:xfrm>
          <a:prstGeom prst="rect">
            <a:avLst/>
          </a:prstGeom>
          <a:noFill/>
        </p:spPr>
        <p:txBody>
          <a:bodyPr wrap="square" rtlCol="0">
            <a:spAutoFit/>
          </a:bodyPr>
          <a:lstStyle/>
          <a:p>
            <a:r>
              <a:rPr lang="en-US" sz="2000" dirty="0">
                <a:solidFill>
                  <a:schemeClr val="bg1"/>
                </a:solidFill>
              </a:rPr>
              <a:t>Risk Status: Corporate and Community Business Development </a:t>
            </a:r>
            <a:endParaRPr lang="en-GB" sz="2000" dirty="0">
              <a:solidFill>
                <a:schemeClr val="bg1"/>
              </a:solidFill>
            </a:endParaRPr>
          </a:p>
        </p:txBody>
      </p:sp>
      <p:pic>
        <p:nvPicPr>
          <p:cNvPr id="3" name="Picture 2">
            <a:extLst>
              <a:ext uri="{FF2B5EF4-FFF2-40B4-BE49-F238E27FC236}">
                <a16:creationId xmlns:a16="http://schemas.microsoft.com/office/drawing/2014/main" id="{D75ACD1E-1F90-456F-6624-643A494DE7FD}"/>
              </a:ext>
            </a:extLst>
          </p:cNvPr>
          <p:cNvPicPr>
            <a:picLocks noChangeAspect="1"/>
          </p:cNvPicPr>
          <p:nvPr/>
        </p:nvPicPr>
        <p:blipFill>
          <a:blip r:embed="rId2"/>
          <a:stretch>
            <a:fillRect/>
          </a:stretch>
        </p:blipFill>
        <p:spPr>
          <a:xfrm>
            <a:off x="156552" y="646454"/>
            <a:ext cx="11679848" cy="3214346"/>
          </a:xfrm>
          <a:prstGeom prst="rect">
            <a:avLst/>
          </a:prstGeom>
        </p:spPr>
      </p:pic>
    </p:spTree>
    <p:extLst>
      <p:ext uri="{BB962C8B-B14F-4D97-AF65-F5344CB8AC3E}">
        <p14:creationId xmlns:p14="http://schemas.microsoft.com/office/powerpoint/2010/main" val="1748960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0C7E0-FFAC-863B-836B-0563CD14BD7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6404F38-6A64-7C5E-981C-23B5CBC4592B}"/>
              </a:ext>
            </a:extLst>
          </p:cNvPr>
          <p:cNvSpPr txBox="1"/>
          <p:nvPr/>
        </p:nvSpPr>
        <p:spPr>
          <a:xfrm>
            <a:off x="45811" y="141888"/>
            <a:ext cx="6758151" cy="707886"/>
          </a:xfrm>
          <a:prstGeom prst="rect">
            <a:avLst/>
          </a:prstGeom>
          <a:noFill/>
        </p:spPr>
        <p:txBody>
          <a:bodyPr wrap="square" rtlCol="0">
            <a:spAutoFit/>
          </a:bodyPr>
          <a:lstStyle/>
          <a:p>
            <a:r>
              <a:rPr lang="en-US" sz="2000" dirty="0">
                <a:solidFill>
                  <a:schemeClr val="bg1"/>
                </a:solidFill>
              </a:rPr>
              <a:t>Risk Status: Corporate Communications </a:t>
            </a:r>
          </a:p>
          <a:p>
            <a:endParaRPr lang="en-GB" sz="2000" dirty="0">
              <a:solidFill>
                <a:schemeClr val="bg1"/>
              </a:solidFill>
            </a:endParaRPr>
          </a:p>
        </p:txBody>
      </p:sp>
      <p:pic>
        <p:nvPicPr>
          <p:cNvPr id="3" name="Picture 2">
            <a:extLst>
              <a:ext uri="{FF2B5EF4-FFF2-40B4-BE49-F238E27FC236}">
                <a16:creationId xmlns:a16="http://schemas.microsoft.com/office/drawing/2014/main" id="{0248273B-B6FF-5D2E-D0CF-DC86B2D52BBF}"/>
              </a:ext>
            </a:extLst>
          </p:cNvPr>
          <p:cNvPicPr>
            <a:picLocks noChangeAspect="1"/>
          </p:cNvPicPr>
          <p:nvPr/>
        </p:nvPicPr>
        <p:blipFill>
          <a:blip r:embed="rId2"/>
          <a:stretch>
            <a:fillRect/>
          </a:stretch>
        </p:blipFill>
        <p:spPr>
          <a:xfrm>
            <a:off x="152001" y="670574"/>
            <a:ext cx="11887997" cy="4130026"/>
          </a:xfrm>
          <a:prstGeom prst="rect">
            <a:avLst/>
          </a:prstGeom>
        </p:spPr>
      </p:pic>
    </p:spTree>
    <p:extLst>
      <p:ext uri="{BB962C8B-B14F-4D97-AF65-F5344CB8AC3E}">
        <p14:creationId xmlns:p14="http://schemas.microsoft.com/office/powerpoint/2010/main" val="1137455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6767661-63CB-A645-82F2-3B860E338B67}"/>
              </a:ext>
            </a:extLst>
          </p:cNvPr>
          <p:cNvSpPr>
            <a:spLocks noGrp="1"/>
          </p:cNvSpPr>
          <p:nvPr>
            <p:ph type="body" sz="quarter" idx="11"/>
          </p:nvPr>
        </p:nvSpPr>
        <p:spPr/>
        <p:txBody>
          <a:bodyPr rtlCol="0"/>
          <a:lstStyle/>
          <a:p>
            <a:pPr rtl="0"/>
            <a:r>
              <a:rPr lang="en-GB" b="1" dirty="0"/>
              <a:t>Hutan Harapan</a:t>
            </a:r>
            <a:endParaRPr lang="en-GB" dirty="0"/>
          </a:p>
        </p:txBody>
      </p:sp>
      <p:sp>
        <p:nvSpPr>
          <p:cNvPr id="11" name="Subtitle 10">
            <a:extLst>
              <a:ext uri="{FF2B5EF4-FFF2-40B4-BE49-F238E27FC236}">
                <a16:creationId xmlns:a16="http://schemas.microsoft.com/office/drawing/2014/main" id="{F0F25866-5DB1-334A-8037-692579FBDE39}"/>
              </a:ext>
            </a:extLst>
          </p:cNvPr>
          <p:cNvSpPr>
            <a:spLocks noGrp="1"/>
          </p:cNvSpPr>
          <p:nvPr>
            <p:ph type="subTitle" idx="1"/>
          </p:nvPr>
        </p:nvSpPr>
        <p:spPr/>
        <p:txBody>
          <a:bodyPr rtlCol="0"/>
          <a:lstStyle/>
          <a:p>
            <a:pPr rtl="0"/>
            <a:r>
              <a:rPr lang="en-GB" dirty="0"/>
              <a:t>Thanks to your commitment and strong work ethic, we know next year will be even better than the last. </a:t>
            </a:r>
          </a:p>
          <a:p>
            <a:pPr rtl="0"/>
            <a:r>
              <a:rPr lang="en-GB" dirty="0"/>
              <a:t>We look forward to working together. </a:t>
            </a:r>
          </a:p>
          <a:p>
            <a:pPr rtl="0"/>
            <a:endParaRPr lang="en-GB" dirty="0"/>
          </a:p>
        </p:txBody>
      </p:sp>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rtlCol="0"/>
          <a:lstStyle/>
          <a:p>
            <a:pPr rtl="0"/>
            <a:r>
              <a:rPr lang="en-GB"/>
              <a:t>Thank you</a:t>
            </a:r>
          </a:p>
        </p:txBody>
      </p:sp>
      <p:pic>
        <p:nvPicPr>
          <p:cNvPr id="13" name="Picture Placeholder 12" descr="Portrait of a team member">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33667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C05610D7-2B35-55CC-F3CC-298A7D52709B}"/>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Introduction</a:t>
            </a:r>
            <a:endParaRPr lang="en-ID" dirty="0">
              <a:latin typeface="Calibri" panose="020F0502020204030204" pitchFamily="34" charset="0"/>
              <a:ea typeface="Calibri" panose="020F0502020204030204" pitchFamily="34" charset="0"/>
              <a:cs typeface="Calibri" panose="020F0502020204030204" pitchFamily="34" charset="0"/>
            </a:endParaRPr>
          </a:p>
        </p:txBody>
      </p:sp>
      <p:sp>
        <p:nvSpPr>
          <p:cNvPr id="21" name="Text Placeholder 20">
            <a:extLst>
              <a:ext uri="{FF2B5EF4-FFF2-40B4-BE49-F238E27FC236}">
                <a16:creationId xmlns:a16="http://schemas.microsoft.com/office/drawing/2014/main" id="{86BFF947-9F13-DCBA-1E09-4FCFAB76F799}"/>
              </a:ext>
            </a:extLst>
          </p:cNvPr>
          <p:cNvSpPr>
            <a:spLocks noGrp="1"/>
          </p:cNvSpPr>
          <p:nvPr>
            <p:ph type="body" sz="quarter" idx="10"/>
          </p:nvPr>
        </p:nvSpPr>
        <p:spPr>
          <a:xfrm>
            <a:off x="971550" y="2211003"/>
            <a:ext cx="9635490" cy="3179144"/>
          </a:xfrm>
        </p:spPr>
        <p:txBody>
          <a:bodyPr/>
          <a:lstStyle/>
          <a:p>
            <a:r>
              <a:rPr lang="en-US" sz="1800" dirty="0">
                <a:latin typeface="Calibri" panose="020F0502020204030204" pitchFamily="34" charset="0"/>
                <a:ea typeface="Calibri" panose="020F0502020204030204" pitchFamily="34" charset="0"/>
                <a:cs typeface="Calibri" panose="020F0502020204030204" pitchFamily="34" charset="0"/>
              </a:rPr>
              <a:t>The Risk Register has been updated for 2025 and  as will be seen in the following slide, some departments have changed their risk status from low to moderate or even from low to significant. There are numerous factors for this such as the construction of the coal road and illegal oil drilling. Mitigation efforts have been put into place that will continue to need human and financial resources in the coming years. </a:t>
            </a:r>
          </a:p>
          <a:p>
            <a:r>
              <a:rPr lang="en-US" sz="1800" dirty="0">
                <a:latin typeface="Calibri" panose="020F0502020204030204" pitchFamily="34" charset="0"/>
                <a:ea typeface="Calibri" panose="020F0502020204030204" pitchFamily="34" charset="0"/>
                <a:cs typeface="Calibri" panose="020F0502020204030204" pitchFamily="34" charset="0"/>
              </a:rPr>
              <a:t>For 2026, risk categories will be reviewed and with the likelihood that there will be new risk  categories to  address new strategic and sustainability risks.  For example, currently the risk register is developed by each department,  but it does not adequately capture the risks of PT REKI’s business strategy which needs to incorporate trends in national and international politics. Two other examples of risk that need to be explored are the security and management risks of IT and technology and, the impacts of climate change. </a:t>
            </a:r>
          </a:p>
          <a:p>
            <a:r>
              <a:rPr lang="en-US" sz="1800" dirty="0">
                <a:latin typeface="Calibri" panose="020F0502020204030204" pitchFamily="34" charset="0"/>
                <a:ea typeface="Calibri" panose="020F0502020204030204" pitchFamily="34" charset="0"/>
                <a:cs typeface="Calibri" panose="020F0502020204030204" pitchFamily="34" charset="0"/>
              </a:rPr>
              <a:t> </a:t>
            </a:r>
          </a:p>
          <a:p>
            <a:endParaRPr lang="en-ID" dirty="0"/>
          </a:p>
        </p:txBody>
      </p:sp>
      <p:sp>
        <p:nvSpPr>
          <p:cNvPr id="13" name="Date Placeholder 12">
            <a:extLst>
              <a:ext uri="{FF2B5EF4-FFF2-40B4-BE49-F238E27FC236}">
                <a16:creationId xmlns:a16="http://schemas.microsoft.com/office/drawing/2014/main" id="{FF05DDD9-0BC4-7672-0841-BA32B92B451D}"/>
              </a:ext>
            </a:extLst>
          </p:cNvPr>
          <p:cNvSpPr>
            <a:spLocks noGrp="1"/>
          </p:cNvSpPr>
          <p:nvPr>
            <p:ph type="dt" sz="half" idx="21"/>
          </p:nvPr>
        </p:nvSpPr>
        <p:spPr/>
        <p:txBody>
          <a:bodyPr/>
          <a:lstStyle/>
          <a:p>
            <a:pPr rtl="0"/>
            <a:fld id="{C02CDA83-4160-4EEB-AD7D-1C57C21837F3}" type="datetime3">
              <a:rPr lang="en-GB" noProof="0" smtClean="0">
                <a:latin typeface="+mn-lt"/>
              </a:rPr>
              <a:t>30 October, 2025</a:t>
            </a:fld>
            <a:endParaRPr lang="en-GB" noProof="0" dirty="0">
              <a:latin typeface="+mn-lt"/>
            </a:endParaRPr>
          </a:p>
        </p:txBody>
      </p:sp>
      <p:sp>
        <p:nvSpPr>
          <p:cNvPr id="14" name="Footer Placeholder 13">
            <a:extLst>
              <a:ext uri="{FF2B5EF4-FFF2-40B4-BE49-F238E27FC236}">
                <a16:creationId xmlns:a16="http://schemas.microsoft.com/office/drawing/2014/main" id="{EFFB36A6-2577-677D-01DE-0D2B01CD6611}"/>
              </a:ext>
            </a:extLst>
          </p:cNvPr>
          <p:cNvSpPr>
            <a:spLocks noGrp="1"/>
          </p:cNvSpPr>
          <p:nvPr>
            <p:ph type="ftr" sz="quarter" idx="22"/>
          </p:nvPr>
        </p:nvSpPr>
        <p:spPr/>
        <p:txBody>
          <a:bodyPr/>
          <a:lstStyle/>
          <a:p>
            <a:pPr rtl="0"/>
            <a:r>
              <a:rPr lang="en-GB" noProof="0"/>
              <a:t>Annual Review</a:t>
            </a:r>
            <a:endParaRPr lang="en-GB" b="0" noProof="0" dirty="0"/>
          </a:p>
        </p:txBody>
      </p:sp>
      <p:sp>
        <p:nvSpPr>
          <p:cNvPr id="15" name="Slide Number Placeholder 14">
            <a:extLst>
              <a:ext uri="{FF2B5EF4-FFF2-40B4-BE49-F238E27FC236}">
                <a16:creationId xmlns:a16="http://schemas.microsoft.com/office/drawing/2014/main" id="{CC79703A-5945-0D24-14C7-EF62EA04A1C4}"/>
              </a:ext>
            </a:extLst>
          </p:cNvPr>
          <p:cNvSpPr>
            <a:spLocks noGrp="1"/>
          </p:cNvSpPr>
          <p:nvPr>
            <p:ph type="sldNum" sz="quarter" idx="23"/>
          </p:nvPr>
        </p:nvSpPr>
        <p:spPr/>
        <p:txBody>
          <a:bodyPr/>
          <a:lstStyle/>
          <a:p>
            <a:pPr rtl="0"/>
            <a:fld id="{294A09A9-5501-47C1-A89A-A340965A2BE2}" type="slidenum">
              <a:rPr lang="en-GB" noProof="0" smtClean="0"/>
              <a:pPr rtl="0"/>
              <a:t>2</a:t>
            </a:fld>
            <a:endParaRPr lang="en-GB" noProof="0" dirty="0"/>
          </a:p>
        </p:txBody>
      </p:sp>
    </p:spTree>
    <p:extLst>
      <p:ext uri="{BB962C8B-B14F-4D97-AF65-F5344CB8AC3E}">
        <p14:creationId xmlns:p14="http://schemas.microsoft.com/office/powerpoint/2010/main" val="376915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1B7B1E5-B98A-E1E1-79D8-0669E1350746}"/>
              </a:ext>
            </a:extLst>
          </p:cNvPr>
          <p:cNvSpPr txBox="1"/>
          <p:nvPr/>
        </p:nvSpPr>
        <p:spPr>
          <a:xfrm>
            <a:off x="230752" y="228600"/>
            <a:ext cx="7554348" cy="523220"/>
          </a:xfrm>
          <a:prstGeom prst="rect">
            <a:avLst/>
          </a:prstGeom>
          <a:noFill/>
        </p:spPr>
        <p:txBody>
          <a:bodyPr wrap="square" rtlCol="0">
            <a:spAutoFit/>
          </a:bodyPr>
          <a:lstStyle/>
          <a:p>
            <a:r>
              <a:rPr lang="en-US" sz="2800" dirty="0">
                <a:solidFill>
                  <a:schemeClr val="bg1"/>
                </a:solidFill>
              </a:rPr>
              <a:t>Hutan Harapan - Risk Status Summary 2025 </a:t>
            </a:r>
            <a:endParaRPr lang="en-GB" sz="2800" dirty="0">
              <a:solidFill>
                <a:schemeClr val="bg1"/>
              </a:solidFill>
            </a:endParaRPr>
          </a:p>
        </p:txBody>
      </p:sp>
      <p:pic>
        <p:nvPicPr>
          <p:cNvPr id="4" name="Picture 3">
            <a:extLst>
              <a:ext uri="{FF2B5EF4-FFF2-40B4-BE49-F238E27FC236}">
                <a16:creationId xmlns:a16="http://schemas.microsoft.com/office/drawing/2014/main" id="{28B7994F-84ED-2CDB-4726-682050267EFA}"/>
              </a:ext>
            </a:extLst>
          </p:cNvPr>
          <p:cNvPicPr>
            <a:picLocks noChangeAspect="1"/>
          </p:cNvPicPr>
          <p:nvPr/>
        </p:nvPicPr>
        <p:blipFill>
          <a:blip r:embed="rId2"/>
          <a:stretch>
            <a:fillRect/>
          </a:stretch>
        </p:blipFill>
        <p:spPr>
          <a:xfrm>
            <a:off x="230752" y="901700"/>
            <a:ext cx="11730495" cy="4610100"/>
          </a:xfrm>
          <a:prstGeom prst="rect">
            <a:avLst/>
          </a:prstGeom>
        </p:spPr>
      </p:pic>
    </p:spTree>
    <p:extLst>
      <p:ext uri="{BB962C8B-B14F-4D97-AF65-F5344CB8AC3E}">
        <p14:creationId xmlns:p14="http://schemas.microsoft.com/office/powerpoint/2010/main" val="3238787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0" name="Picture Placeholder 19" descr="Seedling Black and white close up">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p:txBody>
          <a:bodyPr rtlCol="0"/>
          <a:lstStyle/>
          <a:p>
            <a:pPr rtl="0"/>
            <a:r>
              <a:rPr lang="en-GB" dirty="0"/>
              <a:t>Department</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5465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522980-99F5-E89F-6894-A68681D01A9B}"/>
              </a:ext>
            </a:extLst>
          </p:cNvPr>
          <p:cNvSpPr txBox="1"/>
          <p:nvPr/>
        </p:nvSpPr>
        <p:spPr>
          <a:xfrm>
            <a:off x="45811" y="141888"/>
            <a:ext cx="6758151" cy="400110"/>
          </a:xfrm>
          <a:prstGeom prst="rect">
            <a:avLst/>
          </a:prstGeom>
          <a:noFill/>
        </p:spPr>
        <p:txBody>
          <a:bodyPr wrap="square" rtlCol="0">
            <a:spAutoFit/>
          </a:bodyPr>
          <a:lstStyle/>
          <a:p>
            <a:r>
              <a:rPr lang="en-US" sz="2000" dirty="0">
                <a:solidFill>
                  <a:schemeClr val="bg1"/>
                </a:solidFill>
              </a:rPr>
              <a:t>Risk Status: Community Livelihood Development</a:t>
            </a:r>
            <a:endParaRPr lang="en-GB" sz="2000" dirty="0">
              <a:solidFill>
                <a:schemeClr val="bg1"/>
              </a:solidFill>
            </a:endParaRPr>
          </a:p>
        </p:txBody>
      </p:sp>
      <p:pic>
        <p:nvPicPr>
          <p:cNvPr id="3" name="Picture 2">
            <a:extLst>
              <a:ext uri="{FF2B5EF4-FFF2-40B4-BE49-F238E27FC236}">
                <a16:creationId xmlns:a16="http://schemas.microsoft.com/office/drawing/2014/main" id="{E2B47673-FCF2-0FAE-AD9B-575EC4B8F0BD}"/>
              </a:ext>
            </a:extLst>
          </p:cNvPr>
          <p:cNvPicPr>
            <a:picLocks noChangeAspect="1"/>
          </p:cNvPicPr>
          <p:nvPr/>
        </p:nvPicPr>
        <p:blipFill>
          <a:blip r:embed="rId2"/>
          <a:stretch>
            <a:fillRect/>
          </a:stretch>
        </p:blipFill>
        <p:spPr>
          <a:xfrm>
            <a:off x="77556" y="801093"/>
            <a:ext cx="12049341" cy="5318783"/>
          </a:xfrm>
          <a:prstGeom prst="rect">
            <a:avLst/>
          </a:prstGeom>
        </p:spPr>
      </p:pic>
    </p:spTree>
    <p:extLst>
      <p:ext uri="{BB962C8B-B14F-4D97-AF65-F5344CB8AC3E}">
        <p14:creationId xmlns:p14="http://schemas.microsoft.com/office/powerpoint/2010/main" val="4258651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522980-99F5-E89F-6894-A68681D01A9B}"/>
              </a:ext>
            </a:extLst>
          </p:cNvPr>
          <p:cNvSpPr txBox="1"/>
          <p:nvPr/>
        </p:nvSpPr>
        <p:spPr>
          <a:xfrm>
            <a:off x="45811" y="141888"/>
            <a:ext cx="6758151" cy="400110"/>
          </a:xfrm>
          <a:prstGeom prst="rect">
            <a:avLst/>
          </a:prstGeom>
          <a:noFill/>
        </p:spPr>
        <p:txBody>
          <a:bodyPr wrap="square" rtlCol="0">
            <a:spAutoFit/>
          </a:bodyPr>
          <a:lstStyle/>
          <a:p>
            <a:r>
              <a:rPr lang="en-US" sz="2000" dirty="0">
                <a:solidFill>
                  <a:schemeClr val="bg1"/>
                </a:solidFill>
              </a:rPr>
              <a:t>Risk Status: Community Livelihood Development</a:t>
            </a:r>
            <a:endParaRPr lang="en-GB" sz="2000" dirty="0">
              <a:solidFill>
                <a:schemeClr val="bg1"/>
              </a:solidFill>
            </a:endParaRPr>
          </a:p>
        </p:txBody>
      </p:sp>
      <p:pic>
        <p:nvPicPr>
          <p:cNvPr id="2" name="Picture 1">
            <a:extLst>
              <a:ext uri="{FF2B5EF4-FFF2-40B4-BE49-F238E27FC236}">
                <a16:creationId xmlns:a16="http://schemas.microsoft.com/office/drawing/2014/main" id="{8F25CC1A-54F4-7CC4-FB10-2BAF5033878C}"/>
              </a:ext>
            </a:extLst>
          </p:cNvPr>
          <p:cNvPicPr>
            <a:picLocks noChangeAspect="1"/>
          </p:cNvPicPr>
          <p:nvPr/>
        </p:nvPicPr>
        <p:blipFill>
          <a:blip r:embed="rId2"/>
          <a:stretch>
            <a:fillRect/>
          </a:stretch>
        </p:blipFill>
        <p:spPr>
          <a:xfrm>
            <a:off x="165252" y="936373"/>
            <a:ext cx="11783754" cy="3653382"/>
          </a:xfrm>
          <a:prstGeom prst="rect">
            <a:avLst/>
          </a:prstGeom>
        </p:spPr>
      </p:pic>
      <p:pic>
        <p:nvPicPr>
          <p:cNvPr id="7" name="Picture 6">
            <a:extLst>
              <a:ext uri="{FF2B5EF4-FFF2-40B4-BE49-F238E27FC236}">
                <a16:creationId xmlns:a16="http://schemas.microsoft.com/office/drawing/2014/main" id="{9D9237C3-4A5D-551A-1AB0-7E2589C83779}"/>
              </a:ext>
            </a:extLst>
          </p:cNvPr>
          <p:cNvPicPr>
            <a:picLocks noChangeAspect="1"/>
          </p:cNvPicPr>
          <p:nvPr/>
        </p:nvPicPr>
        <p:blipFill>
          <a:blip r:embed="rId3"/>
          <a:stretch>
            <a:fillRect/>
          </a:stretch>
        </p:blipFill>
        <p:spPr>
          <a:xfrm>
            <a:off x="165252" y="788670"/>
            <a:ext cx="11713070" cy="154260"/>
          </a:xfrm>
          <a:prstGeom prst="rect">
            <a:avLst/>
          </a:prstGeom>
        </p:spPr>
      </p:pic>
    </p:spTree>
    <p:extLst>
      <p:ext uri="{BB962C8B-B14F-4D97-AF65-F5344CB8AC3E}">
        <p14:creationId xmlns:p14="http://schemas.microsoft.com/office/powerpoint/2010/main" val="3316270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912F9-D622-9F0E-0984-DF44F40BEA2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3C3BEFB-B6C9-451E-3681-EEB0441DC992}"/>
              </a:ext>
            </a:extLst>
          </p:cNvPr>
          <p:cNvSpPr txBox="1"/>
          <p:nvPr/>
        </p:nvSpPr>
        <p:spPr>
          <a:xfrm>
            <a:off x="223611" y="-20037"/>
            <a:ext cx="6758151" cy="400110"/>
          </a:xfrm>
          <a:prstGeom prst="rect">
            <a:avLst/>
          </a:prstGeom>
          <a:noFill/>
        </p:spPr>
        <p:txBody>
          <a:bodyPr wrap="square" rtlCol="0">
            <a:spAutoFit/>
          </a:bodyPr>
          <a:lstStyle/>
          <a:p>
            <a:r>
              <a:rPr lang="en-US" sz="2000" dirty="0">
                <a:solidFill>
                  <a:schemeClr val="bg1"/>
                </a:solidFill>
              </a:rPr>
              <a:t>Risk Status: Forest Protection </a:t>
            </a:r>
            <a:endParaRPr lang="en-GB" sz="2000" dirty="0">
              <a:solidFill>
                <a:schemeClr val="bg1"/>
              </a:solidFill>
            </a:endParaRPr>
          </a:p>
        </p:txBody>
      </p:sp>
      <p:pic>
        <p:nvPicPr>
          <p:cNvPr id="3" name="Picture 2">
            <a:extLst>
              <a:ext uri="{FF2B5EF4-FFF2-40B4-BE49-F238E27FC236}">
                <a16:creationId xmlns:a16="http://schemas.microsoft.com/office/drawing/2014/main" id="{085E0095-7488-28EC-70BD-D32B14A838F6}"/>
              </a:ext>
            </a:extLst>
          </p:cNvPr>
          <p:cNvPicPr>
            <a:picLocks noChangeAspect="1"/>
          </p:cNvPicPr>
          <p:nvPr/>
        </p:nvPicPr>
        <p:blipFill>
          <a:blip r:embed="rId2"/>
          <a:stretch>
            <a:fillRect/>
          </a:stretch>
        </p:blipFill>
        <p:spPr>
          <a:xfrm>
            <a:off x="223611" y="380073"/>
            <a:ext cx="11744777" cy="6392730"/>
          </a:xfrm>
          <a:prstGeom prst="rect">
            <a:avLst/>
          </a:prstGeom>
        </p:spPr>
      </p:pic>
    </p:spTree>
    <p:extLst>
      <p:ext uri="{BB962C8B-B14F-4D97-AF65-F5344CB8AC3E}">
        <p14:creationId xmlns:p14="http://schemas.microsoft.com/office/powerpoint/2010/main" val="994094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A4A91-7F15-5450-AF7F-B257EDB068F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92A711A-DD40-D75B-76CC-CFDFF0857B21}"/>
              </a:ext>
            </a:extLst>
          </p:cNvPr>
          <p:cNvSpPr txBox="1"/>
          <p:nvPr/>
        </p:nvSpPr>
        <p:spPr>
          <a:xfrm>
            <a:off x="223611" y="52988"/>
            <a:ext cx="6758151" cy="400110"/>
          </a:xfrm>
          <a:prstGeom prst="rect">
            <a:avLst/>
          </a:prstGeom>
          <a:noFill/>
        </p:spPr>
        <p:txBody>
          <a:bodyPr wrap="square" rtlCol="0">
            <a:spAutoFit/>
          </a:bodyPr>
          <a:lstStyle/>
          <a:p>
            <a:r>
              <a:rPr lang="en-US" sz="2000" dirty="0">
                <a:solidFill>
                  <a:schemeClr val="bg1"/>
                </a:solidFill>
              </a:rPr>
              <a:t>Risk Status: Forest Protection </a:t>
            </a:r>
            <a:endParaRPr lang="en-GB" sz="2000" dirty="0">
              <a:solidFill>
                <a:schemeClr val="bg1"/>
              </a:solidFill>
            </a:endParaRPr>
          </a:p>
        </p:txBody>
      </p:sp>
      <p:pic>
        <p:nvPicPr>
          <p:cNvPr id="4" name="Picture 3">
            <a:extLst>
              <a:ext uri="{FF2B5EF4-FFF2-40B4-BE49-F238E27FC236}">
                <a16:creationId xmlns:a16="http://schemas.microsoft.com/office/drawing/2014/main" id="{E84A31E0-EAA1-2D62-D572-F101C4667D8B}"/>
              </a:ext>
            </a:extLst>
          </p:cNvPr>
          <p:cNvPicPr>
            <a:picLocks noChangeAspect="1"/>
          </p:cNvPicPr>
          <p:nvPr/>
        </p:nvPicPr>
        <p:blipFill>
          <a:blip r:embed="rId2"/>
          <a:stretch>
            <a:fillRect/>
          </a:stretch>
        </p:blipFill>
        <p:spPr>
          <a:xfrm>
            <a:off x="223612" y="674370"/>
            <a:ext cx="11744778" cy="6018530"/>
          </a:xfrm>
          <a:prstGeom prst="rect">
            <a:avLst/>
          </a:prstGeom>
        </p:spPr>
      </p:pic>
      <p:pic>
        <p:nvPicPr>
          <p:cNvPr id="7" name="Picture 6">
            <a:extLst>
              <a:ext uri="{FF2B5EF4-FFF2-40B4-BE49-F238E27FC236}">
                <a16:creationId xmlns:a16="http://schemas.microsoft.com/office/drawing/2014/main" id="{5A67E60C-BC4F-6A4F-0E52-74FF42809CDB}"/>
              </a:ext>
            </a:extLst>
          </p:cNvPr>
          <p:cNvPicPr>
            <a:picLocks noChangeAspect="1"/>
          </p:cNvPicPr>
          <p:nvPr/>
        </p:nvPicPr>
        <p:blipFill>
          <a:blip r:embed="rId3"/>
          <a:stretch>
            <a:fillRect/>
          </a:stretch>
        </p:blipFill>
        <p:spPr>
          <a:xfrm>
            <a:off x="223610" y="519767"/>
            <a:ext cx="11744778" cy="159575"/>
          </a:xfrm>
          <a:prstGeom prst="rect">
            <a:avLst/>
          </a:prstGeom>
        </p:spPr>
      </p:pic>
    </p:spTree>
    <p:extLst>
      <p:ext uri="{BB962C8B-B14F-4D97-AF65-F5344CB8AC3E}">
        <p14:creationId xmlns:p14="http://schemas.microsoft.com/office/powerpoint/2010/main" val="2291157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23FFB-9F4D-D315-6ED7-F239A21C449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BC8C889-1C26-077A-261B-065FF052A4AC}"/>
              </a:ext>
            </a:extLst>
          </p:cNvPr>
          <p:cNvSpPr txBox="1"/>
          <p:nvPr/>
        </p:nvSpPr>
        <p:spPr>
          <a:xfrm>
            <a:off x="223611" y="141888"/>
            <a:ext cx="6758151" cy="400110"/>
          </a:xfrm>
          <a:prstGeom prst="rect">
            <a:avLst/>
          </a:prstGeom>
          <a:noFill/>
        </p:spPr>
        <p:txBody>
          <a:bodyPr wrap="square" rtlCol="0">
            <a:spAutoFit/>
          </a:bodyPr>
          <a:lstStyle/>
          <a:p>
            <a:r>
              <a:rPr lang="en-US" sz="2000" dirty="0">
                <a:solidFill>
                  <a:schemeClr val="bg1"/>
                </a:solidFill>
              </a:rPr>
              <a:t>Risk Status: Forest Protection</a:t>
            </a:r>
            <a:endParaRPr lang="en-GB" sz="2000" dirty="0">
              <a:solidFill>
                <a:schemeClr val="bg1"/>
              </a:solidFill>
            </a:endParaRPr>
          </a:p>
        </p:txBody>
      </p:sp>
      <p:pic>
        <p:nvPicPr>
          <p:cNvPr id="3" name="Picture 2">
            <a:extLst>
              <a:ext uri="{FF2B5EF4-FFF2-40B4-BE49-F238E27FC236}">
                <a16:creationId xmlns:a16="http://schemas.microsoft.com/office/drawing/2014/main" id="{BDE7DC59-1CBC-438D-D44A-C52C1595C3CA}"/>
              </a:ext>
            </a:extLst>
          </p:cNvPr>
          <p:cNvPicPr>
            <a:picLocks noChangeAspect="1"/>
          </p:cNvPicPr>
          <p:nvPr/>
        </p:nvPicPr>
        <p:blipFill>
          <a:blip r:embed="rId2"/>
          <a:stretch>
            <a:fillRect/>
          </a:stretch>
        </p:blipFill>
        <p:spPr>
          <a:xfrm>
            <a:off x="143600" y="1004982"/>
            <a:ext cx="11805743" cy="4035240"/>
          </a:xfrm>
          <a:prstGeom prst="rect">
            <a:avLst/>
          </a:prstGeom>
        </p:spPr>
      </p:pic>
      <p:pic>
        <p:nvPicPr>
          <p:cNvPr id="4" name="Picture 3">
            <a:extLst>
              <a:ext uri="{FF2B5EF4-FFF2-40B4-BE49-F238E27FC236}">
                <a16:creationId xmlns:a16="http://schemas.microsoft.com/office/drawing/2014/main" id="{1B6E9F45-16D3-2519-226F-487302CB2890}"/>
              </a:ext>
            </a:extLst>
          </p:cNvPr>
          <p:cNvPicPr>
            <a:picLocks noChangeAspect="1"/>
          </p:cNvPicPr>
          <p:nvPr/>
        </p:nvPicPr>
        <p:blipFill>
          <a:blip r:embed="rId3"/>
          <a:stretch>
            <a:fillRect/>
          </a:stretch>
        </p:blipFill>
        <p:spPr>
          <a:xfrm>
            <a:off x="143600" y="844579"/>
            <a:ext cx="11805743" cy="160404"/>
          </a:xfrm>
          <a:prstGeom prst="rect">
            <a:avLst/>
          </a:prstGeom>
        </p:spPr>
      </p:pic>
    </p:spTree>
    <p:extLst>
      <p:ext uri="{BB962C8B-B14F-4D97-AF65-F5344CB8AC3E}">
        <p14:creationId xmlns:p14="http://schemas.microsoft.com/office/powerpoint/2010/main" val="1398390367"/>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1_TF78853419_Win32.potx" id="{4B078287-5F8B-4412-8B56-22BABE512007}" vid="{40D3F4AB-D386-4158-AD50-2BEE84BA26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842</TotalTime>
  <Words>304</Words>
  <Application>Microsoft Office PowerPoint</Application>
  <PresentationFormat>Widescreen</PresentationFormat>
  <Paragraphs>31</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Franklin Gothic Book</vt:lpstr>
      <vt:lpstr>Franklin Gothic Demi</vt:lpstr>
      <vt:lpstr>Wingdings</vt:lpstr>
      <vt:lpstr>Theme1</vt:lpstr>
      <vt:lpstr>Risk Mitigation Update Summary</vt:lpstr>
      <vt:lpstr>Introduction</vt:lpstr>
      <vt:lpstr>PowerPoint Presentation</vt:lpstr>
      <vt:lpstr>Department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Mitigation Update Summary</dc:title>
  <dc:creator>Usman Muchlish</dc:creator>
  <cp:lastModifiedBy>Thomas A  Walsh</cp:lastModifiedBy>
  <cp:revision>21</cp:revision>
  <dcterms:created xsi:type="dcterms:W3CDTF">2024-10-31T07:36:24Z</dcterms:created>
  <dcterms:modified xsi:type="dcterms:W3CDTF">2025-10-30T05:10:07Z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