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72" r:id="rId2"/>
    <p:sldMasterId id="2147483684" r:id="rId3"/>
    <p:sldMasterId id="2147483694" r:id="rId4"/>
  </p:sldMasterIdLst>
  <p:notesMasterIdLst>
    <p:notesMasterId r:id="rId55"/>
  </p:notesMasterIdLst>
  <p:sldIdLst>
    <p:sldId id="256" r:id="rId5"/>
    <p:sldId id="491" r:id="rId6"/>
    <p:sldId id="490" r:id="rId7"/>
    <p:sldId id="1399" r:id="rId8"/>
    <p:sldId id="480" r:id="rId9"/>
    <p:sldId id="485" r:id="rId10"/>
    <p:sldId id="474" r:id="rId11"/>
    <p:sldId id="1392" r:id="rId12"/>
    <p:sldId id="1393" r:id="rId13"/>
    <p:sldId id="1401" r:id="rId14"/>
    <p:sldId id="718" r:id="rId15"/>
    <p:sldId id="1397" r:id="rId16"/>
    <p:sldId id="477" r:id="rId17"/>
    <p:sldId id="1387" r:id="rId18"/>
    <p:sldId id="276" r:id="rId19"/>
    <p:sldId id="1402" r:id="rId20"/>
    <p:sldId id="458" r:id="rId21"/>
    <p:sldId id="527" r:id="rId22"/>
    <p:sldId id="529" r:id="rId23"/>
    <p:sldId id="519" r:id="rId24"/>
    <p:sldId id="503" r:id="rId25"/>
    <p:sldId id="523" r:id="rId26"/>
    <p:sldId id="524" r:id="rId27"/>
    <p:sldId id="494" r:id="rId28"/>
    <p:sldId id="526" r:id="rId29"/>
    <p:sldId id="528" r:id="rId30"/>
    <p:sldId id="525" r:id="rId31"/>
    <p:sldId id="403" r:id="rId32"/>
    <p:sldId id="489" r:id="rId33"/>
    <p:sldId id="258" r:id="rId34"/>
    <p:sldId id="1403" r:id="rId35"/>
    <p:sldId id="544" r:id="rId36"/>
    <p:sldId id="545" r:id="rId37"/>
    <p:sldId id="486" r:id="rId38"/>
    <p:sldId id="542" r:id="rId39"/>
    <p:sldId id="1404" r:id="rId40"/>
    <p:sldId id="546" r:id="rId41"/>
    <p:sldId id="535" r:id="rId42"/>
    <p:sldId id="538" r:id="rId43"/>
    <p:sldId id="539" r:id="rId44"/>
    <p:sldId id="543" r:id="rId45"/>
    <p:sldId id="1405" r:id="rId46"/>
    <p:sldId id="508" r:id="rId47"/>
    <p:sldId id="1368" r:id="rId48"/>
    <p:sldId id="1374" r:id="rId49"/>
    <p:sldId id="1376" r:id="rId50"/>
    <p:sldId id="1382" r:id="rId51"/>
    <p:sldId id="1383" r:id="rId52"/>
    <p:sldId id="1377" r:id="rId53"/>
    <p:sldId id="1378" r:id="rId54"/>
  </p:sldIdLst>
  <p:sldSz cx="12192000" cy="6858000"/>
  <p:notesSz cx="6858000" cy="9144000"/>
  <p:embeddedFontLst>
    <p:embeddedFont>
      <p:font typeface="Book Antiqua" panose="02040602050305030304" pitchFamily="18"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IrbWd1tOWqctMZRpvxxSTznO1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78" d="100"/>
          <a:sy n="78" d="100"/>
        </p:scale>
        <p:origin x="148" y="56"/>
      </p:cViewPr>
      <p:guideLst>
        <p:guide orient="horz" pos="2160"/>
        <p:guide pos="3840"/>
      </p:guideLst>
    </p:cSldViewPr>
  </p:slideViewPr>
  <p:notesTextViewPr>
    <p:cViewPr>
      <p:scale>
        <a:sx n="1" d="1"/>
        <a:sy n="1" d="1"/>
      </p:scale>
      <p:origin x="0" y="0"/>
    </p:cViewPr>
  </p:notesTextViewPr>
  <p:sorterViewPr>
    <p:cViewPr>
      <p:scale>
        <a:sx n="100" d="100"/>
        <a:sy n="100" d="100"/>
      </p:scale>
      <p:origin x="0" y="-139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79"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77"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961306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CAE45-AC06-4589-8C49-C14DC92179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54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128B-501B-11CE-74DF-3B30A4A8A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5E796-7232-4E63-70A5-DC8822E0B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28CA2-921C-4DCB-6C0E-ADE98086C114}"/>
              </a:ext>
            </a:extLst>
          </p:cNvPr>
          <p:cNvSpPr>
            <a:spLocks noGrp="1"/>
          </p:cNvSpPr>
          <p:nvPr>
            <p:ph type="body" idx="1"/>
          </p:nvPr>
        </p:nvSpPr>
        <p:spPr/>
        <p:txBody>
          <a:bodyPr/>
          <a:lstStyle/>
          <a:p>
            <a:endParaRPr lang="en-ID" dirty="0"/>
          </a:p>
        </p:txBody>
      </p:sp>
      <p:sp>
        <p:nvSpPr>
          <p:cNvPr id="4" name="Slide Number Placeholder 3">
            <a:extLst>
              <a:ext uri="{FF2B5EF4-FFF2-40B4-BE49-F238E27FC236}">
                <a16:creationId xmlns:a16="http://schemas.microsoft.com/office/drawing/2014/main" id="{F9113F2B-B6D8-1EE6-3744-5018AF9C55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CAE45-AC06-4589-8C49-C14DC92179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60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DDC9-BC02-381F-856E-53241A04A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F9034-EECC-EEB8-8BC1-8988AD936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D4E39-9534-183C-8D31-13380B98D234}"/>
              </a:ext>
            </a:extLst>
          </p:cNvPr>
          <p:cNvSpPr>
            <a:spLocks noGrp="1"/>
          </p:cNvSpPr>
          <p:nvPr>
            <p:ph type="body" idx="1"/>
          </p:nvPr>
        </p:nvSpPr>
        <p:spPr/>
        <p:txBody>
          <a:bodyPr/>
          <a:lstStyle/>
          <a:p>
            <a:endParaRPr lang="en-ID" dirty="0"/>
          </a:p>
        </p:txBody>
      </p:sp>
      <p:sp>
        <p:nvSpPr>
          <p:cNvPr id="4" name="Slide Number Placeholder 3">
            <a:extLst>
              <a:ext uri="{FF2B5EF4-FFF2-40B4-BE49-F238E27FC236}">
                <a16:creationId xmlns:a16="http://schemas.microsoft.com/office/drawing/2014/main" id="{D12083C3-E26B-366C-988E-662A0C7EE5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CAE45-AC06-4589-8C49-C14DC92179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53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B39B-8EA6-CD90-61D4-786E77AC5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89DD3-3F26-1CCF-67F0-E2C50A1EC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CD976-A0EC-77FD-47D8-BA5312B1E88E}"/>
              </a:ext>
            </a:extLst>
          </p:cNvPr>
          <p:cNvSpPr>
            <a:spLocks noGrp="1"/>
          </p:cNvSpPr>
          <p:nvPr>
            <p:ph type="body" idx="1"/>
          </p:nvPr>
        </p:nvSpPr>
        <p:spPr/>
        <p:txBody>
          <a:bodyPr/>
          <a:lstStyle/>
          <a:p>
            <a:endParaRPr lang="en-ID" dirty="0"/>
          </a:p>
        </p:txBody>
      </p:sp>
      <p:sp>
        <p:nvSpPr>
          <p:cNvPr id="4" name="Slide Number Placeholder 3">
            <a:extLst>
              <a:ext uri="{FF2B5EF4-FFF2-40B4-BE49-F238E27FC236}">
                <a16:creationId xmlns:a16="http://schemas.microsoft.com/office/drawing/2014/main" id="{A05318E0-DB43-C8A6-A9AD-4BC3E96131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CAE45-AC06-4589-8C49-C14DC92179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93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0"/>
            </a:lvl1pPr>
          </a:lstStyle>
          <a:p>
            <a:r>
              <a:rPr lang="id-ID" dirty="0"/>
              <a:t>JUDUL</a:t>
            </a:r>
            <a:endParaRPr lang="en-GB"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d-ID" dirty="0"/>
              <a:t>SUB JUDUL</a:t>
            </a:r>
            <a:endParaRPr lang="en-GB" dirty="0"/>
          </a:p>
        </p:txBody>
      </p:sp>
    </p:spTree>
    <p:extLst>
      <p:ext uri="{BB962C8B-B14F-4D97-AF65-F5344CB8AC3E}">
        <p14:creationId xmlns:p14="http://schemas.microsoft.com/office/powerpoint/2010/main" val="273455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320439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3690888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249142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6" name="Footer Placeholder 5"/>
          <p:cNvSpPr>
            <a:spLocks noGrp="1"/>
          </p:cNvSpPr>
          <p:nvPr>
            <p:ph type="ftr" sz="quarter" idx="11"/>
          </p:nvPr>
        </p:nvSpPr>
        <p:spPr/>
        <p:txBody>
          <a:bodyPr/>
          <a:lstStyle/>
          <a:p>
            <a:endParaRPr lang="id-ID">
              <a:solidFill>
                <a:srgbClr val="F0A22E">
                  <a:shade val="75000"/>
                </a:srgbClr>
              </a:solidFill>
            </a:endParaRPr>
          </a:p>
        </p:txBody>
      </p:sp>
      <p:sp>
        <p:nvSpPr>
          <p:cNvPr id="7" name="Slide Number Placeholder 6"/>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86504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8" name="Footer Placeholder 7"/>
          <p:cNvSpPr>
            <a:spLocks noGrp="1"/>
          </p:cNvSpPr>
          <p:nvPr>
            <p:ph type="ftr" sz="quarter" idx="11"/>
          </p:nvPr>
        </p:nvSpPr>
        <p:spPr/>
        <p:txBody>
          <a:bodyPr/>
          <a:lstStyle/>
          <a:p>
            <a:endParaRPr lang="id-ID">
              <a:solidFill>
                <a:srgbClr val="F0A22E">
                  <a:shade val="75000"/>
                </a:srgbClr>
              </a:solidFill>
            </a:endParaRPr>
          </a:p>
        </p:txBody>
      </p:sp>
      <p:sp>
        <p:nvSpPr>
          <p:cNvPr id="9" name="Slide Number Placeholder 8"/>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297472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4" name="Footer Placeholder 3"/>
          <p:cNvSpPr>
            <a:spLocks noGrp="1"/>
          </p:cNvSpPr>
          <p:nvPr>
            <p:ph type="ftr" sz="quarter" idx="11"/>
          </p:nvPr>
        </p:nvSpPr>
        <p:spPr/>
        <p:txBody>
          <a:bodyPr/>
          <a:lstStyle/>
          <a:p>
            <a:endParaRPr lang="id-ID">
              <a:solidFill>
                <a:srgbClr val="F0A22E">
                  <a:shade val="75000"/>
                </a:srgbClr>
              </a:solidFill>
            </a:endParaRPr>
          </a:p>
        </p:txBody>
      </p:sp>
      <p:sp>
        <p:nvSpPr>
          <p:cNvPr id="5" name="Slide Number Placeholder 4"/>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176218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3" name="Footer Placeholder 2"/>
          <p:cNvSpPr>
            <a:spLocks noGrp="1"/>
          </p:cNvSpPr>
          <p:nvPr>
            <p:ph type="ftr" sz="quarter" idx="11"/>
          </p:nvPr>
        </p:nvSpPr>
        <p:spPr/>
        <p:txBody>
          <a:bodyPr/>
          <a:lstStyle/>
          <a:p>
            <a:endParaRPr lang="id-ID">
              <a:solidFill>
                <a:srgbClr val="F0A22E">
                  <a:shade val="75000"/>
                </a:srgbClr>
              </a:solidFill>
            </a:endParaRPr>
          </a:p>
        </p:txBody>
      </p:sp>
      <p:sp>
        <p:nvSpPr>
          <p:cNvPr id="4" name="Slide Number Placeholder 3"/>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3970125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6" name="Footer Placeholder 5"/>
          <p:cNvSpPr>
            <a:spLocks noGrp="1"/>
          </p:cNvSpPr>
          <p:nvPr>
            <p:ph type="ftr" sz="quarter" idx="11"/>
          </p:nvPr>
        </p:nvSpPr>
        <p:spPr/>
        <p:txBody>
          <a:bodyPr/>
          <a:lstStyle/>
          <a:p>
            <a:endParaRPr lang="id-ID">
              <a:solidFill>
                <a:srgbClr val="F0A22E">
                  <a:shade val="75000"/>
                </a:srgbClr>
              </a:solidFill>
            </a:endParaRPr>
          </a:p>
        </p:txBody>
      </p:sp>
      <p:sp>
        <p:nvSpPr>
          <p:cNvPr id="7" name="Slide Number Placeholder 6"/>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695475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6" name="Footer Placeholder 5"/>
          <p:cNvSpPr>
            <a:spLocks noGrp="1"/>
          </p:cNvSpPr>
          <p:nvPr>
            <p:ph type="ftr" sz="quarter" idx="11"/>
          </p:nvPr>
        </p:nvSpPr>
        <p:spPr/>
        <p:txBody>
          <a:bodyPr/>
          <a:lstStyle/>
          <a:p>
            <a:endParaRPr lang="id-ID">
              <a:solidFill>
                <a:srgbClr val="F0A22E">
                  <a:shade val="75000"/>
                </a:srgbClr>
              </a:solidFill>
            </a:endParaRPr>
          </a:p>
        </p:txBody>
      </p:sp>
      <p:sp>
        <p:nvSpPr>
          <p:cNvPr id="7" name="Slide Number Placeholder 6"/>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2656817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161585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idx="1" hasCustomPrompt="1"/>
          </p:nvPr>
        </p:nvSpPr>
        <p:spPr/>
        <p:txBody>
          <a:bodyPr/>
          <a:lstStyle>
            <a:lvl1pPr>
              <a:defRPr/>
            </a:lvl1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4960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1948049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lvl1pPr>
              <a:defRPr b="0"/>
            </a:lvl1pPr>
          </a:lstStyle>
          <a:p>
            <a:r>
              <a:rPr lang="id-ID" dirty="0"/>
              <a:t>JUDUL</a:t>
            </a:r>
            <a:endParaRPr lang="en-GB"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id-ID" dirty="0"/>
              <a:t>SUB JUDUL</a:t>
            </a:r>
            <a:endParaRPr lang="en-GB" dirty="0"/>
          </a:p>
        </p:txBody>
      </p:sp>
    </p:spTree>
    <p:extLst>
      <p:ext uri="{BB962C8B-B14F-4D97-AF65-F5344CB8AC3E}">
        <p14:creationId xmlns:p14="http://schemas.microsoft.com/office/powerpoint/2010/main" val="3011945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idx="1" hasCustomPrompt="1"/>
          </p:nvPr>
        </p:nvSpPr>
        <p:spPr/>
        <p:txBody>
          <a:bodyPr/>
          <a:lstStyle>
            <a:lvl1pPr>
              <a:defRPr/>
            </a:lvl1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9203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800" b="0" cap="all"/>
            </a:lvl1pPr>
          </a:lstStyle>
          <a:p>
            <a:r>
              <a:rPr lang="id-ID" dirty="0"/>
              <a:t>JUDUL</a:t>
            </a:r>
            <a:endParaRPr lang="en-GB" dirty="0"/>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3700">
                <a:solidFill>
                  <a:schemeClr val="tx1">
                    <a:tint val="75000"/>
                  </a:schemeClr>
                </a:solidFill>
              </a:defRPr>
            </a:lvl1pPr>
            <a:lvl2pPr marL="609539" indent="0">
              <a:buNone/>
              <a:defRPr sz="2400">
                <a:solidFill>
                  <a:schemeClr val="tx1">
                    <a:tint val="75000"/>
                  </a:schemeClr>
                </a:solidFill>
              </a:defRPr>
            </a:lvl2pPr>
            <a:lvl3pPr marL="1219080" indent="0">
              <a:buNone/>
              <a:defRPr sz="2100">
                <a:solidFill>
                  <a:schemeClr val="tx1">
                    <a:tint val="75000"/>
                  </a:schemeClr>
                </a:solidFill>
              </a:defRPr>
            </a:lvl3pPr>
            <a:lvl4pPr marL="1828618" indent="0">
              <a:buNone/>
              <a:defRPr sz="1900">
                <a:solidFill>
                  <a:schemeClr val="tx1">
                    <a:tint val="75000"/>
                  </a:schemeClr>
                </a:solidFill>
              </a:defRPr>
            </a:lvl4pPr>
            <a:lvl5pPr marL="2438158" indent="0">
              <a:buNone/>
              <a:defRPr sz="1900">
                <a:solidFill>
                  <a:schemeClr val="tx1">
                    <a:tint val="75000"/>
                  </a:schemeClr>
                </a:solidFill>
              </a:defRPr>
            </a:lvl5pPr>
            <a:lvl6pPr marL="3047696" indent="0">
              <a:buNone/>
              <a:defRPr sz="1900">
                <a:solidFill>
                  <a:schemeClr val="tx1">
                    <a:tint val="75000"/>
                  </a:schemeClr>
                </a:solidFill>
              </a:defRPr>
            </a:lvl6pPr>
            <a:lvl7pPr marL="3657235" indent="0">
              <a:buNone/>
              <a:defRPr sz="1900">
                <a:solidFill>
                  <a:schemeClr val="tx1">
                    <a:tint val="75000"/>
                  </a:schemeClr>
                </a:solidFill>
              </a:defRPr>
            </a:lvl7pPr>
            <a:lvl8pPr marL="4266773" indent="0">
              <a:buNone/>
              <a:defRPr sz="1900">
                <a:solidFill>
                  <a:schemeClr val="tx1">
                    <a:tint val="75000"/>
                  </a:schemeClr>
                </a:solidFill>
              </a:defRPr>
            </a:lvl8pPr>
            <a:lvl9pPr marL="4876313" indent="0">
              <a:buNone/>
              <a:defRPr sz="1900">
                <a:solidFill>
                  <a:schemeClr val="tx1">
                    <a:tint val="75000"/>
                  </a:schemeClr>
                </a:solidFill>
              </a:defRPr>
            </a:lvl9pPr>
          </a:lstStyle>
          <a:p>
            <a:pPr lvl="0"/>
            <a:r>
              <a:rPr lang="id-ID" dirty="0"/>
              <a:t>SUB JUDUL</a:t>
            </a:r>
            <a:endParaRPr lang="en-US" dirty="0"/>
          </a:p>
        </p:txBody>
      </p:sp>
    </p:spTree>
    <p:extLst>
      <p:ext uri="{BB962C8B-B14F-4D97-AF65-F5344CB8AC3E}">
        <p14:creationId xmlns:p14="http://schemas.microsoft.com/office/powerpoint/2010/main" val="4107967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sz="half" idx="1" hasCustomPrompt="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84135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3374165" cy="1143000"/>
          </a:xfrm>
        </p:spPr>
        <p:txBody>
          <a:bodyPr/>
          <a:lstStyle>
            <a:lvl1pPr>
              <a:defRPr b="0"/>
            </a:lvl1pPr>
          </a:lstStyle>
          <a:p>
            <a:r>
              <a:rPr lang="id-ID" dirty="0"/>
              <a:t>JUDUL</a:t>
            </a:r>
            <a:endParaRPr lang="en-GB" dirty="0"/>
          </a:p>
        </p:txBody>
      </p:sp>
      <p:sp>
        <p:nvSpPr>
          <p:cNvPr id="3" name="Text Placeholder 2"/>
          <p:cNvSpPr>
            <a:spLocks noGrp="1"/>
          </p:cNvSpPr>
          <p:nvPr>
            <p:ph type="body" idx="1" hasCustomPrompt="1"/>
          </p:nvPr>
        </p:nvSpPr>
        <p:spPr>
          <a:xfrm>
            <a:off x="609600" y="1535113"/>
            <a:ext cx="5386917" cy="639763"/>
          </a:xfrm>
        </p:spPr>
        <p:txBody>
          <a:bodyPr anchor="b"/>
          <a:lstStyle>
            <a:lvl1pPr marL="0" indent="0">
              <a:buNone/>
              <a:defRPr sz="3200" b="0" baseline="0"/>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id-ID" dirty="0"/>
              <a:t>SUB JUDUL</a:t>
            </a:r>
            <a:endParaRPr lang="en-US" dirty="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6193373" y="1535113"/>
            <a:ext cx="5389033" cy="639763"/>
          </a:xfrm>
        </p:spPr>
        <p:txBody>
          <a:bodyPr anchor="b"/>
          <a:lstStyle>
            <a:lvl1pPr marL="0" indent="0">
              <a:buNone/>
              <a:defRPr sz="3200" b="0"/>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id-ID" dirty="0"/>
              <a:t>SUB JUDUL</a:t>
            </a:r>
            <a:endParaRPr lang="en-US" dirty="0"/>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2285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Tree>
    <p:extLst>
      <p:ext uri="{BB962C8B-B14F-4D97-AF65-F5344CB8AC3E}">
        <p14:creationId xmlns:p14="http://schemas.microsoft.com/office/powerpoint/2010/main" val="382844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226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49"/>
            <a:ext cx="4011084" cy="1162051"/>
          </a:xfrm>
        </p:spPr>
        <p:txBody>
          <a:bodyPr anchor="b">
            <a:normAutofit/>
          </a:bodyPr>
          <a:lstStyle>
            <a:lvl1pPr algn="l">
              <a:defRPr sz="4800" b="0"/>
            </a:lvl1pPr>
          </a:lstStyle>
          <a:p>
            <a:r>
              <a:rPr lang="id-ID" dirty="0"/>
              <a:t>JUDUL</a:t>
            </a:r>
            <a:endParaRPr lang="en-GB" dirty="0"/>
          </a:p>
        </p:txBody>
      </p:sp>
      <p:sp>
        <p:nvSpPr>
          <p:cNvPr id="3" name="Content Placeholder 2"/>
          <p:cNvSpPr>
            <a:spLocks noGrp="1"/>
          </p:cNvSpPr>
          <p:nvPr>
            <p:ph idx="1"/>
          </p:nvPr>
        </p:nvSpPr>
        <p:spPr>
          <a:xfrm>
            <a:off x="4766733" y="273056"/>
            <a:ext cx="6815667" cy="5853113"/>
          </a:xfrm>
        </p:spPr>
        <p:txBody>
          <a:bodyPr/>
          <a:lstStyle>
            <a:lvl1pPr marL="0" indent="0">
              <a:buNone/>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endParaRPr lang="en-GB" dirty="0"/>
          </a:p>
        </p:txBody>
      </p:sp>
      <p:sp>
        <p:nvSpPr>
          <p:cNvPr id="4" name="Text Placeholder 3"/>
          <p:cNvSpPr>
            <a:spLocks noGrp="1"/>
          </p:cNvSpPr>
          <p:nvPr>
            <p:ph type="body" sz="half" idx="2"/>
          </p:nvPr>
        </p:nvSpPr>
        <p:spPr>
          <a:xfrm>
            <a:off x="609603" y="1435104"/>
            <a:ext cx="4011084" cy="4691063"/>
          </a:xfrm>
        </p:spPr>
        <p:txBody>
          <a:bodyPr>
            <a:normAutofit/>
          </a:bodyPr>
          <a:lstStyle>
            <a:lvl1pPr marL="0" indent="0">
              <a:buNone/>
              <a:defRPr sz="27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dirty="0"/>
              <a:t>Click to edit Master text styles</a:t>
            </a:r>
          </a:p>
        </p:txBody>
      </p:sp>
    </p:spTree>
    <p:extLst>
      <p:ext uri="{BB962C8B-B14F-4D97-AF65-F5344CB8AC3E}">
        <p14:creationId xmlns:p14="http://schemas.microsoft.com/office/powerpoint/2010/main" val="2715922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1"/>
            <a:ext cx="7315200" cy="566739"/>
          </a:xfrm>
        </p:spPr>
        <p:txBody>
          <a:bodyPr anchor="b"/>
          <a:lstStyle>
            <a:lvl1pPr algn="l">
              <a:defRPr sz="2700" b="0"/>
            </a:lvl1pPr>
          </a:lstStyle>
          <a:p>
            <a:r>
              <a:rPr lang="id-ID" dirty="0"/>
              <a:t>JUDUL</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39" indent="0">
              <a:buNone/>
              <a:defRPr sz="3700"/>
            </a:lvl2pPr>
            <a:lvl3pPr marL="1219080" indent="0">
              <a:buNone/>
              <a:defRPr sz="3200"/>
            </a:lvl3pPr>
            <a:lvl4pPr marL="1828618" indent="0">
              <a:buNone/>
              <a:defRPr sz="2700"/>
            </a:lvl4pPr>
            <a:lvl5pPr marL="2438158" indent="0">
              <a:buNone/>
              <a:defRPr sz="2700"/>
            </a:lvl5pPr>
            <a:lvl6pPr marL="3047696" indent="0">
              <a:buNone/>
              <a:defRPr sz="2700"/>
            </a:lvl6pPr>
            <a:lvl7pPr marL="3657235" indent="0">
              <a:buNone/>
              <a:defRPr sz="2700"/>
            </a:lvl7pPr>
            <a:lvl8pPr marL="4266773" indent="0">
              <a:buNone/>
              <a:defRPr sz="2700"/>
            </a:lvl8pPr>
            <a:lvl9pPr marL="4876313" indent="0">
              <a:buNone/>
              <a:defRPr sz="2700"/>
            </a:lvl9pPr>
          </a:lstStyle>
          <a:p>
            <a:endParaRPr lang="en-GB"/>
          </a:p>
        </p:txBody>
      </p:sp>
      <p:sp>
        <p:nvSpPr>
          <p:cNvPr id="4" name="Text Placeholder 3"/>
          <p:cNvSpPr>
            <a:spLocks noGrp="1"/>
          </p:cNvSpPr>
          <p:nvPr>
            <p:ph type="body" sz="half" idx="2" hasCustomPrompt="1"/>
          </p:nvPr>
        </p:nvSpPr>
        <p:spPr>
          <a:xfrm>
            <a:off x="2389717" y="5367342"/>
            <a:ext cx="7315200" cy="804863"/>
          </a:xfrm>
        </p:spPr>
        <p:txBody>
          <a:bodyPr/>
          <a:lstStyle>
            <a:lvl1pPr marL="0" indent="0">
              <a:buNone/>
              <a:defRPr sz="19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id-ID" dirty="0"/>
              <a:t>KETERANGAN</a:t>
            </a:r>
            <a:endParaRPr lang="en-US" dirty="0"/>
          </a:p>
        </p:txBody>
      </p:sp>
    </p:spTree>
    <p:extLst>
      <p:ext uri="{BB962C8B-B14F-4D97-AF65-F5344CB8AC3E}">
        <p14:creationId xmlns:p14="http://schemas.microsoft.com/office/powerpoint/2010/main" val="395181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800" b="0" cap="all"/>
            </a:lvl1pPr>
          </a:lstStyle>
          <a:p>
            <a:r>
              <a:rPr lang="id-ID" dirty="0"/>
              <a:t>JUDUL</a:t>
            </a:r>
            <a:endParaRPr lang="en-GB" dirty="0"/>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3733">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d-ID" dirty="0"/>
              <a:t>SUB JUDUL</a:t>
            </a:r>
            <a:endParaRPr lang="en-US" dirty="0"/>
          </a:p>
        </p:txBody>
      </p:sp>
    </p:spTree>
    <p:extLst>
      <p:ext uri="{BB962C8B-B14F-4D97-AF65-F5344CB8AC3E}">
        <p14:creationId xmlns:p14="http://schemas.microsoft.com/office/powerpoint/2010/main" val="1964053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9"/>
            <a:ext cx="10363200" cy="1470025"/>
          </a:xfrm>
        </p:spPr>
        <p:txBody>
          <a:bodyPr/>
          <a:lstStyle>
            <a:lvl1pPr>
              <a:defRPr b="0"/>
            </a:lvl1pPr>
          </a:lstStyle>
          <a:p>
            <a:r>
              <a:rPr lang="id-ID" dirty="0"/>
              <a:t>JUDUL</a:t>
            </a:r>
            <a:endParaRPr lang="en-GB"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d-ID" dirty="0"/>
              <a:t>SUB JUDUL</a:t>
            </a:r>
            <a:endParaRPr lang="en-GB" dirty="0"/>
          </a:p>
        </p:txBody>
      </p:sp>
    </p:spTree>
    <p:extLst>
      <p:ext uri="{BB962C8B-B14F-4D97-AF65-F5344CB8AC3E}">
        <p14:creationId xmlns:p14="http://schemas.microsoft.com/office/powerpoint/2010/main" val="1260040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idx="1" hasCustomPrompt="1"/>
          </p:nvPr>
        </p:nvSpPr>
        <p:spPr/>
        <p:txBody>
          <a:bodyPr/>
          <a:lstStyle>
            <a:lvl1pPr>
              <a:defRPr/>
            </a:lvl1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9250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800" b="0" cap="all"/>
            </a:lvl1pPr>
          </a:lstStyle>
          <a:p>
            <a:r>
              <a:rPr lang="id-ID" dirty="0"/>
              <a:t>JUDUL</a:t>
            </a:r>
            <a:endParaRPr lang="en-GB" dirty="0"/>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3733">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d-ID" dirty="0"/>
              <a:t>SUB JUDUL</a:t>
            </a:r>
            <a:endParaRPr lang="en-US" dirty="0"/>
          </a:p>
        </p:txBody>
      </p:sp>
    </p:spTree>
    <p:extLst>
      <p:ext uri="{BB962C8B-B14F-4D97-AF65-F5344CB8AC3E}">
        <p14:creationId xmlns:p14="http://schemas.microsoft.com/office/powerpoint/2010/main" val="1698600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sz="half" idx="1" hasCustomPrompt="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90609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3374165" cy="1143000"/>
          </a:xfrm>
        </p:spPr>
        <p:txBody>
          <a:bodyPr/>
          <a:lstStyle>
            <a:lvl1pPr>
              <a:defRPr b="0"/>
            </a:lvl1pPr>
          </a:lstStyle>
          <a:p>
            <a:r>
              <a:rPr lang="id-ID" dirty="0"/>
              <a:t>JUDUL</a:t>
            </a:r>
            <a:endParaRPr lang="en-GB" dirty="0"/>
          </a:p>
        </p:txBody>
      </p:sp>
      <p:sp>
        <p:nvSpPr>
          <p:cNvPr id="3" name="Text Placeholder 2"/>
          <p:cNvSpPr>
            <a:spLocks noGrp="1"/>
          </p:cNvSpPr>
          <p:nvPr>
            <p:ph type="body" idx="1" hasCustomPrompt="1"/>
          </p:nvPr>
        </p:nvSpPr>
        <p:spPr>
          <a:xfrm>
            <a:off x="609600" y="1535113"/>
            <a:ext cx="5386917" cy="639763"/>
          </a:xfrm>
        </p:spPr>
        <p:txBody>
          <a:bodyPr anchor="b"/>
          <a:lstStyle>
            <a:lvl1pPr marL="0" indent="0">
              <a:buNone/>
              <a:defRPr sz="3200" b="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d-ID" dirty="0"/>
              <a:t>SUB JUDUL</a:t>
            </a:r>
            <a:endParaRPr lang="en-US" dirty="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6193374" y="1535113"/>
            <a:ext cx="5389033" cy="639763"/>
          </a:xfrm>
        </p:spPr>
        <p:txBody>
          <a:bodyPr anchor="b"/>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d-ID" dirty="0"/>
              <a:t>SUB JUDUL</a:t>
            </a:r>
            <a:endParaRPr lang="en-US" dirty="0"/>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2617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Tree>
    <p:extLst>
      <p:ext uri="{BB962C8B-B14F-4D97-AF65-F5344CB8AC3E}">
        <p14:creationId xmlns:p14="http://schemas.microsoft.com/office/powerpoint/2010/main" val="3432291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072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7" y="273049"/>
            <a:ext cx="4011084" cy="1162051"/>
          </a:xfrm>
        </p:spPr>
        <p:txBody>
          <a:bodyPr anchor="b">
            <a:normAutofit/>
          </a:bodyPr>
          <a:lstStyle>
            <a:lvl1pPr algn="l">
              <a:defRPr sz="4800" b="0"/>
            </a:lvl1pPr>
          </a:lstStyle>
          <a:p>
            <a:r>
              <a:rPr lang="id-ID" dirty="0"/>
              <a:t>JUDUL</a:t>
            </a:r>
            <a:endParaRPr lang="en-GB" dirty="0"/>
          </a:p>
        </p:txBody>
      </p:sp>
      <p:sp>
        <p:nvSpPr>
          <p:cNvPr id="3" name="Content Placeholder 2"/>
          <p:cNvSpPr>
            <a:spLocks noGrp="1"/>
          </p:cNvSpPr>
          <p:nvPr>
            <p:ph idx="1"/>
          </p:nvPr>
        </p:nvSpPr>
        <p:spPr>
          <a:xfrm>
            <a:off x="4766733" y="273054"/>
            <a:ext cx="6815667" cy="5853113"/>
          </a:xfrm>
        </p:spPr>
        <p:txBody>
          <a:bodyPr/>
          <a:lstStyle>
            <a:lvl1pPr marL="0" indent="0">
              <a:buNone/>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endParaRPr lang="en-GB" dirty="0"/>
          </a:p>
        </p:txBody>
      </p:sp>
      <p:sp>
        <p:nvSpPr>
          <p:cNvPr id="4" name="Text Placeholder 3"/>
          <p:cNvSpPr>
            <a:spLocks noGrp="1"/>
          </p:cNvSpPr>
          <p:nvPr>
            <p:ph type="body" sz="half" idx="2"/>
          </p:nvPr>
        </p:nvSpPr>
        <p:spPr>
          <a:xfrm>
            <a:off x="609607" y="1435104"/>
            <a:ext cx="4011084" cy="4691063"/>
          </a:xfrm>
        </p:spPr>
        <p:txBody>
          <a:bodyPr>
            <a:normAutofit/>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063865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1"/>
            <a:ext cx="7315200" cy="566739"/>
          </a:xfrm>
        </p:spPr>
        <p:txBody>
          <a:bodyPr anchor="b"/>
          <a:lstStyle>
            <a:lvl1pPr algn="l">
              <a:defRPr sz="2667" b="0"/>
            </a:lvl1pPr>
          </a:lstStyle>
          <a:p>
            <a:r>
              <a:rPr lang="id-ID" dirty="0"/>
              <a:t>JUDUL</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hasCustomPrompt="1"/>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d-ID" dirty="0"/>
              <a:t>KETERANGAN</a:t>
            </a:r>
            <a:endParaRPr lang="en-US" dirty="0"/>
          </a:p>
        </p:txBody>
      </p:sp>
    </p:spTree>
    <p:extLst>
      <p:ext uri="{BB962C8B-B14F-4D97-AF65-F5344CB8AC3E}">
        <p14:creationId xmlns:p14="http://schemas.microsoft.com/office/powerpoint/2010/main" val="23277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454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3374165" cy="1143000"/>
          </a:xfrm>
        </p:spPr>
        <p:txBody>
          <a:bodyPr/>
          <a:lstStyle>
            <a:lvl1pPr>
              <a:defRPr b="0"/>
            </a:lvl1pPr>
          </a:lstStyle>
          <a:p>
            <a:r>
              <a:rPr lang="id-ID" dirty="0"/>
              <a:t>JUDUL</a:t>
            </a:r>
            <a:endParaRPr lang="en-GB" dirty="0"/>
          </a:p>
        </p:txBody>
      </p:sp>
      <p:sp>
        <p:nvSpPr>
          <p:cNvPr id="3" name="Text Placeholder 2"/>
          <p:cNvSpPr>
            <a:spLocks noGrp="1"/>
          </p:cNvSpPr>
          <p:nvPr>
            <p:ph type="body" idx="1" hasCustomPrompt="1"/>
          </p:nvPr>
        </p:nvSpPr>
        <p:spPr>
          <a:xfrm>
            <a:off x="609600" y="1535113"/>
            <a:ext cx="5386917" cy="639763"/>
          </a:xfrm>
        </p:spPr>
        <p:txBody>
          <a:bodyPr anchor="b"/>
          <a:lstStyle>
            <a:lvl1pPr marL="0" indent="0">
              <a:buNone/>
              <a:defRPr sz="3200" b="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d-ID" dirty="0"/>
              <a:t>SUB JUDUL</a:t>
            </a:r>
            <a:endParaRPr lang="en-US" dirty="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6193369" y="1535113"/>
            <a:ext cx="5389033" cy="639763"/>
          </a:xfrm>
        </p:spPr>
        <p:txBody>
          <a:bodyPr anchor="b"/>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d-ID" dirty="0"/>
              <a:t>SUB JUDUL</a:t>
            </a:r>
            <a:endParaRPr lang="en-US" dirty="0"/>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076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Tree>
    <p:extLst>
      <p:ext uri="{BB962C8B-B14F-4D97-AF65-F5344CB8AC3E}">
        <p14:creationId xmlns:p14="http://schemas.microsoft.com/office/powerpoint/2010/main" val="148648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97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49"/>
            <a:ext cx="4011084" cy="1162051"/>
          </a:xfrm>
        </p:spPr>
        <p:txBody>
          <a:bodyPr anchor="b">
            <a:normAutofit/>
          </a:bodyPr>
          <a:lstStyle>
            <a:lvl1pPr algn="l">
              <a:defRPr sz="4800" b="0"/>
            </a:lvl1pPr>
          </a:lstStyle>
          <a:p>
            <a:r>
              <a:rPr lang="id-ID" dirty="0"/>
              <a:t>JUDUL</a:t>
            </a:r>
            <a:endParaRPr lang="en-GB" dirty="0"/>
          </a:p>
        </p:txBody>
      </p:sp>
      <p:sp>
        <p:nvSpPr>
          <p:cNvPr id="3" name="Content Placeholder 2"/>
          <p:cNvSpPr>
            <a:spLocks noGrp="1"/>
          </p:cNvSpPr>
          <p:nvPr>
            <p:ph idx="1"/>
          </p:nvPr>
        </p:nvSpPr>
        <p:spPr>
          <a:xfrm>
            <a:off x="4766733" y="273052"/>
            <a:ext cx="6815667" cy="5853113"/>
          </a:xfrm>
        </p:spPr>
        <p:txBody>
          <a:bodyPr/>
          <a:lstStyle>
            <a:lvl1pPr marL="0" indent="0">
              <a:buNone/>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endParaRPr lang="en-GB" dirty="0"/>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10213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9"/>
          </a:xfrm>
        </p:spPr>
        <p:txBody>
          <a:bodyPr anchor="b"/>
          <a:lstStyle>
            <a:lvl1pPr algn="l">
              <a:defRPr sz="2667" b="0"/>
            </a:lvl1pPr>
          </a:lstStyle>
          <a:p>
            <a:r>
              <a:rPr lang="id-ID" dirty="0"/>
              <a:t>JUDUL</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d-ID" dirty="0"/>
              <a:t>KETERANGAN</a:t>
            </a:r>
            <a:endParaRPr lang="en-US" dirty="0"/>
          </a:p>
        </p:txBody>
      </p:sp>
    </p:spTree>
    <p:extLst>
      <p:ext uri="{BB962C8B-B14F-4D97-AF65-F5344CB8AC3E}">
        <p14:creationId xmlns:p14="http://schemas.microsoft.com/office/powerpoint/2010/main" val="4223162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jp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3.jp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3470176" cy="1143000"/>
          </a:xfrm>
          <a:prstGeom prst="rect">
            <a:avLst/>
          </a:prstGeom>
        </p:spPr>
        <p:txBody>
          <a:bodyPr vert="horz" lIns="91440" tIns="45720" rIns="91440" bIns="45720" rtlCol="0" anchor="ctr">
            <a:normAutofit/>
          </a:bodyPr>
          <a:lstStyle/>
          <a:p>
            <a:r>
              <a:rPr lang="id-ID" dirty="0"/>
              <a:t>JUDUL</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14441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ctr" defTabSz="1219170" rtl="0" eaLnBrk="1" latinLnBrk="0" hangingPunct="1">
        <a:spcBef>
          <a:spcPct val="0"/>
        </a:spcBef>
        <a:buNone/>
        <a:defRPr sz="4800" b="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D04C2-888B-4658-A2CB-8A45B162AD2D}" type="datetimeFigureOut">
              <a:rPr lang="id-ID" smtClean="0">
                <a:solidFill>
                  <a:srgbClr val="F0A22E">
                    <a:shade val="75000"/>
                  </a:srgbClr>
                </a:solidFill>
              </a:rPr>
              <a:pPr/>
              <a:t>27/10/2025</a:t>
            </a:fld>
            <a:endParaRPr lang="id-ID">
              <a:solidFill>
                <a:srgbClr val="F0A22E">
                  <a:shade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solidFill>
                <a:srgbClr val="F0A22E">
                  <a:shade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1211780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3470176" cy="1143000"/>
          </a:xfrm>
          <a:prstGeom prst="rect">
            <a:avLst/>
          </a:prstGeom>
        </p:spPr>
        <p:txBody>
          <a:bodyPr vert="horz" lIns="91434" tIns="45718" rIns="91434" bIns="45718" rtlCol="0" anchor="ctr">
            <a:normAutofit/>
          </a:bodyPr>
          <a:lstStyle/>
          <a:p>
            <a:r>
              <a:rPr lang="id-ID" dirty="0"/>
              <a:t>JUDUL</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34" tIns="45718" rIns="91434" bIns="45718" rtlCol="0">
            <a:normAutofit/>
          </a:body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63372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ctr" defTabSz="1219080" rtl="0" eaLnBrk="1" latinLnBrk="0" hangingPunct="1">
        <a:spcBef>
          <a:spcPct val="0"/>
        </a:spcBef>
        <a:buNone/>
        <a:defRPr sz="4800" b="0" kern="1200">
          <a:solidFill>
            <a:schemeClr val="tx1"/>
          </a:solidFill>
          <a:latin typeface="+mj-lt"/>
          <a:ea typeface="+mj-ea"/>
          <a:cs typeface="+mj-cs"/>
        </a:defRPr>
      </a:lvl1pPr>
    </p:titleStyle>
    <p:bodyStyle>
      <a:lvl1pPr marL="457155" indent="-457155" algn="l" defTabSz="1219080"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990502" indent="-380962" algn="l" defTabSz="121908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523849" indent="-304768" algn="l" defTabSz="121908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133387" indent="-304768" algn="l" defTabSz="12190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2926" indent="-304768" algn="l" defTabSz="12190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464" indent="-304768" algn="l" defTabSz="12190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005" indent="-304768" algn="l" defTabSz="12190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544" indent="-304768" algn="l" defTabSz="12190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082" indent="-304768" algn="l" defTabSz="12190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3470176" cy="1143000"/>
          </a:xfrm>
          <a:prstGeom prst="rect">
            <a:avLst/>
          </a:prstGeom>
        </p:spPr>
        <p:txBody>
          <a:bodyPr vert="horz" lIns="91440" tIns="45720" rIns="91440" bIns="45720" rtlCol="0" anchor="ctr">
            <a:normAutofit/>
          </a:bodyPr>
          <a:lstStyle/>
          <a:p>
            <a:r>
              <a:rPr lang="id-ID" dirty="0"/>
              <a:t>JUDUL</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8138914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algn="ctr" defTabSz="1219170" rtl="0" eaLnBrk="1" latinLnBrk="0" hangingPunct="1">
        <a:spcBef>
          <a:spcPct val="0"/>
        </a:spcBef>
        <a:buNone/>
        <a:defRPr sz="4800" b="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6355" y="1119466"/>
            <a:ext cx="10363200" cy="2798109"/>
          </a:xfrm>
        </p:spPr>
        <p:txBody>
          <a:bodyPr>
            <a:normAutofit fontScale="90000"/>
          </a:bodyPr>
          <a:lstStyle/>
          <a:p>
            <a:pPr marL="268288" indent="-268288"/>
            <a:r>
              <a:rPr lang="en-US" sz="2400" b="1" dirty="0">
                <a:solidFill>
                  <a:schemeClr val="bg1"/>
                </a:solidFill>
                <a:latin typeface="Myriad Pro" pitchFamily="34" charset="0"/>
              </a:rPr>
              <a:t>UPDATES ON: </a:t>
            </a:r>
            <a:br>
              <a:rPr lang="en-US" sz="2400" b="1" dirty="0">
                <a:solidFill>
                  <a:schemeClr val="bg1"/>
                </a:solidFill>
                <a:latin typeface="Myriad Pro" pitchFamily="34" charset="0"/>
              </a:rPr>
            </a:br>
            <a:r>
              <a:rPr lang="en-US" sz="2400" b="1" dirty="0">
                <a:solidFill>
                  <a:schemeClr val="bg1"/>
                </a:solidFill>
                <a:latin typeface="Myriad Pro" pitchFamily="34" charset="0"/>
              </a:rPr>
              <a:t>1)Operation to Curb Illegal Drilling Activities in  KM 52, Hutan Harapan, 10-14 February 2025</a:t>
            </a:r>
            <a:br>
              <a:rPr lang="en-US" sz="2400" b="1" dirty="0">
                <a:solidFill>
                  <a:schemeClr val="bg1"/>
                </a:solidFill>
                <a:latin typeface="Myriad Pro" pitchFamily="34" charset="0"/>
              </a:rPr>
            </a:br>
            <a:br>
              <a:rPr lang="en-US" sz="2400" b="1" dirty="0">
                <a:solidFill>
                  <a:schemeClr val="bg1"/>
                </a:solidFill>
                <a:latin typeface="Myriad Pro" pitchFamily="34" charset="0"/>
              </a:rPr>
            </a:br>
            <a:r>
              <a:rPr lang="en-US" sz="2400" b="1" dirty="0">
                <a:solidFill>
                  <a:schemeClr val="bg1"/>
                </a:solidFill>
                <a:latin typeface="Myriad Pro" pitchFamily="34" charset="0"/>
              </a:rPr>
              <a:t>2) Mitigating the IMPACT of THE CONSTRUCTION  OF THE PT MBJ COAL Hauling ROAD </a:t>
            </a:r>
            <a:br>
              <a:rPr lang="en-US" sz="2400" b="1" dirty="0">
                <a:solidFill>
                  <a:schemeClr val="bg1"/>
                </a:solidFill>
                <a:latin typeface="Myriad Pro" pitchFamily="34" charset="0"/>
              </a:rPr>
            </a:br>
            <a:br>
              <a:rPr lang="en-US" sz="2400" b="1" dirty="0">
                <a:solidFill>
                  <a:schemeClr val="bg1"/>
                </a:solidFill>
                <a:latin typeface="Myriad Pro" pitchFamily="34" charset="0"/>
              </a:rPr>
            </a:br>
            <a:r>
              <a:rPr lang="en-US" sz="2400" b="1" dirty="0">
                <a:solidFill>
                  <a:schemeClr val="bg1"/>
                </a:solidFill>
                <a:latin typeface="Myriad Pro" pitchFamily="34" charset="0"/>
              </a:rPr>
              <a:t>3) JinDI South Survey</a:t>
            </a:r>
            <a:br>
              <a:rPr lang="en-US" sz="2400" b="1" dirty="0">
                <a:solidFill>
                  <a:schemeClr val="bg1"/>
                </a:solidFill>
                <a:latin typeface="Myriad Pro" pitchFamily="34" charset="0"/>
              </a:rPr>
            </a:br>
            <a:br>
              <a:rPr lang="en-US" sz="2400" b="1" dirty="0">
                <a:solidFill>
                  <a:schemeClr val="bg1"/>
                </a:solidFill>
                <a:latin typeface="Myriad Pro" pitchFamily="34" charset="0"/>
              </a:rPr>
            </a:br>
            <a:r>
              <a:rPr lang="en-US" sz="2400" b="1" dirty="0">
                <a:solidFill>
                  <a:schemeClr val="bg1"/>
                </a:solidFill>
                <a:latin typeface="Myriad Pro" pitchFamily="34" charset="0"/>
              </a:rPr>
              <a:t>4) Forest Area Enforcement Task Force (PKH) Activities </a:t>
            </a:r>
            <a:br>
              <a:rPr lang="en-US" sz="2400" b="1" dirty="0">
                <a:solidFill>
                  <a:schemeClr val="bg1"/>
                </a:solidFill>
                <a:latin typeface="Myriad Pro" pitchFamily="34" charset="0"/>
              </a:rPr>
            </a:br>
            <a:br>
              <a:rPr lang="en-US" sz="2400" b="1" dirty="0">
                <a:solidFill>
                  <a:schemeClr val="bg1"/>
                </a:solidFill>
                <a:latin typeface="Myriad Pro" pitchFamily="34" charset="0"/>
              </a:rPr>
            </a:br>
            <a:endParaRPr lang="en-GB" sz="2400" b="1" dirty="0">
              <a:solidFill>
                <a:schemeClr val="bg1"/>
              </a:solidFill>
              <a:latin typeface="Myriad Pro" pitchFamily="34" charset="0"/>
            </a:endParaRPr>
          </a:p>
        </p:txBody>
      </p:sp>
      <p:sp>
        <p:nvSpPr>
          <p:cNvPr id="5" name="Subtitle 2"/>
          <p:cNvSpPr txBox="1">
            <a:spLocks/>
          </p:cNvSpPr>
          <p:nvPr/>
        </p:nvSpPr>
        <p:spPr>
          <a:xfrm>
            <a:off x="4127383" y="3429000"/>
            <a:ext cx="7682179" cy="730529"/>
          </a:xfrm>
          <a:prstGeom prst="rect">
            <a:avLst/>
          </a:prstGeom>
        </p:spPr>
        <p:txBody>
          <a:bodyPr vert="horz" lIns="121920" tIns="60960" rIns="121920" bIns="6096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pitchFamily="34" charset="0"/>
              <a:buNone/>
              <a:tabLst/>
              <a:defRPr/>
            </a:pPr>
            <a:r>
              <a:rPr kumimoji="0" lang="en-ID" sz="3733" b="0" i="0" u="none" strike="noStrike" kern="1200" cap="none" spc="0" normalizeH="0" baseline="0" noProof="0" dirty="0">
                <a:ln>
                  <a:noFill/>
                </a:ln>
                <a:solidFill>
                  <a:prstClr val="white"/>
                </a:solidFill>
                <a:effectLst/>
                <a:uLnTx/>
                <a:uFillTx/>
                <a:latin typeface="Myriad Pro" pitchFamily="34" charset="0"/>
                <a:ea typeface="+mn-ea"/>
                <a:cs typeface="+mn-cs"/>
              </a:rPr>
              <a:t> </a:t>
            </a:r>
            <a:endParaRPr kumimoji="0" lang="id-ID" sz="3733" b="0" i="0" u="none" strike="noStrike" kern="1200" cap="none" spc="0" normalizeH="0" baseline="0" noProof="0" dirty="0">
              <a:ln>
                <a:noFill/>
              </a:ln>
              <a:solidFill>
                <a:prstClr val="white"/>
              </a:solidFill>
              <a:effectLst/>
              <a:uLnTx/>
              <a:uFillTx/>
              <a:latin typeface="Myriad Pro" pitchFamily="34" charset="0"/>
              <a:ea typeface="+mn-ea"/>
              <a:cs typeface="+mn-cs"/>
            </a:endParaRPr>
          </a:p>
        </p:txBody>
      </p:sp>
      <p:sp>
        <p:nvSpPr>
          <p:cNvPr id="3" name="TextBox 2">
            <a:extLst>
              <a:ext uri="{FF2B5EF4-FFF2-40B4-BE49-F238E27FC236}">
                <a16:creationId xmlns:a16="http://schemas.microsoft.com/office/drawing/2014/main" id="{3AC2B1A0-806B-CC29-9320-D093258848D2}"/>
              </a:ext>
            </a:extLst>
          </p:cNvPr>
          <p:cNvSpPr txBox="1"/>
          <p:nvPr/>
        </p:nvSpPr>
        <p:spPr>
          <a:xfrm>
            <a:off x="8301318" y="4652588"/>
            <a:ext cx="3158237" cy="307777"/>
          </a:xfrm>
          <a:prstGeom prst="rect">
            <a:avLst/>
          </a:prstGeom>
          <a:noFill/>
        </p:spPr>
        <p:txBody>
          <a:bodyPr wrap="none" rtlCol="0">
            <a:spAutoFit/>
          </a:bodyPr>
          <a:lstStyle/>
          <a:p>
            <a:r>
              <a:rPr lang="en-US" dirty="0">
                <a:solidFill>
                  <a:schemeClr val="bg1"/>
                </a:solidFill>
              </a:rPr>
              <a:t>Patron’s Meeting 5-6 November 2025</a:t>
            </a:r>
            <a:endParaRPr lang="en-ID" dirty="0">
              <a:solidFill>
                <a:schemeClr val="bg1"/>
              </a:solidFill>
            </a:endParaRPr>
          </a:p>
        </p:txBody>
      </p:sp>
    </p:spTree>
    <p:extLst>
      <p:ext uri="{BB962C8B-B14F-4D97-AF65-F5344CB8AC3E}">
        <p14:creationId xmlns:p14="http://schemas.microsoft.com/office/powerpoint/2010/main" val="1866509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B91E-1931-5DAF-9823-D21A761A73B5}"/>
              </a:ext>
            </a:extLst>
          </p:cNvPr>
          <p:cNvSpPr>
            <a:spLocks noGrp="1"/>
          </p:cNvSpPr>
          <p:nvPr>
            <p:ph type="title"/>
          </p:nvPr>
        </p:nvSpPr>
        <p:spPr>
          <a:xfrm>
            <a:off x="914400" y="534148"/>
            <a:ext cx="6858000" cy="1362075"/>
          </a:xfrm>
        </p:spPr>
        <p:txBody>
          <a:bodyPr>
            <a:normAutofit/>
          </a:bodyPr>
          <a:lstStyle/>
          <a:p>
            <a:r>
              <a:rPr lang="en-US" sz="3600" cap="none" dirty="0">
                <a:latin typeface="Calibri" panose="020F0502020204030204" pitchFamily="34" charset="0"/>
                <a:ea typeface="Calibri" panose="020F0502020204030204" pitchFamily="34" charset="0"/>
                <a:cs typeface="Calibri" panose="020F0502020204030204" pitchFamily="34" charset="0"/>
              </a:rPr>
              <a:t>Post-Law Enforcement Activities</a:t>
            </a:r>
            <a:endParaRPr lang="en-ID" sz="3600" cap="none"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4185785-F78E-1431-A634-D7117BDECBF1}"/>
              </a:ext>
            </a:extLst>
          </p:cNvPr>
          <p:cNvPicPr>
            <a:picLocks noChangeAspect="1"/>
          </p:cNvPicPr>
          <p:nvPr/>
        </p:nvPicPr>
        <p:blipFill>
          <a:blip r:embed="rId2"/>
          <a:stretch>
            <a:fillRect/>
          </a:stretch>
        </p:blipFill>
        <p:spPr>
          <a:xfrm>
            <a:off x="0" y="2727954"/>
            <a:ext cx="2353260" cy="3133616"/>
          </a:xfrm>
          <a:prstGeom prst="rect">
            <a:avLst/>
          </a:prstGeom>
        </p:spPr>
      </p:pic>
      <p:pic>
        <p:nvPicPr>
          <p:cNvPr id="5" name="Picture 4">
            <a:extLst>
              <a:ext uri="{FF2B5EF4-FFF2-40B4-BE49-F238E27FC236}">
                <a16:creationId xmlns:a16="http://schemas.microsoft.com/office/drawing/2014/main" id="{11C2DF0F-F592-C922-9A67-89B67A68A6D5}"/>
              </a:ext>
            </a:extLst>
          </p:cNvPr>
          <p:cNvPicPr>
            <a:picLocks noChangeAspect="1"/>
          </p:cNvPicPr>
          <p:nvPr/>
        </p:nvPicPr>
        <p:blipFill>
          <a:blip r:embed="rId3"/>
          <a:stretch>
            <a:fillRect/>
          </a:stretch>
        </p:blipFill>
        <p:spPr>
          <a:xfrm>
            <a:off x="2719910" y="2727954"/>
            <a:ext cx="6949404" cy="3133616"/>
          </a:xfrm>
          <a:prstGeom prst="rect">
            <a:avLst/>
          </a:prstGeom>
        </p:spPr>
      </p:pic>
      <p:pic>
        <p:nvPicPr>
          <p:cNvPr id="6" name="Picture 5">
            <a:extLst>
              <a:ext uri="{FF2B5EF4-FFF2-40B4-BE49-F238E27FC236}">
                <a16:creationId xmlns:a16="http://schemas.microsoft.com/office/drawing/2014/main" id="{64227270-703D-AD39-9737-7E97B6096A8C}"/>
              </a:ext>
            </a:extLst>
          </p:cNvPr>
          <p:cNvPicPr>
            <a:picLocks noChangeAspect="1"/>
          </p:cNvPicPr>
          <p:nvPr/>
        </p:nvPicPr>
        <p:blipFill>
          <a:blip r:embed="rId4"/>
          <a:stretch>
            <a:fillRect/>
          </a:stretch>
        </p:blipFill>
        <p:spPr>
          <a:xfrm>
            <a:off x="8613338" y="12395"/>
            <a:ext cx="3578662" cy="3767655"/>
          </a:xfrm>
          <a:prstGeom prst="rect">
            <a:avLst/>
          </a:prstGeom>
        </p:spPr>
      </p:pic>
    </p:spTree>
    <p:extLst>
      <p:ext uri="{BB962C8B-B14F-4D97-AF65-F5344CB8AC3E}">
        <p14:creationId xmlns:p14="http://schemas.microsoft.com/office/powerpoint/2010/main" val="2793418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C9ABC23-E764-027A-1ED8-AA7D6961DB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12973"/>
            <a:ext cx="2255573" cy="1596048"/>
          </a:xfrm>
          <a:prstGeom prst="rect">
            <a:avLst/>
          </a:prstGeom>
        </p:spPr>
      </p:pic>
      <p:sp>
        <p:nvSpPr>
          <p:cNvPr id="4" name="TextBox 3">
            <a:extLst>
              <a:ext uri="{FF2B5EF4-FFF2-40B4-BE49-F238E27FC236}">
                <a16:creationId xmlns:a16="http://schemas.microsoft.com/office/drawing/2014/main" id="{CAEA3A68-3A21-D6C8-7621-F63171018D99}"/>
              </a:ext>
            </a:extLst>
          </p:cNvPr>
          <p:cNvSpPr txBox="1"/>
          <p:nvPr/>
        </p:nvSpPr>
        <p:spPr>
          <a:xfrm>
            <a:off x="909632" y="1737387"/>
            <a:ext cx="3648405" cy="297454"/>
          </a:xfrm>
          <a:prstGeom prst="rect">
            <a:avLst/>
          </a:prstGeom>
          <a:noFill/>
          <a:ln w="9525">
            <a:noFill/>
          </a:ln>
        </p:spPr>
        <p:txBody>
          <a:bodyPr wrap="square" rtlCol="0">
            <a:spAutoFit/>
          </a:bodyPr>
          <a:lstStyle/>
          <a:p>
            <a:pPr algn="ctr" defTabSz="1219170">
              <a:buClrTx/>
            </a:pPr>
            <a:r>
              <a:rPr lang="en-US" sz="1333" b="1" kern="1200" dirty="0">
                <a:solidFill>
                  <a:prstClr val="black"/>
                </a:solidFill>
                <a:latin typeface="Book Antiqua" panose="02040602050305030304" pitchFamily="18" charset="0"/>
                <a:ea typeface="+mn-ea"/>
                <a:cs typeface="+mn-cs"/>
              </a:rPr>
              <a:t>2024 – </a:t>
            </a:r>
            <a:r>
              <a:rPr lang="en-US" sz="1333"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Before law enforcement</a:t>
            </a:r>
            <a:endParaRPr lang="en-US" sz="1333" b="1" kern="1200" dirty="0">
              <a:solidFill>
                <a:prstClr val="black"/>
              </a:solidFill>
              <a:latin typeface="Book Antiqua" panose="02040602050305030304" pitchFamily="18" charset="0"/>
              <a:ea typeface="+mn-ea"/>
              <a:cs typeface="+mn-cs"/>
            </a:endParaRPr>
          </a:p>
        </p:txBody>
      </p:sp>
      <p:sp>
        <p:nvSpPr>
          <p:cNvPr id="8" name="TextBox 7">
            <a:extLst>
              <a:ext uri="{FF2B5EF4-FFF2-40B4-BE49-F238E27FC236}">
                <a16:creationId xmlns:a16="http://schemas.microsoft.com/office/drawing/2014/main" id="{54A80E3B-7D05-13C2-E387-002E927CA21D}"/>
              </a:ext>
            </a:extLst>
          </p:cNvPr>
          <p:cNvSpPr txBox="1"/>
          <p:nvPr/>
        </p:nvSpPr>
        <p:spPr>
          <a:xfrm>
            <a:off x="4405389" y="1717226"/>
            <a:ext cx="3451752" cy="297454"/>
          </a:xfrm>
          <a:prstGeom prst="rect">
            <a:avLst/>
          </a:prstGeom>
          <a:noFill/>
          <a:ln w="9525">
            <a:noFill/>
          </a:ln>
        </p:spPr>
        <p:txBody>
          <a:bodyPr wrap="square" rtlCol="0">
            <a:spAutoFit/>
          </a:bodyPr>
          <a:lstStyle/>
          <a:p>
            <a:pPr algn="ctr" defTabSz="1219170">
              <a:buClrTx/>
            </a:pPr>
            <a:r>
              <a:rPr lang="en-US" sz="1333"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2025 – Law Enforcement Feb 2025</a:t>
            </a:r>
          </a:p>
        </p:txBody>
      </p:sp>
      <p:sp>
        <p:nvSpPr>
          <p:cNvPr id="9" name="TextBox 8">
            <a:extLst>
              <a:ext uri="{FF2B5EF4-FFF2-40B4-BE49-F238E27FC236}">
                <a16:creationId xmlns:a16="http://schemas.microsoft.com/office/drawing/2014/main" id="{E959065E-303F-0524-FF31-547C24DFC48F}"/>
              </a:ext>
            </a:extLst>
          </p:cNvPr>
          <p:cNvSpPr txBox="1"/>
          <p:nvPr/>
        </p:nvSpPr>
        <p:spPr>
          <a:xfrm>
            <a:off x="8208236" y="1753136"/>
            <a:ext cx="3498717" cy="297454"/>
          </a:xfrm>
          <a:prstGeom prst="rect">
            <a:avLst/>
          </a:prstGeom>
          <a:noFill/>
          <a:ln w="9525">
            <a:noFill/>
          </a:ln>
        </p:spPr>
        <p:txBody>
          <a:bodyPr wrap="square" rtlCol="0">
            <a:spAutoFit/>
          </a:bodyPr>
          <a:lstStyle/>
          <a:p>
            <a:pPr algn="ctr" defTabSz="1219170">
              <a:buClrTx/>
            </a:pPr>
            <a:r>
              <a:rPr lang="en-US" sz="1333"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2025 – Post Law Enforcement/Restoration</a:t>
            </a:r>
          </a:p>
        </p:txBody>
      </p:sp>
      <p:pic>
        <p:nvPicPr>
          <p:cNvPr id="3" name="Picture 2">
            <a:extLst>
              <a:ext uri="{FF2B5EF4-FFF2-40B4-BE49-F238E27FC236}">
                <a16:creationId xmlns:a16="http://schemas.microsoft.com/office/drawing/2014/main" id="{5300AE5A-BEAB-3A4B-A02D-59E372CC5A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19" t="6015" r="31833" b="4699"/>
          <a:stretch/>
        </p:blipFill>
        <p:spPr>
          <a:xfrm>
            <a:off x="909632" y="2084851"/>
            <a:ext cx="3554187" cy="3648405"/>
          </a:xfrm>
          <a:prstGeom prst="rect">
            <a:avLst/>
          </a:prstGeom>
        </p:spPr>
      </p:pic>
      <p:pic>
        <p:nvPicPr>
          <p:cNvPr id="15" name="Picture 14">
            <a:extLst>
              <a:ext uri="{FF2B5EF4-FFF2-40B4-BE49-F238E27FC236}">
                <a16:creationId xmlns:a16="http://schemas.microsoft.com/office/drawing/2014/main" id="{1CA0EE04-BFBD-2E93-5F6C-824589F86D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62" t="6015" r="31589" b="4699"/>
          <a:stretch/>
        </p:blipFill>
        <p:spPr>
          <a:xfrm>
            <a:off x="4568296" y="2084851"/>
            <a:ext cx="3554187" cy="3648405"/>
          </a:xfrm>
          <a:prstGeom prst="rect">
            <a:avLst/>
          </a:prstGeom>
        </p:spPr>
      </p:pic>
      <p:sp>
        <p:nvSpPr>
          <p:cNvPr id="16" name="Rectangle 15">
            <a:extLst>
              <a:ext uri="{FF2B5EF4-FFF2-40B4-BE49-F238E27FC236}">
                <a16:creationId xmlns:a16="http://schemas.microsoft.com/office/drawing/2014/main" id="{C21CDEA7-2E5D-E863-55EE-FB2DA5B3EB10}"/>
              </a:ext>
            </a:extLst>
          </p:cNvPr>
          <p:cNvSpPr/>
          <p:nvPr/>
        </p:nvSpPr>
        <p:spPr>
          <a:xfrm>
            <a:off x="931400" y="2596400"/>
            <a:ext cx="3498552" cy="2944835"/>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Tx/>
            </a:pPr>
            <a:endParaRPr lang="en-ID" sz="2400" kern="1200">
              <a:solidFill>
                <a:prstClr val="black"/>
              </a:solidFill>
              <a:latin typeface="Myriad Pro"/>
            </a:endParaRPr>
          </a:p>
        </p:txBody>
      </p:sp>
      <p:pic>
        <p:nvPicPr>
          <p:cNvPr id="18" name="Picture 17">
            <a:extLst>
              <a:ext uri="{FF2B5EF4-FFF2-40B4-BE49-F238E27FC236}">
                <a16:creationId xmlns:a16="http://schemas.microsoft.com/office/drawing/2014/main" id="{824EAD87-FB56-65C4-904A-EB50C992C5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94" t="6015" r="31558" b="4699"/>
          <a:stretch/>
        </p:blipFill>
        <p:spPr>
          <a:xfrm>
            <a:off x="8208235" y="2084851"/>
            <a:ext cx="3554187" cy="3648405"/>
          </a:xfrm>
          <a:prstGeom prst="rect">
            <a:avLst/>
          </a:prstGeom>
        </p:spPr>
      </p:pic>
      <p:sp>
        <p:nvSpPr>
          <p:cNvPr id="20" name="Rectangle 19">
            <a:extLst>
              <a:ext uri="{FF2B5EF4-FFF2-40B4-BE49-F238E27FC236}">
                <a16:creationId xmlns:a16="http://schemas.microsoft.com/office/drawing/2014/main" id="{8B226C66-9738-70FE-2A35-7B785B08FF7A}"/>
              </a:ext>
            </a:extLst>
          </p:cNvPr>
          <p:cNvSpPr/>
          <p:nvPr/>
        </p:nvSpPr>
        <p:spPr>
          <a:xfrm>
            <a:off x="4604431" y="2596400"/>
            <a:ext cx="3456384" cy="2944835"/>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Tx/>
            </a:pPr>
            <a:endParaRPr lang="en-ID" sz="2400" kern="1200">
              <a:solidFill>
                <a:prstClr val="black"/>
              </a:solidFill>
              <a:latin typeface="Myriad Pro"/>
            </a:endParaRPr>
          </a:p>
        </p:txBody>
      </p:sp>
      <p:sp>
        <p:nvSpPr>
          <p:cNvPr id="21" name="Rectangle 20">
            <a:extLst>
              <a:ext uri="{FF2B5EF4-FFF2-40B4-BE49-F238E27FC236}">
                <a16:creationId xmlns:a16="http://schemas.microsoft.com/office/drawing/2014/main" id="{4819CB5F-1BE4-B8E1-BE87-4E0D913A11C3}"/>
              </a:ext>
            </a:extLst>
          </p:cNvPr>
          <p:cNvSpPr/>
          <p:nvPr/>
        </p:nvSpPr>
        <p:spPr>
          <a:xfrm>
            <a:off x="8250568" y="2596400"/>
            <a:ext cx="3456384" cy="2944835"/>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Tx/>
            </a:pPr>
            <a:endParaRPr lang="en-ID" sz="2400" kern="1200">
              <a:solidFill>
                <a:prstClr val="black"/>
              </a:solidFill>
              <a:latin typeface="Myriad Pro"/>
            </a:endParaRPr>
          </a:p>
        </p:txBody>
      </p:sp>
      <p:grpSp>
        <p:nvGrpSpPr>
          <p:cNvPr id="31" name="Group 30">
            <a:extLst>
              <a:ext uri="{FF2B5EF4-FFF2-40B4-BE49-F238E27FC236}">
                <a16:creationId xmlns:a16="http://schemas.microsoft.com/office/drawing/2014/main" id="{14C0A597-483F-3FF3-AD25-89FFBA69898D}"/>
              </a:ext>
            </a:extLst>
          </p:cNvPr>
          <p:cNvGrpSpPr/>
          <p:nvPr/>
        </p:nvGrpSpPr>
        <p:grpSpPr>
          <a:xfrm>
            <a:off x="437783" y="383458"/>
            <a:ext cx="966831" cy="1518077"/>
            <a:chOff x="328337" y="287593"/>
            <a:chExt cx="725123" cy="1138558"/>
          </a:xfrm>
        </p:grpSpPr>
        <p:sp>
          <p:nvSpPr>
            <p:cNvPr id="23" name="Rectangle 22">
              <a:extLst>
                <a:ext uri="{FF2B5EF4-FFF2-40B4-BE49-F238E27FC236}">
                  <a16:creationId xmlns:a16="http://schemas.microsoft.com/office/drawing/2014/main" id="{D66D2462-9A03-7706-E2CA-72F160C00C35}"/>
                </a:ext>
              </a:extLst>
            </p:cNvPr>
            <p:cNvSpPr/>
            <p:nvPr/>
          </p:nvSpPr>
          <p:spPr>
            <a:xfrm>
              <a:off x="328337" y="287593"/>
              <a:ext cx="283223" cy="175019"/>
            </a:xfrm>
            <a:prstGeom prst="rect">
              <a:avLst/>
            </a:prstGeom>
            <a:noFill/>
            <a:ln>
              <a:solidFill>
                <a:srgbClr val="E63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endParaRPr lang="en-ID" sz="2400" kern="1200">
                <a:solidFill>
                  <a:prstClr val="white"/>
                </a:solidFill>
                <a:latin typeface="Myriad Pro"/>
              </a:endParaRPr>
            </a:p>
          </p:txBody>
        </p:sp>
        <p:cxnSp>
          <p:nvCxnSpPr>
            <p:cNvPr id="25" name="Straight Connector 24">
              <a:extLst>
                <a:ext uri="{FF2B5EF4-FFF2-40B4-BE49-F238E27FC236}">
                  <a16:creationId xmlns:a16="http://schemas.microsoft.com/office/drawing/2014/main" id="{6176E551-F4FA-CCA6-35EB-45F49F41E70E}"/>
                </a:ext>
              </a:extLst>
            </p:cNvPr>
            <p:cNvCxnSpPr>
              <a:cxnSpLocks/>
              <a:stCxn id="23" idx="2"/>
            </p:cNvCxnSpPr>
            <p:nvPr/>
          </p:nvCxnSpPr>
          <p:spPr>
            <a:xfrm flipH="1">
              <a:off x="461946" y="462612"/>
              <a:ext cx="8003" cy="95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23EFE98-695A-F15C-3606-15AAFECEC53C}"/>
                </a:ext>
              </a:extLst>
            </p:cNvPr>
            <p:cNvCxnSpPr>
              <a:cxnSpLocks/>
            </p:cNvCxnSpPr>
            <p:nvPr/>
          </p:nvCxnSpPr>
          <p:spPr>
            <a:xfrm flipV="1">
              <a:off x="452686" y="1419622"/>
              <a:ext cx="600774" cy="6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F4BFBA54-0E43-7AD1-3EA0-3652C46E17C8}"/>
              </a:ext>
            </a:extLst>
          </p:cNvPr>
          <p:cNvSpPr txBox="1"/>
          <p:nvPr/>
        </p:nvSpPr>
        <p:spPr>
          <a:xfrm>
            <a:off x="3164703" y="839159"/>
            <a:ext cx="6816757" cy="523220"/>
          </a:xfrm>
          <a:prstGeom prst="rect">
            <a:avLst/>
          </a:prstGeom>
          <a:noFill/>
          <a:ln w="9525">
            <a:noFill/>
          </a:ln>
        </p:spPr>
        <p:txBody>
          <a:bodyPr wrap="square" rtlCol="0">
            <a:spAutoFit/>
          </a:bodyPr>
          <a:lstStyle/>
          <a:p>
            <a:pPr algn="ctr" defTabSz="1219170">
              <a:buClrTx/>
            </a:pPr>
            <a:r>
              <a:rPr lang="en-US" sz="2800" kern="1200" dirty="0">
                <a:solidFill>
                  <a:prstClr val="black"/>
                </a:solidFill>
                <a:latin typeface="Calibri" panose="020F0502020204030204" pitchFamily="34" charset="0"/>
                <a:ea typeface="+mn-ea"/>
                <a:cs typeface="Calibri" panose="020F0502020204030204" pitchFamily="34" charset="0"/>
              </a:rPr>
              <a:t>Succession Sequence Km52 (Ex Illegal Drilling)</a:t>
            </a:r>
          </a:p>
        </p:txBody>
      </p:sp>
    </p:spTree>
    <p:extLst>
      <p:ext uri="{BB962C8B-B14F-4D97-AF65-F5344CB8AC3E}">
        <p14:creationId xmlns:p14="http://schemas.microsoft.com/office/powerpoint/2010/main" val="172236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3815-C3F1-24EE-CEE0-637392430909}"/>
              </a:ext>
            </a:extLst>
          </p:cNvPr>
          <p:cNvSpPr>
            <a:spLocks noGrp="1"/>
          </p:cNvSpPr>
          <p:nvPr>
            <p:ph type="title"/>
          </p:nvPr>
        </p:nvSpPr>
        <p:spPr>
          <a:xfrm>
            <a:off x="609602" y="273049"/>
            <a:ext cx="5719480" cy="1162051"/>
          </a:xfrm>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Improving access, reducing erosion and improving protection</a:t>
            </a:r>
            <a:endParaRPr lang="en-ID"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4317BB1-B71A-EB57-AA18-7D1671F7C1A2}"/>
              </a:ext>
            </a:extLst>
          </p:cNvPr>
          <p:cNvSpPr>
            <a:spLocks noGrp="1"/>
          </p:cNvSpPr>
          <p:nvPr>
            <p:ph type="body" sz="half" idx="2"/>
          </p:nvPr>
        </p:nvSpPr>
        <p:spPr>
          <a:xfrm>
            <a:off x="687807" y="1618502"/>
            <a:ext cx="4111555" cy="4418016"/>
          </a:xfrm>
        </p:spPr>
        <p:txBody>
          <a:bodyPr/>
          <a:lstStyle/>
          <a:p>
            <a:pPr marL="457200" indent="-457200">
              <a:buFont typeface="Arial" panose="020B0604020202020204" pitchFamily="34" charset="0"/>
              <a:buChar char="•"/>
            </a:pPr>
            <a:r>
              <a:rPr lang="en-US" dirty="0"/>
              <a:t>At least 13 drainage pipes  and bridges are planned along the boundary road to reduce erosion.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 new patrol post is being build at km 49. </a:t>
            </a:r>
            <a:endParaRPr lang="en-ID" dirty="0"/>
          </a:p>
        </p:txBody>
      </p:sp>
      <p:pic>
        <p:nvPicPr>
          <p:cNvPr id="11" name="Content Placeholder 10">
            <a:extLst>
              <a:ext uri="{FF2B5EF4-FFF2-40B4-BE49-F238E27FC236}">
                <a16:creationId xmlns:a16="http://schemas.microsoft.com/office/drawing/2014/main" id="{2069FF2D-55B1-609C-7CF0-F99D1F4E104E}"/>
              </a:ext>
            </a:extLst>
          </p:cNvPr>
          <p:cNvPicPr>
            <a:picLocks noGrp="1" noChangeAspect="1"/>
          </p:cNvPicPr>
          <p:nvPr>
            <p:ph idx="1"/>
          </p:nvPr>
        </p:nvPicPr>
        <p:blipFill>
          <a:blip r:embed="rId2"/>
          <a:stretch>
            <a:fillRect/>
          </a:stretch>
        </p:blipFill>
        <p:spPr>
          <a:xfrm>
            <a:off x="6239435" y="0"/>
            <a:ext cx="5952566" cy="3745149"/>
          </a:xfrm>
          <a:prstGeom prst="rect">
            <a:avLst/>
          </a:prstGeom>
        </p:spPr>
      </p:pic>
      <p:pic>
        <p:nvPicPr>
          <p:cNvPr id="12" name="Picture 11">
            <a:extLst>
              <a:ext uri="{FF2B5EF4-FFF2-40B4-BE49-F238E27FC236}">
                <a16:creationId xmlns:a16="http://schemas.microsoft.com/office/drawing/2014/main" id="{A7AB93F7-7079-BE0E-3199-9A0CF1222DF8}"/>
              </a:ext>
            </a:extLst>
          </p:cNvPr>
          <p:cNvPicPr>
            <a:picLocks noChangeAspect="1"/>
          </p:cNvPicPr>
          <p:nvPr/>
        </p:nvPicPr>
        <p:blipFill>
          <a:blip r:embed="rId3"/>
          <a:stretch>
            <a:fillRect/>
          </a:stretch>
        </p:blipFill>
        <p:spPr>
          <a:xfrm>
            <a:off x="7470844" y="3745149"/>
            <a:ext cx="3738664" cy="2381016"/>
          </a:xfrm>
          <a:prstGeom prst="rect">
            <a:avLst/>
          </a:prstGeom>
        </p:spPr>
      </p:pic>
    </p:spTree>
    <p:extLst>
      <p:ext uri="{BB962C8B-B14F-4D97-AF65-F5344CB8AC3E}">
        <p14:creationId xmlns:p14="http://schemas.microsoft.com/office/powerpoint/2010/main" val="375220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CCE63D3-DED4-4E65-A6EF-4D4F35393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93404" cy="3647872"/>
          </a:xfrm>
          <a:prstGeom prst="rect">
            <a:avLst/>
          </a:prstGeom>
        </p:spPr>
      </p:pic>
      <p:pic>
        <p:nvPicPr>
          <p:cNvPr id="4" name="Picture 3">
            <a:extLst>
              <a:ext uri="{FF2B5EF4-FFF2-40B4-BE49-F238E27FC236}">
                <a16:creationId xmlns:a16="http://schemas.microsoft.com/office/drawing/2014/main" id="{34C76FB8-C1CD-B581-7337-02F8911BDD3A}"/>
              </a:ext>
            </a:extLst>
          </p:cNvPr>
          <p:cNvPicPr>
            <a:picLocks noChangeAspect="1"/>
          </p:cNvPicPr>
          <p:nvPr/>
        </p:nvPicPr>
        <p:blipFill>
          <a:blip r:embed="rId3"/>
          <a:stretch>
            <a:fillRect/>
          </a:stretch>
        </p:blipFill>
        <p:spPr>
          <a:xfrm>
            <a:off x="5661499" y="2256816"/>
            <a:ext cx="6530502" cy="3960092"/>
          </a:xfrm>
          <a:prstGeom prst="rect">
            <a:avLst/>
          </a:prstGeom>
        </p:spPr>
      </p:pic>
      <p:sp>
        <p:nvSpPr>
          <p:cNvPr id="5" name="TextBox 4">
            <a:extLst>
              <a:ext uri="{FF2B5EF4-FFF2-40B4-BE49-F238E27FC236}">
                <a16:creationId xmlns:a16="http://schemas.microsoft.com/office/drawing/2014/main" id="{762B4924-B364-E474-1851-2BEC7738DD8C}"/>
              </a:ext>
            </a:extLst>
          </p:cNvPr>
          <p:cNvSpPr txBox="1"/>
          <p:nvPr/>
        </p:nvSpPr>
        <p:spPr>
          <a:xfrm>
            <a:off x="2034955" y="3929085"/>
            <a:ext cx="761747" cy="307777"/>
          </a:xfrm>
          <a:prstGeom prst="rect">
            <a:avLst/>
          </a:prstGeom>
          <a:noFill/>
        </p:spPr>
        <p:txBody>
          <a:bodyPr wrap="none" rtlCol="0">
            <a:spAutoFit/>
          </a:bodyPr>
          <a:lstStyle/>
          <a:p>
            <a:r>
              <a:rPr lang="en-US" dirty="0"/>
              <a:t>Before </a:t>
            </a:r>
            <a:endParaRPr lang="en-ID" dirty="0"/>
          </a:p>
        </p:txBody>
      </p:sp>
      <p:sp>
        <p:nvSpPr>
          <p:cNvPr id="6" name="TextBox 5">
            <a:extLst>
              <a:ext uri="{FF2B5EF4-FFF2-40B4-BE49-F238E27FC236}">
                <a16:creationId xmlns:a16="http://schemas.microsoft.com/office/drawing/2014/main" id="{29493D51-26DB-9151-775F-F70C3EC61A72}"/>
              </a:ext>
            </a:extLst>
          </p:cNvPr>
          <p:cNvSpPr txBox="1"/>
          <p:nvPr/>
        </p:nvSpPr>
        <p:spPr>
          <a:xfrm>
            <a:off x="8363775" y="726141"/>
            <a:ext cx="562975" cy="307777"/>
          </a:xfrm>
          <a:prstGeom prst="rect">
            <a:avLst/>
          </a:prstGeom>
          <a:noFill/>
        </p:spPr>
        <p:txBody>
          <a:bodyPr wrap="none" rtlCol="0">
            <a:spAutoFit/>
          </a:bodyPr>
          <a:lstStyle/>
          <a:p>
            <a:r>
              <a:rPr lang="en-US" dirty="0"/>
              <a:t>After</a:t>
            </a:r>
            <a:endParaRPr lang="en-ID" dirty="0"/>
          </a:p>
        </p:txBody>
      </p:sp>
      <p:sp>
        <p:nvSpPr>
          <p:cNvPr id="7" name="TextBox 6">
            <a:extLst>
              <a:ext uri="{FF2B5EF4-FFF2-40B4-BE49-F238E27FC236}">
                <a16:creationId xmlns:a16="http://schemas.microsoft.com/office/drawing/2014/main" id="{00F9FAB3-BB7A-B97B-15ED-DB27BB631DCF}"/>
              </a:ext>
            </a:extLst>
          </p:cNvPr>
          <p:cNvSpPr txBox="1"/>
          <p:nvPr/>
        </p:nvSpPr>
        <p:spPr>
          <a:xfrm>
            <a:off x="5961529" y="1562326"/>
            <a:ext cx="6382870" cy="523220"/>
          </a:xfrm>
          <a:prstGeom prst="rect">
            <a:avLst/>
          </a:prstGeom>
          <a:noFill/>
        </p:spPr>
        <p:txBody>
          <a:bodyPr wrap="square" rtlCol="0">
            <a:spAutoFit/>
          </a:bodyPr>
          <a:lstStyle/>
          <a:p>
            <a:r>
              <a:rPr lang="en-US" dirty="0"/>
              <a:t>All wells were closed and plowed over. Restoration efforts are under way</a:t>
            </a:r>
            <a:r>
              <a:rPr lang="en-ID" dirty="0"/>
              <a:t> by planting multiple tree species</a:t>
            </a:r>
            <a:endParaRPr lang="en-US" dirty="0"/>
          </a:p>
        </p:txBody>
      </p:sp>
    </p:spTree>
    <p:extLst>
      <p:ext uri="{BB962C8B-B14F-4D97-AF65-F5344CB8AC3E}">
        <p14:creationId xmlns:p14="http://schemas.microsoft.com/office/powerpoint/2010/main" val="933707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0210F-E415-7D99-AD86-4C7A24813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6DD73-FBC3-BB3A-33FB-5BF3F3073D68}"/>
              </a:ext>
            </a:extLst>
          </p:cNvPr>
          <p:cNvSpPr>
            <a:spLocks noGrp="1"/>
          </p:cNvSpPr>
          <p:nvPr>
            <p:ph type="title"/>
          </p:nvPr>
        </p:nvSpPr>
        <p:spPr>
          <a:xfrm>
            <a:off x="609599" y="606109"/>
            <a:ext cx="6843623" cy="639761"/>
          </a:xfrm>
        </p:spPr>
        <p:txBody>
          <a:bodyPr>
            <a:normAutofit/>
          </a:bodyPr>
          <a:lstStyle/>
          <a:p>
            <a:pPr algn="l"/>
            <a:r>
              <a:rPr lang="en-US" sz="3200" b="1" dirty="0"/>
              <a:t>Follow up: Post Law Enforcement</a:t>
            </a:r>
            <a:endParaRPr lang="en-ID" sz="3200" b="1" dirty="0"/>
          </a:p>
        </p:txBody>
      </p:sp>
      <p:sp>
        <p:nvSpPr>
          <p:cNvPr id="3" name="Content Placeholder 2">
            <a:extLst>
              <a:ext uri="{FF2B5EF4-FFF2-40B4-BE49-F238E27FC236}">
                <a16:creationId xmlns:a16="http://schemas.microsoft.com/office/drawing/2014/main" id="{8C39E47A-8576-21F0-1DCB-38105BCAD94C}"/>
              </a:ext>
            </a:extLst>
          </p:cNvPr>
          <p:cNvSpPr>
            <a:spLocks noGrp="1"/>
          </p:cNvSpPr>
          <p:nvPr>
            <p:ph idx="1"/>
          </p:nvPr>
        </p:nvSpPr>
        <p:spPr>
          <a:xfrm>
            <a:off x="467832" y="1359949"/>
            <a:ext cx="11087101" cy="4421190"/>
          </a:xfrm>
        </p:spPr>
        <p:txBody>
          <a:bodyPr>
            <a:normAutofit/>
          </a:bodyPr>
          <a:lstStyle/>
          <a:p>
            <a:pPr marL="0" lvl="0" indent="0" algn="just">
              <a:buNone/>
            </a:pPr>
            <a:endParaRPr lang="en-ID" sz="2000" b="1" dirty="0">
              <a:effectLst/>
              <a:latin typeface="Calibri" panose="020F0502020204030204" pitchFamily="34" charset="0"/>
              <a:ea typeface="Times New Roman" panose="02020603050405020304" pitchFamily="18" charset="0"/>
            </a:endParaRPr>
          </a:p>
          <a:p>
            <a:pPr marL="811213" lvl="1" indent="-342900" algn="just">
              <a:spcAft>
                <a:spcPts val="600"/>
              </a:spcAft>
              <a:buFont typeface="+mj-lt"/>
              <a:buAutoNum type="arabicPeriod"/>
            </a:pPr>
            <a:r>
              <a:rPr lang="en-US" sz="1600" b="1" dirty="0">
                <a:latin typeface="Calibri" panose="020F0502020204030204" pitchFamily="34" charset="0"/>
                <a:ea typeface="Times New Roman" panose="02020603050405020304" pitchFamily="18" charset="0"/>
              </a:rPr>
              <a:t>Permanent placement of personnel </a:t>
            </a:r>
            <a:r>
              <a:rPr lang="en-US" sz="1600" dirty="0">
                <a:latin typeface="Calibri" panose="020F0502020204030204" pitchFamily="34" charset="0"/>
                <a:ea typeface="Times New Roman" panose="02020603050405020304" pitchFamily="18" charset="0"/>
              </a:rPr>
              <a:t>and control in the former illegal drilling areas, because there are still parties who are trying to return to the location.</a:t>
            </a:r>
          </a:p>
          <a:p>
            <a:pPr marL="811213" lvl="1" indent="-342900" algn="just">
              <a:spcAft>
                <a:spcPts val="600"/>
              </a:spcAft>
              <a:buFont typeface="+mj-lt"/>
              <a:buAutoNum type="arabicPeriod"/>
            </a:pPr>
            <a:r>
              <a:rPr lang="en-US" sz="1600" b="1" dirty="0">
                <a:latin typeface="Calibri" panose="020F0502020204030204" pitchFamily="34" charset="0"/>
                <a:ea typeface="Times New Roman" panose="02020603050405020304" pitchFamily="18" charset="0"/>
              </a:rPr>
              <a:t>Ongoing</a:t>
            </a:r>
            <a:r>
              <a:rPr lang="en-US" sz="1600" b="1" dirty="0">
                <a:effectLst/>
                <a:latin typeface="Calibri" panose="020F0502020204030204" pitchFamily="34" charset="0"/>
                <a:ea typeface="Times New Roman" panose="02020603050405020304" pitchFamily="18" charset="0"/>
              </a:rPr>
              <a:t> clean-up of encroached area </a:t>
            </a:r>
            <a:r>
              <a:rPr lang="en-US" sz="1600" dirty="0">
                <a:effectLst/>
                <a:latin typeface="Calibri" panose="020F0502020204030204" pitchFamily="34" charset="0"/>
                <a:ea typeface="Times New Roman" panose="02020603050405020304" pitchFamily="18" charset="0"/>
              </a:rPr>
              <a:t>of non-forestry plants and other illegal findings, as well as stopping  land buying and selling activities.</a:t>
            </a:r>
          </a:p>
          <a:p>
            <a:pPr marL="811213" lvl="1" indent="-342900" algn="just">
              <a:spcAft>
                <a:spcPts val="600"/>
              </a:spcAft>
              <a:buFont typeface="+mj-lt"/>
              <a:buAutoNum type="arabicPeriod"/>
            </a:pPr>
            <a:r>
              <a:rPr lang="en-US" sz="1600" dirty="0">
                <a:latin typeface="Calibri" panose="020F0502020204030204" pitchFamily="34" charset="0"/>
                <a:ea typeface="Times New Roman" panose="02020603050405020304" pitchFamily="18" charset="0"/>
              </a:rPr>
              <a:t> </a:t>
            </a:r>
            <a:r>
              <a:rPr lang="en-US" sz="1600" b="1" dirty="0">
                <a:latin typeface="Calibri" panose="020F0502020204030204" pitchFamily="34" charset="0"/>
                <a:ea typeface="Times New Roman" panose="02020603050405020304" pitchFamily="18" charset="0"/>
              </a:rPr>
              <a:t>Replanting will continue </a:t>
            </a:r>
            <a:r>
              <a:rPr lang="en-US" sz="1600" dirty="0">
                <a:latin typeface="Calibri" panose="020F0502020204030204" pitchFamily="34" charset="0"/>
                <a:ea typeface="Times New Roman" panose="02020603050405020304" pitchFamily="18" charset="0"/>
              </a:rPr>
              <a:t>in the encroached area</a:t>
            </a:r>
            <a:r>
              <a:rPr lang="en-US" sz="1600" b="1" dirty="0">
                <a:latin typeface="Calibri" panose="020F0502020204030204" pitchFamily="34" charset="0"/>
                <a:ea typeface="Times New Roman" panose="02020603050405020304" pitchFamily="18" charset="0"/>
              </a:rPr>
              <a:t>. </a:t>
            </a:r>
            <a:endParaRPr lang="en-US" sz="1600" b="1" dirty="0">
              <a:effectLst/>
              <a:latin typeface="Calibri" panose="020F0502020204030204" pitchFamily="34" charset="0"/>
              <a:ea typeface="Times New Roman" panose="02020603050405020304" pitchFamily="18" charset="0"/>
            </a:endParaRPr>
          </a:p>
          <a:p>
            <a:pPr marL="811213" lvl="1" indent="-342900" algn="just">
              <a:buFont typeface="+mj-lt"/>
              <a:buAutoNum type="arabicPeriod"/>
            </a:pPr>
            <a:r>
              <a:rPr lang="en-US" sz="1600" b="1" dirty="0">
                <a:effectLst/>
                <a:latin typeface="Calibri" panose="020F0502020204030204" pitchFamily="34" charset="0"/>
                <a:ea typeface="Times New Roman" panose="02020603050405020304" pitchFamily="18" charset="0"/>
              </a:rPr>
              <a:t>Feedback from the parties on media publications related to the success of the illegal drilling law enforcement</a:t>
            </a:r>
            <a:r>
              <a:rPr lang="en-US" sz="1600" dirty="0">
                <a:effectLst/>
                <a:latin typeface="Calibri" panose="020F0502020204030204" pitchFamily="34" charset="0"/>
                <a:ea typeface="Times New Roman" panose="02020603050405020304" pitchFamily="18" charset="0"/>
              </a:rPr>
              <a:t>, among others; (1) considered to be able to provide encouragement and an example of a model approach to the parties to carry out control in other areas for similar cases, and at the same time be a warning to related individuals who carry out similar illegal activities; and (2) appreciation to PT REKI which has shown its seriousness in handling the case.</a:t>
            </a:r>
            <a:endParaRPr lang="en-ID" sz="1600" dirty="0">
              <a:effectLst/>
              <a:latin typeface="Calibri" panose="020F0502020204030204" pitchFamily="34" charset="0"/>
              <a:ea typeface="Times New Roman" panose="02020603050405020304" pitchFamily="18" charset="0"/>
            </a:endParaRPr>
          </a:p>
          <a:p>
            <a:pPr marL="433070" indent="-342900" algn="just">
              <a:buFont typeface="+mj-lt"/>
              <a:buAutoNum type="arabicPeriod"/>
            </a:pPr>
            <a:endParaRPr lang="en-ID" sz="1600" dirty="0">
              <a:latin typeface="Calibri" panose="020F0502020204030204" pitchFamily="34" charset="0"/>
              <a:ea typeface="Calibri" panose="020F0502020204030204" pitchFamily="34" charset="0"/>
            </a:endParaRPr>
          </a:p>
          <a:p>
            <a:pPr marL="90805" indent="0" algn="just">
              <a:buNone/>
            </a:pPr>
            <a:endParaRPr lang="en-ID" sz="1600" dirty="0">
              <a:effectLst/>
              <a:latin typeface="Calibri" panose="020F0502020204030204" pitchFamily="34" charset="0"/>
              <a:ea typeface="Calibri" panose="020F0502020204030204" pitchFamily="34" charset="0"/>
            </a:endParaRPr>
          </a:p>
          <a:p>
            <a:endParaRPr lang="en-ID" dirty="0"/>
          </a:p>
        </p:txBody>
      </p:sp>
    </p:spTree>
    <p:extLst>
      <p:ext uri="{BB962C8B-B14F-4D97-AF65-F5344CB8AC3E}">
        <p14:creationId xmlns:p14="http://schemas.microsoft.com/office/powerpoint/2010/main" val="226109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130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49" y="557487"/>
            <a:ext cx="11713301" cy="3456384"/>
          </a:xfrm>
        </p:spPr>
        <p:txBody>
          <a:bodyPr>
            <a:noAutofit/>
          </a:bodyPr>
          <a:lstStyle/>
          <a:p>
            <a:pPr algn="ctr"/>
            <a:r>
              <a:rPr lang="en-US" sz="4267" b="1" dirty="0">
                <a:solidFill>
                  <a:schemeClr val="bg1"/>
                </a:solidFill>
                <a:latin typeface="Calibri" pitchFamily="34" charset="0"/>
                <a:cs typeface="Calibri" pitchFamily="34" charset="0"/>
              </a:rPr>
              <a:t>2: UPDATE </a:t>
            </a:r>
            <a:br>
              <a:rPr lang="en-US" sz="4267" b="1" dirty="0">
                <a:solidFill>
                  <a:schemeClr val="bg1"/>
                </a:solidFill>
                <a:latin typeface="Calibri" pitchFamily="34" charset="0"/>
                <a:cs typeface="Calibri" pitchFamily="34" charset="0"/>
              </a:rPr>
            </a:br>
            <a:r>
              <a:rPr lang="en-US" sz="4267" b="1" dirty="0">
                <a:solidFill>
                  <a:schemeClr val="bg1"/>
                </a:solidFill>
                <a:latin typeface="Calibri" panose="020F0502020204030204" pitchFamily="34" charset="0"/>
                <a:ea typeface="Calibri" panose="020F0502020204030204" pitchFamily="34" charset="0"/>
                <a:cs typeface="Calibri" panose="020F0502020204030204" pitchFamily="34" charset="0"/>
              </a:rPr>
              <a:t>Mitigating the  IMPACTs of  THE CONSTRUCTION </a:t>
            </a:r>
            <a:br>
              <a:rPr lang="en-US" sz="4267"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4267" b="1" dirty="0">
                <a:solidFill>
                  <a:schemeClr val="bg1"/>
                </a:solidFill>
                <a:latin typeface="Calibri" panose="020F0502020204030204" pitchFamily="34" charset="0"/>
                <a:ea typeface="Calibri" panose="020F0502020204030204" pitchFamily="34" charset="0"/>
                <a:cs typeface="Calibri" panose="020F0502020204030204" pitchFamily="34" charset="0"/>
              </a:rPr>
              <a:t>OF THE PT MBJ COAL Hauling ROAD </a:t>
            </a:r>
            <a:br>
              <a:rPr lang="en-US" sz="4267" b="1"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ID" sz="3733" b="1"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en-GB" sz="3733"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C966970-0C2D-4EBA-A768-8A7A293FD39B}"/>
              </a:ext>
            </a:extLst>
          </p:cNvPr>
          <p:cNvSpPr txBox="1"/>
          <p:nvPr/>
        </p:nvSpPr>
        <p:spPr>
          <a:xfrm>
            <a:off x="6763475" y="4414300"/>
            <a:ext cx="3154838" cy="307777"/>
          </a:xfrm>
          <a:prstGeom prst="rect">
            <a:avLst/>
          </a:prstGeom>
          <a:noFill/>
        </p:spPr>
        <p:txBody>
          <a:bodyPr wrap="none" rtlCol="0">
            <a:spAutoFit/>
          </a:bodyPr>
          <a:lstStyle/>
          <a:p>
            <a:pPr defTabSz="1219170">
              <a:buClrTx/>
            </a:pPr>
            <a:r>
              <a:rPr lang="en-US" kern="1200" dirty="0">
                <a:solidFill>
                  <a:prstClr val="white"/>
                </a:solidFill>
                <a:latin typeface="Myriad Pro"/>
                <a:ea typeface="+mn-ea"/>
                <a:cs typeface="+mn-cs"/>
              </a:rPr>
              <a:t>Patron’s Meeting 5-6 November 2025</a:t>
            </a:r>
            <a:endParaRPr lang="en-ID" kern="1200" dirty="0">
              <a:solidFill>
                <a:prstClr val="white"/>
              </a:solidFill>
              <a:latin typeface="Myriad Pro"/>
              <a:ea typeface="+mn-ea"/>
              <a:cs typeface="+mn-cs"/>
            </a:endParaRPr>
          </a:p>
        </p:txBody>
      </p:sp>
    </p:spTree>
    <p:extLst>
      <p:ext uri="{BB962C8B-B14F-4D97-AF65-F5344CB8AC3E}">
        <p14:creationId xmlns:p14="http://schemas.microsoft.com/office/powerpoint/2010/main" val="194037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912492-8F19-3D3D-5886-78542BFE4B54}"/>
              </a:ext>
            </a:extLst>
          </p:cNvPr>
          <p:cNvSpPr txBox="1">
            <a:spLocks/>
          </p:cNvSpPr>
          <p:nvPr/>
        </p:nvSpPr>
        <p:spPr>
          <a:xfrm>
            <a:off x="9456373" y="644691"/>
            <a:ext cx="2558752" cy="5472608"/>
          </a:xfrm>
          <a:prstGeom prst="rect">
            <a:avLst/>
          </a:prstGeom>
        </p:spPr>
        <p:txBody>
          <a:bodyPr vert="horz" lIns="121920" tIns="60960" rIns="121920" bIns="60960" rtlCol="0" anchor="ctr">
            <a:normAutofit fontScale="85000" lnSpcReduction="10000"/>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pPr algn="l" defTabSz="1219170">
              <a:spcBef>
                <a:spcPts val="0"/>
              </a:spcBef>
              <a:buClrTx/>
              <a:defRPr/>
            </a:pPr>
            <a:r>
              <a:rPr lang="fi-FI" sz="2267" b="1" dirty="0">
                <a:solidFill>
                  <a:prstClr val="black"/>
                </a:solidFill>
                <a:latin typeface="Calibri" panose="020F0502020204030204" pitchFamily="34" charset="0"/>
                <a:ea typeface="Calibri" panose="020F0502020204030204" pitchFamily="34" charset="0"/>
                <a:cs typeface="Calibri" panose="020F0502020204030204" pitchFamily="34" charset="0"/>
              </a:rPr>
              <a:t>Update Pengerjaan Coal Road PT MBJ
(30 September 2025).</a:t>
            </a:r>
            <a:endParaRPr lang="en-US" sz="933"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80990" indent="-380990" algn="just" defTabSz="1219170">
              <a:spcBef>
                <a:spcPts val="0"/>
              </a:spcBef>
              <a:spcAft>
                <a:spcPts val="533"/>
              </a:spcAft>
              <a:buClrTx/>
              <a:buFont typeface="Arial" panose="020B0604020202020204" pitchFamily="34" charset="0"/>
              <a:buChar char="•"/>
              <a:defRPr/>
            </a:pPr>
            <a:r>
              <a:rPr lang="en-US" sz="1733" b="1" dirty="0">
                <a:solidFill>
                  <a:prstClr val="black"/>
                </a:solidFill>
                <a:latin typeface="Calibri" panose="020F0502020204030204" pitchFamily="34" charset="0"/>
                <a:ea typeface="Calibri" panose="020F0502020204030204" pitchFamily="34" charset="0"/>
                <a:cs typeface="Calibri" panose="020F0502020204030204" pitchFamily="34" charset="0"/>
              </a:rPr>
              <a:t>Fleet A: </a:t>
            </a:r>
            <a:r>
              <a:rPr lang="en-US" sz="1733" dirty="0">
                <a:solidFill>
                  <a:prstClr val="black"/>
                </a:solidFill>
                <a:latin typeface="Calibri" panose="020F0502020204030204" pitchFamily="34" charset="0"/>
                <a:ea typeface="Calibri" panose="020F0502020204030204" pitchFamily="34" charset="0"/>
                <a:cs typeface="Calibri" panose="020F0502020204030204" pitchFamily="34" charset="0"/>
              </a:rPr>
              <a:t>Land clearing has been carried out on all mining roads up to Sei Meranti. Cut and fill work is ongoing, most recently in the PT BPP area approximately 2 km to the REKI boundary, as well as the construction of a temporary bridge in Sei Meranti.</a:t>
            </a:r>
          </a:p>
          <a:p>
            <a:pPr marL="380990" indent="-380990" algn="just" defTabSz="1219170">
              <a:spcBef>
                <a:spcPts val="0"/>
              </a:spcBef>
              <a:spcAft>
                <a:spcPts val="400"/>
              </a:spcAft>
              <a:buClrTx/>
              <a:buFont typeface="Arial" panose="020B0604020202020204" pitchFamily="34" charset="0"/>
              <a:buChar char="•"/>
              <a:defRPr/>
            </a:pPr>
            <a:r>
              <a:rPr lang="en-US" sz="1733" b="1" dirty="0">
                <a:solidFill>
                  <a:prstClr val="black"/>
                </a:solidFill>
                <a:latin typeface="Calibri" panose="020F0502020204030204" pitchFamily="34" charset="0"/>
                <a:ea typeface="Calibri" panose="020F0502020204030204" pitchFamily="34" charset="0"/>
                <a:cs typeface="Calibri" panose="020F0502020204030204" pitchFamily="34" charset="0"/>
              </a:rPr>
              <a:t>Fleet B: </a:t>
            </a:r>
            <a:r>
              <a:rPr lang="en-US" sz="1733" dirty="0">
                <a:solidFill>
                  <a:prstClr val="black"/>
                </a:solidFill>
                <a:latin typeface="Calibri" panose="020F0502020204030204" pitchFamily="34" charset="0"/>
                <a:ea typeface="Calibri" panose="020F0502020204030204" pitchFamily="34" charset="0"/>
                <a:cs typeface="Calibri" panose="020F0502020204030204" pitchFamily="34" charset="0"/>
              </a:rPr>
              <a:t>land clearing 3 km from Sei Kapas towards Sei Meranti (KM 59 – KM 61).</a:t>
            </a:r>
            <a:endParaRPr lang="id-ID" sz="1733"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80990" indent="-380990" algn="just" defTabSz="1219170">
              <a:spcBef>
                <a:spcPts val="0"/>
              </a:spcBef>
              <a:spcAft>
                <a:spcPts val="400"/>
              </a:spcAft>
              <a:buClrTx/>
              <a:buFont typeface="Arial" panose="020B0604020202020204" pitchFamily="34" charset="0"/>
              <a:buChar char="•"/>
              <a:defRPr/>
            </a:pPr>
            <a:r>
              <a:rPr lang="en-US" sz="1733" b="1" dirty="0">
                <a:solidFill>
                  <a:prstClr val="black"/>
                </a:solidFill>
                <a:latin typeface="Calibri" panose="020F0502020204030204" pitchFamily="34" charset="0"/>
                <a:ea typeface="Calibri" panose="020F0502020204030204" pitchFamily="34" charset="0"/>
                <a:cs typeface="Calibri" panose="020F0502020204030204" pitchFamily="34" charset="0"/>
              </a:rPr>
              <a:t>Fleet C: </a:t>
            </a:r>
            <a:r>
              <a:rPr lang="en-US" sz="1733" dirty="0">
                <a:solidFill>
                  <a:prstClr val="black"/>
                </a:solidFill>
                <a:latin typeface="Calibri" panose="020F0502020204030204" pitchFamily="34" charset="0"/>
                <a:ea typeface="Calibri" panose="020F0502020204030204" pitchFamily="34" charset="0"/>
                <a:cs typeface="Calibri" panose="020F0502020204030204" pitchFamily="34" charset="0"/>
              </a:rPr>
              <a:t>Cut and fill work is still being carried out on all mining roads, as well as the construction of a temporary bridge in Sei Kapas.</a:t>
            </a:r>
          </a:p>
        </p:txBody>
      </p:sp>
      <p:sp>
        <p:nvSpPr>
          <p:cNvPr id="5" name="Rectangle 4">
            <a:extLst>
              <a:ext uri="{FF2B5EF4-FFF2-40B4-BE49-F238E27FC236}">
                <a16:creationId xmlns:a16="http://schemas.microsoft.com/office/drawing/2014/main" id="{35998CDE-30AD-50F8-68D5-37CFFA76C38E}"/>
              </a:ext>
            </a:extLst>
          </p:cNvPr>
          <p:cNvSpPr/>
          <p:nvPr/>
        </p:nvSpPr>
        <p:spPr>
          <a:xfrm>
            <a:off x="5039883" y="6021288"/>
            <a:ext cx="1056117" cy="1920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Tx/>
            </a:pPr>
            <a:endParaRPr lang="en-ID" sz="2400" kern="1200">
              <a:solidFill>
                <a:prstClr val="black"/>
              </a:solidFill>
              <a:latin typeface="Myriad Pro"/>
            </a:endParaRPr>
          </a:p>
        </p:txBody>
      </p:sp>
      <p:sp>
        <p:nvSpPr>
          <p:cNvPr id="2" name="Rectangle 1">
            <a:extLst>
              <a:ext uri="{FF2B5EF4-FFF2-40B4-BE49-F238E27FC236}">
                <a16:creationId xmlns:a16="http://schemas.microsoft.com/office/drawing/2014/main" id="{0C0BAD8F-8401-95A1-C4AB-C3C4307062BF}"/>
              </a:ext>
            </a:extLst>
          </p:cNvPr>
          <p:cNvSpPr/>
          <p:nvPr/>
        </p:nvSpPr>
        <p:spPr>
          <a:xfrm>
            <a:off x="1775520" y="6135086"/>
            <a:ext cx="1056117" cy="3662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Tx/>
            </a:pPr>
            <a:endParaRPr lang="en-ID" sz="2400" kern="1200">
              <a:solidFill>
                <a:prstClr val="black"/>
              </a:solidFill>
              <a:latin typeface="Myriad Pro"/>
            </a:endParaRPr>
          </a:p>
        </p:txBody>
      </p:sp>
      <p:pic>
        <p:nvPicPr>
          <p:cNvPr id="4" name="Picture 3" descr="A map of a large area&#10;&#10;AI-generated content may be incorrect.">
            <a:extLst>
              <a:ext uri="{FF2B5EF4-FFF2-40B4-BE49-F238E27FC236}">
                <a16:creationId xmlns:a16="http://schemas.microsoft.com/office/drawing/2014/main" id="{BEA01AAE-C9D0-5E91-7D4E-4417AE09D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1" y="69877"/>
            <a:ext cx="9360363" cy="6622236"/>
          </a:xfrm>
          <a:prstGeom prst="rect">
            <a:avLst/>
          </a:prstGeom>
        </p:spPr>
      </p:pic>
    </p:spTree>
    <p:extLst>
      <p:ext uri="{BB962C8B-B14F-4D97-AF65-F5344CB8AC3E}">
        <p14:creationId xmlns:p14="http://schemas.microsoft.com/office/powerpoint/2010/main" val="2071257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027DE-C70F-35D1-EE56-F35A12D51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87844-6548-814B-D116-035953A0C720}"/>
              </a:ext>
            </a:extLst>
          </p:cNvPr>
          <p:cNvSpPr>
            <a:spLocks noGrp="1"/>
          </p:cNvSpPr>
          <p:nvPr>
            <p:ph type="title"/>
          </p:nvPr>
        </p:nvSpPr>
        <p:spPr>
          <a:xfrm>
            <a:off x="911424" y="365787"/>
            <a:ext cx="10177131" cy="1143000"/>
          </a:xfrm>
        </p:spPr>
        <p:txBody>
          <a:bodyPr>
            <a:noAutofit/>
          </a:bodyPr>
          <a:lstStyle/>
          <a:p>
            <a:r>
              <a:rPr lang="en-US" sz="3067" b="1" dirty="0">
                <a:latin typeface="Calibri" panose="020F0502020204030204" pitchFamily="34" charset="0"/>
                <a:ea typeface="Calibri" panose="020F0502020204030204" pitchFamily="34" charset="0"/>
                <a:cs typeface="Calibri" panose="020F0502020204030204" pitchFamily="34" charset="0"/>
              </a:rPr>
              <a:t>  Documentations of Coal Road Update -</a:t>
            </a:r>
            <a:br>
              <a:rPr lang="en-US" sz="3067" b="1" dirty="0">
                <a:latin typeface="Calibri" panose="020F0502020204030204" pitchFamily="34" charset="0"/>
                <a:ea typeface="Calibri" panose="020F0502020204030204" pitchFamily="34" charset="0"/>
                <a:cs typeface="Calibri" panose="020F0502020204030204" pitchFamily="34" charset="0"/>
              </a:rPr>
            </a:br>
            <a:r>
              <a:rPr lang="en-US" sz="3067" b="1" dirty="0">
                <a:latin typeface="Calibri" panose="020F0502020204030204" pitchFamily="34" charset="0"/>
                <a:ea typeface="Calibri" panose="020F0502020204030204" pitchFamily="34" charset="0"/>
                <a:cs typeface="Calibri" panose="020F0502020204030204" pitchFamily="34" charset="0"/>
              </a:rPr>
              <a:t>Kapas River</a:t>
            </a:r>
            <a:endParaRPr lang="en-ID" sz="3067"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79CB55D-797D-35EF-6282-DC85F55671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424" y="1508787"/>
            <a:ext cx="3282611" cy="2462239"/>
          </a:xfrm>
          <a:prstGeom prst="rect">
            <a:avLst/>
          </a:prstGeom>
          <a:noFill/>
          <a:ln>
            <a:noFill/>
          </a:ln>
        </p:spPr>
      </p:pic>
      <p:pic>
        <p:nvPicPr>
          <p:cNvPr id="4" name="Picture 3" descr="A wooden bridge over a river&#10;&#10;AI-generated content may be incorrect.">
            <a:extLst>
              <a:ext uri="{FF2B5EF4-FFF2-40B4-BE49-F238E27FC236}">
                <a16:creationId xmlns:a16="http://schemas.microsoft.com/office/drawing/2014/main" id="{8A1E1C83-2C1D-6268-37AB-BCBAF8567C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695" y="2197829"/>
            <a:ext cx="3282611" cy="2462343"/>
          </a:xfrm>
          <a:prstGeom prst="rect">
            <a:avLst/>
          </a:prstGeom>
          <a:noFill/>
          <a:ln>
            <a:noFill/>
          </a:ln>
        </p:spPr>
      </p:pic>
      <p:pic>
        <p:nvPicPr>
          <p:cNvPr id="6" name="Picture 5" descr="A dirt road with a pile of wood&#10;&#10;AI-generated content may be incorrect.">
            <a:extLst>
              <a:ext uri="{FF2B5EF4-FFF2-40B4-BE49-F238E27FC236}">
                <a16:creationId xmlns:a16="http://schemas.microsoft.com/office/drawing/2014/main" id="{6B5D6F2D-1D86-C162-B025-6B5586FF26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0203" y="3236979"/>
            <a:ext cx="3282611" cy="2462872"/>
          </a:xfrm>
          <a:prstGeom prst="rect">
            <a:avLst/>
          </a:prstGeom>
          <a:noFill/>
          <a:ln>
            <a:noFill/>
          </a:ln>
        </p:spPr>
      </p:pic>
    </p:spTree>
    <p:extLst>
      <p:ext uri="{BB962C8B-B14F-4D97-AF65-F5344CB8AC3E}">
        <p14:creationId xmlns:p14="http://schemas.microsoft.com/office/powerpoint/2010/main" val="1007483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C219B-0684-FE2C-E5FD-4E8A2622642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04CA50F-F942-9829-3666-16C1DD254051}"/>
              </a:ext>
            </a:extLst>
          </p:cNvPr>
          <p:cNvSpPr txBox="1">
            <a:spLocks/>
          </p:cNvSpPr>
          <p:nvPr/>
        </p:nvSpPr>
        <p:spPr>
          <a:xfrm>
            <a:off x="9456373" y="644691"/>
            <a:ext cx="2558752" cy="1728192"/>
          </a:xfrm>
          <a:prstGeom prst="rect">
            <a:avLst/>
          </a:prstGeom>
        </p:spPr>
        <p:txBody>
          <a:bodyPr vert="horz" lIns="121920" tIns="60960" rIns="121920" bIns="60960" rtlCol="0" anchor="ctr">
            <a:normAutofit lnSpcReduction="10000"/>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pPr algn="l" defTabSz="1219170">
              <a:spcBef>
                <a:spcPts val="0"/>
              </a:spcBef>
              <a:buClrTx/>
              <a:defRPr/>
            </a:pPr>
            <a:r>
              <a:rPr lang="en-US" sz="2267" b="1" dirty="0">
                <a:solidFill>
                  <a:prstClr val="black"/>
                </a:solidFill>
                <a:latin typeface="Calibri" panose="020F0502020204030204" pitchFamily="34" charset="0"/>
                <a:ea typeface="Calibri" panose="020F0502020204030204" pitchFamily="34" charset="0"/>
                <a:cs typeface="Calibri" panose="020F0502020204030204" pitchFamily="34" charset="0"/>
              </a:rPr>
              <a:t>Map of Land/Forest Clearing Update</a:t>
            </a:r>
            <a:r>
              <a:rPr lang="fi-FI" sz="2267" b="1" dirty="0">
                <a:solidFill>
                  <a:prstClr val="black"/>
                </a:solidFill>
                <a:latin typeface="Calibri" panose="020F0502020204030204" pitchFamily="34" charset="0"/>
                <a:ea typeface="Calibri" panose="020F0502020204030204" pitchFamily="34" charset="0"/>
                <a:cs typeface="Calibri" panose="020F0502020204030204" pitchFamily="34" charset="0"/>
              </a:rPr>
              <a:t>
(26 September 2025)</a:t>
            </a:r>
            <a:endParaRPr lang="en-US" sz="933"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map of the united states&#10;&#10;AI-generated content may be incorrect.">
            <a:extLst>
              <a:ext uri="{FF2B5EF4-FFF2-40B4-BE49-F238E27FC236}">
                <a16:creationId xmlns:a16="http://schemas.microsoft.com/office/drawing/2014/main" id="{E803CB2A-0279-18E5-397E-0BD9B23EBC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2035"/>
            <a:ext cx="9375265" cy="6633931"/>
          </a:xfrm>
          <a:prstGeom prst="rect">
            <a:avLst/>
          </a:prstGeom>
        </p:spPr>
      </p:pic>
      <p:pic>
        <p:nvPicPr>
          <p:cNvPr id="9" name="Graphic 8">
            <a:extLst>
              <a:ext uri="{FF2B5EF4-FFF2-40B4-BE49-F238E27FC236}">
                <a16:creationId xmlns:a16="http://schemas.microsoft.com/office/drawing/2014/main" id="{7A858C3C-9CD2-AC8F-E6F5-222C981C6E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2795" y="3324629"/>
            <a:ext cx="4655840" cy="3421336"/>
          </a:xfrm>
          <a:prstGeom prst="rect">
            <a:avLst/>
          </a:prstGeom>
        </p:spPr>
      </p:pic>
    </p:spTree>
    <p:extLst>
      <p:ext uri="{BB962C8B-B14F-4D97-AF65-F5344CB8AC3E}">
        <p14:creationId xmlns:p14="http://schemas.microsoft.com/office/powerpoint/2010/main" val="2332074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B95D0A-A1F4-4CD8-BC9A-B826C5DE0D58}"/>
              </a:ext>
            </a:extLst>
          </p:cNvPr>
          <p:cNvSpPr>
            <a:spLocks noGrp="1"/>
          </p:cNvSpPr>
          <p:nvPr>
            <p:ph type="title"/>
          </p:nvPr>
        </p:nvSpPr>
        <p:spPr>
          <a:xfrm>
            <a:off x="609600" y="274638"/>
            <a:ext cx="9575260" cy="853122"/>
          </a:xfrm>
        </p:spPr>
        <p:txBody>
          <a:bodyPr>
            <a:noAutofit/>
          </a:bodyPr>
          <a:lstStyle/>
          <a:p>
            <a:r>
              <a:rPr lang="en-US" sz="3600" b="1" dirty="0"/>
              <a:t>Background to Encroachment and Illegal Drilling</a:t>
            </a:r>
            <a:endParaRPr lang="en-ID" sz="3600" b="1" dirty="0"/>
          </a:p>
        </p:txBody>
      </p:sp>
      <p:sp>
        <p:nvSpPr>
          <p:cNvPr id="7" name="Content Placeholder 6">
            <a:extLst>
              <a:ext uri="{FF2B5EF4-FFF2-40B4-BE49-F238E27FC236}">
                <a16:creationId xmlns:a16="http://schemas.microsoft.com/office/drawing/2014/main" id="{E4659ECC-9A90-4CFF-95F6-28CB4B47993F}"/>
              </a:ext>
            </a:extLst>
          </p:cNvPr>
          <p:cNvSpPr>
            <a:spLocks noGrp="1"/>
          </p:cNvSpPr>
          <p:nvPr>
            <p:ph idx="1"/>
          </p:nvPr>
        </p:nvSpPr>
        <p:spPr>
          <a:xfrm>
            <a:off x="609599" y="1290320"/>
            <a:ext cx="11121957" cy="4692191"/>
          </a:xfrm>
        </p:spPr>
        <p:txBody>
          <a:bodyPr>
            <a:normAutofit fontScale="77500" lnSpcReduction="20000"/>
          </a:bodyPr>
          <a:lstStyle/>
          <a:p>
            <a:r>
              <a:rPr lang="en-US" b="1" dirty="0"/>
              <a:t>Early Encroachment and Reclamation (2011-2014)</a:t>
            </a:r>
            <a:r>
              <a:rPr lang="en-US" dirty="0"/>
              <a:t>: Encroachment began in a small area in the North in 2011. By 2014, approximately 137.3 ha had been opened. PT REKI successfully reclaimed the area and expelled perpetrators, significantly reducing deforestation in the subsequent five years.</a:t>
            </a:r>
          </a:p>
          <a:p>
            <a:r>
              <a:rPr lang="en-US" b="1" dirty="0"/>
              <a:t>Renewed Encroachment and Deforestation (2020-Present)</a:t>
            </a:r>
            <a:r>
              <a:rPr lang="en-US" dirty="0"/>
              <a:t>: A slow but steady increase in deforestation began in 2020. By 2023, approximately 138 ha of forest had been lost. Currently, a total area of 380 ha has been encroached upon.</a:t>
            </a:r>
          </a:p>
          <a:p>
            <a:r>
              <a:rPr lang="en-US" b="1" dirty="0"/>
              <a:t>Motivations and Methods of Encroachment</a:t>
            </a:r>
            <a:r>
              <a:rPr lang="en-US" dirty="0"/>
              <a:t>: The primary objectives of encroachers are illegal drilling and palm oil cultivation. Encroachers exploit the indigenous "Orang Rimba" people from Bukit 12, using them as a front to claim land under the guise of traditional land rights.</a:t>
            </a:r>
          </a:p>
          <a:p>
            <a:r>
              <a:rPr lang="en-US" b="1" dirty="0"/>
              <a:t>Facilitators and Outcomes</a:t>
            </a:r>
            <a:r>
              <a:rPr lang="en-US" dirty="0"/>
              <a:t>: Encroachers receive support from local businessmen and government officials. A black market for oil operates from these illegally established sites.</a:t>
            </a:r>
          </a:p>
        </p:txBody>
      </p:sp>
    </p:spTree>
    <p:extLst>
      <p:ext uri="{BB962C8B-B14F-4D97-AF65-F5344CB8AC3E}">
        <p14:creationId xmlns:p14="http://schemas.microsoft.com/office/powerpoint/2010/main" val="232518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EE9C-1CF2-E74E-D2DC-60862F98A0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C99E53-EBB4-69D7-33D4-EB0CC20A3050}"/>
              </a:ext>
            </a:extLst>
          </p:cNvPr>
          <p:cNvSpPr>
            <a:spLocks noGrp="1"/>
          </p:cNvSpPr>
          <p:nvPr>
            <p:ph idx="1"/>
          </p:nvPr>
        </p:nvSpPr>
        <p:spPr>
          <a:xfrm>
            <a:off x="609600" y="1124744"/>
            <a:ext cx="10972800" cy="4992555"/>
          </a:xfrm>
        </p:spPr>
        <p:txBody>
          <a:bodyPr>
            <a:normAutofit fontScale="92500" lnSpcReduction="20000"/>
          </a:bodyPr>
          <a:lstStyle/>
          <a:p>
            <a:pPr marL="241294" indent="-241294" algn="just">
              <a:buFont typeface="+mj-lt"/>
              <a:buAutoNum type="arabicPeriod"/>
            </a:pPr>
            <a:r>
              <a:rPr lang="id-ID" sz="1733" b="1" kern="100" dirty="0">
                <a:latin typeface="Aptos" panose="020B0004020202020204" pitchFamily="34" charset="0"/>
                <a:ea typeface="Aptos" panose="020B0004020202020204" pitchFamily="34" charset="0"/>
                <a:cs typeface="Times New Roman" panose="02020603050405020304" pitchFamily="18" charset="0"/>
              </a:rPr>
              <a:t>Fleet</a:t>
            </a:r>
            <a:r>
              <a:rPr lang="en-ID" sz="1733" b="1" kern="100" dirty="0">
                <a:latin typeface="Aptos" panose="020B0004020202020204" pitchFamily="34" charset="0"/>
                <a:ea typeface="Aptos" panose="020B0004020202020204" pitchFamily="34" charset="0"/>
                <a:cs typeface="Times New Roman" panose="02020603050405020304" pitchFamily="18" charset="0"/>
              </a:rPr>
              <a:t> A / Zona 1 (KM 68 - KM 75)</a:t>
            </a:r>
          </a:p>
          <a:p>
            <a:pPr marL="482588" lvl="1" indent="-241294" algn="just">
              <a:buFont typeface="+mj-lt"/>
              <a:buAutoNum type="alphaLcPeriod"/>
            </a:pPr>
            <a:r>
              <a:rPr lang="en-US" sz="1600" kern="100" dirty="0">
                <a:latin typeface="Aptos" panose="020B0004020202020204" pitchFamily="34" charset="0"/>
                <a:ea typeface="Aptos" panose="020B0004020202020204" pitchFamily="34" charset="0"/>
                <a:cs typeface="Times New Roman" panose="02020603050405020304" pitchFamily="18" charset="0"/>
              </a:rPr>
              <a:t>PT REKI Security Team still conducts routine patrols. Patrol results: No illegal activity was found.</a:t>
            </a:r>
          </a:p>
          <a:p>
            <a:pPr marL="482588" lvl="1" indent="-241294" algn="just">
              <a:buFont typeface="+mj-lt"/>
              <a:buAutoNum type="alphaLcPeriod"/>
            </a:pPr>
            <a:r>
              <a:rPr lang="id-ID" sz="1600" kern="100" dirty="0">
                <a:latin typeface="Aptos" panose="020B0004020202020204" pitchFamily="34" charset="0"/>
                <a:ea typeface="Aptos" panose="020B0004020202020204" pitchFamily="34" charset="0"/>
                <a:cs typeface="Times New Roman" panose="02020603050405020304" pitchFamily="18" charset="0"/>
              </a:rPr>
              <a:t>18 September 2025: </a:t>
            </a:r>
            <a:r>
              <a:rPr lang="en-US" sz="1600" kern="100" dirty="0">
                <a:latin typeface="Aptos" panose="020B0004020202020204" pitchFamily="34" charset="0"/>
                <a:ea typeface="Aptos" panose="020B0004020202020204" pitchFamily="34" charset="0"/>
                <a:cs typeface="Times New Roman" panose="02020603050405020304" pitchFamily="18" charset="0"/>
              </a:rPr>
              <a:t>The Patrol Team installed warning/advice signs (4 units).</a:t>
            </a:r>
            <a:endParaRPr lang="id-ID" sz="1600" kern="100" dirty="0">
              <a:latin typeface="Aptos" panose="020B0004020202020204" pitchFamily="34" charset="0"/>
              <a:ea typeface="Aptos" panose="020B0004020202020204" pitchFamily="34" charset="0"/>
              <a:cs typeface="Times New Roman" panose="02020603050405020304" pitchFamily="18" charset="0"/>
            </a:endParaRPr>
          </a:p>
          <a:p>
            <a:pPr marL="482588" lvl="1" indent="-241294" algn="just">
              <a:buFont typeface="+mj-lt"/>
              <a:buAutoNum type="alphaLcPeriod"/>
            </a:pPr>
            <a:r>
              <a:rPr lang="id-ID" sz="1600" dirty="0">
                <a:solidFill>
                  <a:srgbClr val="000000"/>
                </a:solidFill>
                <a:latin typeface="Aptos" panose="020B0004020202020204" pitchFamily="34" charset="0"/>
                <a:ea typeface="Aptos" panose="020B0004020202020204" pitchFamily="34" charset="0"/>
              </a:rPr>
              <a:t>24</a:t>
            </a:r>
            <a:r>
              <a:rPr lang="en-ID" sz="1600" dirty="0">
                <a:solidFill>
                  <a:srgbClr val="000000"/>
                </a:solidFill>
                <a:latin typeface="Aptos" panose="020B0004020202020204" pitchFamily="34" charset="0"/>
                <a:ea typeface="Aptos" panose="020B0004020202020204" pitchFamily="34" charset="0"/>
              </a:rPr>
              <a:t> Sep</a:t>
            </a:r>
            <a:r>
              <a:rPr lang="id-ID" sz="1600" dirty="0">
                <a:solidFill>
                  <a:srgbClr val="000000"/>
                </a:solidFill>
                <a:latin typeface="Aptos" panose="020B0004020202020204" pitchFamily="34" charset="0"/>
                <a:ea typeface="Aptos" panose="020B0004020202020204" pitchFamily="34" charset="0"/>
              </a:rPr>
              <a:t>tember</a:t>
            </a:r>
            <a:r>
              <a:rPr lang="en-ID" sz="1600" dirty="0">
                <a:solidFill>
                  <a:srgbClr val="000000"/>
                </a:solidFill>
                <a:latin typeface="Aptos" panose="020B0004020202020204" pitchFamily="34" charset="0"/>
                <a:ea typeface="Aptos" panose="020B0004020202020204" pitchFamily="34" charset="0"/>
              </a:rPr>
              <a:t> 2025</a:t>
            </a:r>
            <a:r>
              <a:rPr lang="id-ID" sz="1600" dirty="0">
                <a:solidFill>
                  <a:srgbClr val="000000"/>
                </a:solidFill>
                <a:latin typeface="Aptos" panose="020B0004020202020204" pitchFamily="34" charset="0"/>
                <a:ea typeface="Aptos" panose="020B0004020202020204" pitchFamily="34" charset="0"/>
              </a:rPr>
              <a:t>: </a:t>
            </a:r>
            <a:r>
              <a:rPr lang="en-US" sz="1600" dirty="0">
                <a:solidFill>
                  <a:srgbClr val="000000"/>
                </a:solidFill>
                <a:latin typeface="Aptos" panose="020B0004020202020204" pitchFamily="34" charset="0"/>
                <a:ea typeface="Aptos" panose="020B0004020202020204" pitchFamily="34" charset="0"/>
              </a:rPr>
              <a:t>The Patrol Team installed warning signs (5 units)</a:t>
            </a:r>
            <a:r>
              <a:rPr lang="en-US" sz="1600" kern="100" dirty="0">
                <a:latin typeface="Aptos" panose="020B0004020202020204" pitchFamily="34" charset="0"/>
                <a:ea typeface="Aptos" panose="020B0004020202020204" pitchFamily="34" charset="0"/>
                <a:cs typeface="Times New Roman" panose="02020603050405020304" pitchFamily="18" charset="0"/>
              </a:rPr>
              <a:t>.</a:t>
            </a:r>
            <a:r>
              <a:rPr lang="id-ID" sz="1600" dirty="0">
                <a:solidFill>
                  <a:srgbClr val="000000"/>
                </a:solidFill>
                <a:latin typeface="Aptos" panose="020B0004020202020204" pitchFamily="34" charset="0"/>
                <a:ea typeface="Aptos" panose="020B0004020202020204" pitchFamily="34" charset="0"/>
              </a:rPr>
              <a:t> </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marL="241294" indent="-241294" algn="just">
              <a:buFont typeface="+mj-lt"/>
              <a:buAutoNum type="arabicPeriod"/>
            </a:pPr>
            <a:r>
              <a:rPr lang="id-ID" sz="1733" b="1" dirty="0">
                <a:latin typeface="Aptos" panose="020B0004020202020204" pitchFamily="34" charset="0"/>
                <a:ea typeface="Calibri" panose="020F0502020204030204" pitchFamily="34" charset="0"/>
                <a:cs typeface="Calibri" panose="020F0502020204030204" pitchFamily="34" charset="0"/>
              </a:rPr>
              <a:t>Fleet</a:t>
            </a:r>
            <a:r>
              <a:rPr lang="en-US" sz="1733" b="1" dirty="0">
                <a:latin typeface="Aptos" panose="020B0004020202020204" pitchFamily="34" charset="0"/>
                <a:ea typeface="Calibri" panose="020F0502020204030204" pitchFamily="34" charset="0"/>
                <a:cs typeface="Calibri" panose="020F0502020204030204" pitchFamily="34" charset="0"/>
              </a:rPr>
              <a:t> B / Zona 2 (KM 58 - KM 67)</a:t>
            </a:r>
          </a:p>
          <a:p>
            <a:pPr marL="482588" lvl="1" indent="-241294" algn="just">
              <a:buFont typeface="+mj-lt"/>
              <a:buAutoNum type="alphaLcPeriod"/>
            </a:pPr>
            <a:r>
              <a:rPr lang="en-US" sz="1600" kern="100" dirty="0">
                <a:latin typeface="Aptos" panose="020B0004020202020204" pitchFamily="34" charset="0"/>
                <a:ea typeface="Aptos" panose="020B0004020202020204" pitchFamily="34" charset="0"/>
                <a:cs typeface="Times New Roman" panose="02020603050405020304" pitchFamily="18" charset="0"/>
              </a:rPr>
              <a:t>PT REKI Security Team still conducts routine patrols in this area. Patrol results: No illegal activity was found.</a:t>
            </a:r>
            <a:endParaRPr lang="id-ID" sz="1600" kern="100" dirty="0">
              <a:latin typeface="Aptos" panose="020B0004020202020204" pitchFamily="34" charset="0"/>
              <a:ea typeface="Aptos" panose="020B0004020202020204" pitchFamily="34" charset="0"/>
              <a:cs typeface="Times New Roman" panose="02020603050405020304" pitchFamily="18" charset="0"/>
            </a:endParaRPr>
          </a:p>
          <a:p>
            <a:pPr marL="482588" lvl="1" indent="-241294" algn="just">
              <a:buFont typeface="+mj-lt"/>
              <a:buAutoNum type="alphaLcPeriod"/>
            </a:pPr>
            <a:r>
              <a:rPr lang="en-US" sz="1600" kern="100" dirty="0">
                <a:latin typeface="Aptos" panose="020B0004020202020204" pitchFamily="34" charset="0"/>
                <a:ea typeface="Aptos" panose="020B0004020202020204" pitchFamily="34" charset="0"/>
                <a:cs typeface="Times New Roman" panose="02020603050405020304" pitchFamily="18" charset="0"/>
              </a:rPr>
              <a:t>10 Sep</a:t>
            </a:r>
            <a:r>
              <a:rPr lang="id-ID" sz="1600" kern="100" dirty="0">
                <a:latin typeface="Aptos" panose="020B0004020202020204" pitchFamily="34" charset="0"/>
                <a:ea typeface="Aptos" panose="020B0004020202020204" pitchFamily="34" charset="0"/>
                <a:cs typeface="Times New Roman" panose="02020603050405020304" pitchFamily="18" charset="0"/>
              </a:rPr>
              <a:t>tember</a:t>
            </a:r>
            <a:r>
              <a:rPr lang="en-US" sz="1600" kern="100" dirty="0">
                <a:latin typeface="Aptos" panose="020B0004020202020204" pitchFamily="34" charset="0"/>
                <a:ea typeface="Aptos" panose="020B0004020202020204" pitchFamily="34" charset="0"/>
                <a:cs typeface="Times New Roman" panose="02020603050405020304" pitchFamily="18" charset="0"/>
              </a:rPr>
              <a:t> 2025</a:t>
            </a:r>
            <a:r>
              <a:rPr lang="id-ID" sz="1600" kern="100" dirty="0">
                <a:latin typeface="Aptos" panose="020B0004020202020204" pitchFamily="34" charset="0"/>
                <a:ea typeface="Aptos" panose="020B0004020202020204" pitchFamily="34" charset="0"/>
                <a:cs typeface="Times New Roman" panose="02020603050405020304" pitchFamily="18" charset="0"/>
              </a:rPr>
              <a:t>:</a:t>
            </a:r>
            <a:r>
              <a:rPr lang="en-US" sz="1600" kern="100" dirty="0">
                <a:latin typeface="Aptos" panose="020B0004020202020204" pitchFamily="34" charset="0"/>
                <a:ea typeface="Aptos" panose="020B0004020202020204" pitchFamily="34" charset="0"/>
                <a:cs typeface="Times New Roman" panose="02020603050405020304" pitchFamily="18" charset="0"/>
              </a:rPr>
              <a:t> The Patrol Team installed warning signs (5 units) towards Sungai Kapas.</a:t>
            </a:r>
            <a:endParaRPr lang="id-ID" sz="1600" kern="100" dirty="0">
              <a:latin typeface="Aptos" panose="020B0004020202020204" pitchFamily="34" charset="0"/>
              <a:ea typeface="Aptos" panose="020B0004020202020204" pitchFamily="34" charset="0"/>
              <a:cs typeface="Times New Roman" panose="02020603050405020304" pitchFamily="18" charset="0"/>
            </a:endParaRPr>
          </a:p>
          <a:p>
            <a:pPr marL="482588" lvl="1" indent="-241294" algn="just">
              <a:buFont typeface="+mj-lt"/>
              <a:buAutoNum type="alphaLcPeriod"/>
            </a:pPr>
            <a:r>
              <a:rPr lang="id-ID" sz="1600" kern="100" dirty="0">
                <a:latin typeface="Aptos" panose="020B0004020202020204" pitchFamily="34" charset="0"/>
                <a:ea typeface="Aptos" panose="020B0004020202020204" pitchFamily="34" charset="0"/>
                <a:cs typeface="Times New Roman" panose="02020603050405020304" pitchFamily="18" charset="0"/>
              </a:rPr>
              <a:t>13 September 2025: </a:t>
            </a:r>
            <a:r>
              <a:rPr lang="en-US" sz="1600" kern="100" dirty="0">
                <a:latin typeface="Aptos" panose="020B0004020202020204" pitchFamily="34" charset="0"/>
                <a:ea typeface="Aptos" panose="020B0004020202020204" pitchFamily="34" charset="0"/>
                <a:cs typeface="Times New Roman" panose="02020603050405020304" pitchFamily="18" charset="0"/>
              </a:rPr>
              <a:t>The Patrol Team installed warning/advice signs (3 units) in the Sungai </a:t>
            </a:r>
            <a:r>
              <a:rPr lang="en-US" sz="1600" kern="100" dirty="0" err="1">
                <a:latin typeface="Aptos" panose="020B0004020202020204" pitchFamily="34" charset="0"/>
                <a:ea typeface="Aptos" panose="020B0004020202020204" pitchFamily="34" charset="0"/>
                <a:cs typeface="Times New Roman" panose="02020603050405020304" pitchFamily="18" charset="0"/>
              </a:rPr>
              <a:t>Landai</a:t>
            </a:r>
            <a:r>
              <a:rPr lang="en-US" sz="1600" kern="100" dirty="0">
                <a:latin typeface="Aptos" panose="020B0004020202020204" pitchFamily="34" charset="0"/>
                <a:ea typeface="Aptos" panose="020B0004020202020204" pitchFamily="34" charset="0"/>
                <a:cs typeface="Times New Roman" panose="02020603050405020304" pitchFamily="18" charset="0"/>
              </a:rPr>
              <a:t> area.</a:t>
            </a:r>
            <a:endParaRPr lang="id-ID" sz="1600" kern="100" dirty="0">
              <a:latin typeface="Aptos" panose="020B0004020202020204" pitchFamily="34" charset="0"/>
              <a:ea typeface="Aptos" panose="020B0004020202020204" pitchFamily="34" charset="0"/>
              <a:cs typeface="Times New Roman" panose="02020603050405020304" pitchFamily="18" charset="0"/>
            </a:endParaRPr>
          </a:p>
          <a:p>
            <a:pPr marL="482588" lvl="1" indent="-241294" algn="just">
              <a:buFont typeface="+mj-lt"/>
              <a:buAutoNum type="alphaLcPeriod"/>
            </a:pPr>
            <a:r>
              <a:rPr lang="id-ID" sz="1600" kern="100" dirty="0">
                <a:latin typeface="Aptos" panose="020B0004020202020204" pitchFamily="34" charset="0"/>
                <a:ea typeface="Aptos" panose="020B0004020202020204" pitchFamily="34" charset="0"/>
                <a:cs typeface="Times New Roman" panose="02020603050405020304" pitchFamily="18" charset="0"/>
              </a:rPr>
              <a:t>22 September 2025: </a:t>
            </a:r>
            <a:r>
              <a:rPr lang="en-US" sz="1600" kern="100" dirty="0">
                <a:latin typeface="Aptos" panose="020B0004020202020204" pitchFamily="34" charset="0"/>
                <a:ea typeface="Aptos" panose="020B0004020202020204" pitchFamily="34" charset="0"/>
                <a:cs typeface="Times New Roman" panose="02020603050405020304" pitchFamily="18" charset="0"/>
              </a:rPr>
              <a:t>The Patrol Team installed warning signs (2 units) towards Sungai Kapas.</a:t>
            </a:r>
            <a:endParaRPr lang="id-ID" sz="1600" kern="100" dirty="0">
              <a:latin typeface="Aptos" panose="020B0004020202020204" pitchFamily="34" charset="0"/>
              <a:ea typeface="Aptos" panose="020B0004020202020204" pitchFamily="34" charset="0"/>
              <a:cs typeface="Times New Roman" panose="02020603050405020304" pitchFamily="18" charset="0"/>
            </a:endParaRPr>
          </a:p>
          <a:p>
            <a:pPr marL="482588" lvl="1" indent="-241294" algn="just">
              <a:buFont typeface="+mj-lt"/>
              <a:buAutoNum type="alphaLcPeriod"/>
              <a:defRPr/>
            </a:pPr>
            <a:r>
              <a:rPr lang="en-US" sz="16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24 September 2025: </a:t>
            </a:r>
            <a:r>
              <a:rPr lang="en-US" sz="1600" kern="100" dirty="0">
                <a:latin typeface="Aptos" panose="020B0004020202020204" pitchFamily="34" charset="0"/>
                <a:ea typeface="Aptos" panose="020B0004020202020204" pitchFamily="34" charset="0"/>
                <a:cs typeface="Times New Roman" panose="02020603050405020304" pitchFamily="18" charset="0"/>
              </a:rPr>
              <a:t>The Patrol Team installed warning signs (4 units)</a:t>
            </a:r>
            <a:r>
              <a:rPr lang="en-US" sz="16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41294" indent="-241294" algn="just">
              <a:buFont typeface="+mj-lt"/>
              <a:buAutoNum type="arabicPeriod"/>
            </a:pPr>
            <a:r>
              <a:rPr lang="id-ID" sz="1733" b="1" dirty="0">
                <a:latin typeface="Aptos" panose="020B0004020202020204" pitchFamily="34" charset="0"/>
                <a:ea typeface="Calibri" panose="020F0502020204030204" pitchFamily="34" charset="0"/>
                <a:cs typeface="Times New Roman" panose="02020603050405020304" pitchFamily="18" charset="0"/>
              </a:rPr>
              <a:t>Fleet</a:t>
            </a:r>
            <a:r>
              <a:rPr lang="en-US" sz="1733" b="1" dirty="0">
                <a:latin typeface="Aptos" panose="020B0004020202020204" pitchFamily="34" charset="0"/>
                <a:ea typeface="Calibri" panose="020F0502020204030204" pitchFamily="34" charset="0"/>
                <a:cs typeface="Times New Roman" panose="02020603050405020304" pitchFamily="18" charset="0"/>
              </a:rPr>
              <a:t> C / Zona 3 (KM 42 - KM 57)</a:t>
            </a:r>
          </a:p>
          <a:p>
            <a:pPr marL="482588" lvl="1" indent="-241294" algn="just">
              <a:buFont typeface="+mj-lt"/>
              <a:buAutoNum type="alphaLcPeriod"/>
            </a:pPr>
            <a:r>
              <a:rPr lang="en-US" sz="1600" kern="100" dirty="0">
                <a:latin typeface="Aptos" panose="020B0004020202020204" pitchFamily="34" charset="0"/>
                <a:ea typeface="Aptos" panose="020B0004020202020204" pitchFamily="34" charset="0"/>
                <a:cs typeface="Times New Roman" panose="02020603050405020304" pitchFamily="18" charset="0"/>
              </a:rPr>
              <a:t>PT REKI Security Team still conducts routine patrols in this area and re-monitors locations where land clearings were identified in previous patrols.</a:t>
            </a:r>
          </a:p>
          <a:p>
            <a:pPr marL="482588" lvl="1" indent="-241294" algn="just">
              <a:buFont typeface="+mj-lt"/>
              <a:buAutoNum type="alphaLcPeriod"/>
            </a:pPr>
            <a:r>
              <a:rPr lang="en-US" sz="1600" kern="100" dirty="0">
                <a:latin typeface="Aptos" panose="020B0004020202020204" pitchFamily="34" charset="0"/>
                <a:ea typeface="Aptos" panose="020B0004020202020204" pitchFamily="34" charset="0"/>
                <a:cs typeface="Times New Roman" panose="02020603050405020304" pitchFamily="18" charset="0"/>
              </a:rPr>
              <a:t>2</a:t>
            </a:r>
            <a:r>
              <a:rPr lang="id-ID" sz="1600" kern="100" dirty="0">
                <a:latin typeface="Aptos" panose="020B0004020202020204" pitchFamily="34" charset="0"/>
                <a:ea typeface="Aptos" panose="020B0004020202020204" pitchFamily="34" charset="0"/>
                <a:cs typeface="Times New Roman" panose="02020603050405020304" pitchFamily="18" charset="0"/>
              </a:rPr>
              <a:t>3</a:t>
            </a:r>
            <a:r>
              <a:rPr lang="en-US" sz="1600" kern="100" dirty="0">
                <a:latin typeface="Aptos" panose="020B0004020202020204" pitchFamily="34" charset="0"/>
                <a:ea typeface="Aptos" panose="020B0004020202020204" pitchFamily="34" charset="0"/>
                <a:cs typeface="Times New Roman" panose="02020603050405020304" pitchFamily="18" charset="0"/>
              </a:rPr>
              <a:t> Se</a:t>
            </a:r>
            <a:r>
              <a:rPr lang="id-ID" sz="1600" kern="100" dirty="0">
                <a:latin typeface="Aptos" panose="020B0004020202020204" pitchFamily="34" charset="0"/>
                <a:ea typeface="Aptos" panose="020B0004020202020204" pitchFamily="34" charset="0"/>
                <a:cs typeface="Times New Roman" panose="02020603050405020304" pitchFamily="18" charset="0"/>
              </a:rPr>
              <a:t>ptember</a:t>
            </a:r>
            <a:r>
              <a:rPr lang="en-US" sz="1600" kern="100" dirty="0">
                <a:latin typeface="Aptos" panose="020B0004020202020204" pitchFamily="34" charset="0"/>
                <a:ea typeface="Aptos" panose="020B0004020202020204" pitchFamily="34" charset="0"/>
                <a:cs typeface="Times New Roman" panose="02020603050405020304" pitchFamily="18" charset="0"/>
              </a:rPr>
              <a:t> 2025</a:t>
            </a:r>
            <a:r>
              <a:rPr lang="id-ID" sz="1600" kern="100" dirty="0">
                <a:latin typeface="Aptos" panose="020B0004020202020204" pitchFamily="34" charset="0"/>
                <a:ea typeface="Aptos" panose="020B0004020202020204" pitchFamily="34" charset="0"/>
                <a:cs typeface="Times New Roman" panose="02020603050405020304" pitchFamily="18" charset="0"/>
              </a:rPr>
              <a:t>: </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marL="713300" lvl="2" indent="-228594" algn="just"/>
            <a:r>
              <a:rPr lang="en-US" sz="1467" kern="100" dirty="0">
                <a:latin typeface="Aptos" panose="020B0004020202020204" pitchFamily="34" charset="0"/>
                <a:ea typeface="Aptos" panose="020B0004020202020204" pitchFamily="34" charset="0"/>
                <a:cs typeface="Times New Roman" panose="02020603050405020304" pitchFamily="18" charset="0"/>
              </a:rPr>
              <a:t>The Patrol Team carried out re-monitoring at coordinate points X. 324808 and Y. 9739319 location ID BD2251, found an area of ​​± 1 ha of open land that had been planted with oil palms with a planting age of ± 2 months, 1 hut unit, along with a worker named Junaidi (60 years old), living in Sako Suban</a:t>
            </a:r>
            <a:r>
              <a:rPr lang="id-ID" sz="1467" kern="100" dirty="0">
                <a:latin typeface="Aptos" panose="020B0004020202020204" pitchFamily="34" charset="0"/>
                <a:ea typeface="Aptos" panose="020B0004020202020204" pitchFamily="34" charset="0"/>
                <a:cs typeface="Times New Roman" panose="02020603050405020304" pitchFamily="18" charset="0"/>
              </a:rPr>
              <a:t>. </a:t>
            </a:r>
            <a:r>
              <a:rPr lang="en-US" sz="1467" kern="100" dirty="0">
                <a:latin typeface="Aptos" panose="020B0004020202020204" pitchFamily="34" charset="0"/>
                <a:ea typeface="Aptos" panose="020B0004020202020204" pitchFamily="34" charset="0"/>
                <a:cs typeface="Times New Roman" panose="02020603050405020304" pitchFamily="18" charset="0"/>
              </a:rPr>
              <a:t>Based on the information, the owner of the land and hut is </a:t>
            </a:r>
            <a:r>
              <a:rPr lang="en-US" sz="1467" kern="100" dirty="0" err="1">
                <a:latin typeface="Aptos" panose="020B0004020202020204" pitchFamily="34" charset="0"/>
                <a:ea typeface="Aptos" panose="020B0004020202020204" pitchFamily="34" charset="0"/>
                <a:cs typeface="Times New Roman" panose="02020603050405020304" pitchFamily="18" charset="0"/>
              </a:rPr>
              <a:t>Rosehan</a:t>
            </a:r>
            <a:r>
              <a:rPr lang="en-US" sz="1467" kern="100" dirty="0">
                <a:latin typeface="Aptos" panose="020B0004020202020204" pitchFamily="34" charset="0"/>
                <a:ea typeface="Aptos" panose="020B0004020202020204" pitchFamily="34" charset="0"/>
                <a:cs typeface="Times New Roman" panose="02020603050405020304" pitchFamily="18" charset="0"/>
              </a:rPr>
              <a:t> alias </a:t>
            </a:r>
            <a:r>
              <a:rPr lang="en-US" sz="1467" kern="100" dirty="0" err="1">
                <a:latin typeface="Aptos" panose="020B0004020202020204" pitchFamily="34" charset="0"/>
                <a:ea typeface="Aptos" panose="020B0004020202020204" pitchFamily="34" charset="0"/>
                <a:cs typeface="Times New Roman" panose="02020603050405020304" pitchFamily="18" charset="0"/>
              </a:rPr>
              <a:t>Luncuk</a:t>
            </a:r>
            <a:r>
              <a:rPr lang="en-US" sz="1467" kern="100" dirty="0">
                <a:latin typeface="Aptos" panose="020B0004020202020204" pitchFamily="34" charset="0"/>
                <a:ea typeface="Aptos" panose="020B0004020202020204" pitchFamily="34" charset="0"/>
                <a:cs typeface="Times New Roman" panose="02020603050405020304" pitchFamily="18" charset="0"/>
              </a:rPr>
              <a:t>, who lives in Sako Suban</a:t>
            </a:r>
            <a:r>
              <a:rPr lang="id-ID" sz="1467" kern="100" dirty="0">
                <a:latin typeface="Aptos" panose="020B0004020202020204" pitchFamily="34" charset="0"/>
                <a:ea typeface="Aptos" panose="020B0004020202020204" pitchFamily="34" charset="0"/>
                <a:cs typeface="Times New Roman" panose="02020603050405020304" pitchFamily="18" charset="0"/>
              </a:rPr>
              <a:t>. </a:t>
            </a:r>
          </a:p>
          <a:p>
            <a:pPr marL="954593" lvl="2" indent="-228594" algn="just">
              <a:buFont typeface="Wingdings" panose="05000000000000000000" pitchFamily="2" charset="2"/>
              <a:buChar char="Ø"/>
            </a:pPr>
            <a:r>
              <a:rPr lang="en-US" sz="1600" kern="100" dirty="0">
                <a:latin typeface="Aptos" panose="020B0004020202020204" pitchFamily="34" charset="0"/>
                <a:ea typeface="Aptos" panose="020B0004020202020204" pitchFamily="34" charset="0"/>
                <a:cs typeface="Times New Roman" panose="02020603050405020304" pitchFamily="18" charset="0"/>
              </a:rPr>
              <a:t>Action: The perpetrator was given a stern warning and advised to immediately stop/not continue the activity and leave the location. The perpetrator was willing to leave the location.</a:t>
            </a:r>
            <a:endParaRPr lang="id-ID" sz="1467" kern="100" dirty="0">
              <a:latin typeface="Aptos" panose="020B0004020202020204" pitchFamily="34" charset="0"/>
              <a:ea typeface="Aptos" panose="020B0004020202020204" pitchFamily="34" charset="0"/>
              <a:cs typeface="Times New Roman" panose="02020603050405020304" pitchFamily="18" charset="0"/>
            </a:endParaRPr>
          </a:p>
          <a:p>
            <a:pPr marL="713300" lvl="2" indent="-228594" algn="just"/>
            <a:r>
              <a:rPr lang="en-US" sz="1467" kern="100" dirty="0">
                <a:latin typeface="Aptos" panose="020B0004020202020204" pitchFamily="34" charset="0"/>
                <a:ea typeface="Aptos" panose="020B0004020202020204" pitchFamily="34" charset="0"/>
                <a:cs typeface="Times New Roman" panose="02020603050405020304" pitchFamily="18" charset="0"/>
              </a:rPr>
              <a:t>The discovery of a banner that reads Land Claim of the PDNRI NGO and the Independent Press Journal with an area of ​​110,000 m2 at coordinates X: -2.37697 and Y: 103.34544</a:t>
            </a:r>
            <a:r>
              <a:rPr lang="id-ID" sz="1467" kern="100" dirty="0">
                <a:latin typeface="Aptos" panose="020B0004020202020204" pitchFamily="34" charset="0"/>
                <a:ea typeface="Aptos" panose="020B0004020202020204" pitchFamily="34" charset="0"/>
                <a:cs typeface="Times New Roman" panose="02020603050405020304" pitchFamily="18" charset="0"/>
              </a:rPr>
              <a:t>.</a:t>
            </a:r>
          </a:p>
        </p:txBody>
      </p:sp>
      <p:sp>
        <p:nvSpPr>
          <p:cNvPr id="5" name="Title 1">
            <a:extLst>
              <a:ext uri="{FF2B5EF4-FFF2-40B4-BE49-F238E27FC236}">
                <a16:creationId xmlns:a16="http://schemas.microsoft.com/office/drawing/2014/main" id="{7722EB2C-7C23-A6C3-9F88-5BFDF51B557D}"/>
              </a:ext>
            </a:extLst>
          </p:cNvPr>
          <p:cNvSpPr>
            <a:spLocks noGrp="1"/>
          </p:cNvSpPr>
          <p:nvPr>
            <p:ph type="title"/>
          </p:nvPr>
        </p:nvSpPr>
        <p:spPr>
          <a:xfrm>
            <a:off x="609600" y="260648"/>
            <a:ext cx="9614859" cy="768085"/>
          </a:xfrm>
        </p:spPr>
        <p:txBody>
          <a:bodyPr>
            <a:normAutofit fontScale="90000"/>
          </a:bodyPr>
          <a:lstStyle/>
          <a:p>
            <a:pPr algn="l"/>
            <a:r>
              <a:rPr lang="en-US" sz="3733" b="1" dirty="0">
                <a:latin typeface="Calibri" panose="020F0502020204030204" pitchFamily="34" charset="0"/>
                <a:ea typeface="Calibri" panose="020F0502020204030204" pitchFamily="34" charset="0"/>
                <a:cs typeface="Calibri" panose="020F0502020204030204" pitchFamily="34" charset="0"/>
              </a:rPr>
              <a:t>Update - Security and Findings of Illegal Activities </a:t>
            </a:r>
            <a:endParaRPr lang="en-ID"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6532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A111-10C1-CACC-20CA-00C7AF3B8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4105F-4572-A5EF-C589-2F3DAFD05AF9}"/>
              </a:ext>
            </a:extLst>
          </p:cNvPr>
          <p:cNvSpPr>
            <a:spLocks noGrp="1"/>
          </p:cNvSpPr>
          <p:nvPr>
            <p:ph type="title"/>
          </p:nvPr>
        </p:nvSpPr>
        <p:spPr>
          <a:xfrm>
            <a:off x="911424" y="365787"/>
            <a:ext cx="10177131" cy="1143000"/>
          </a:xfrm>
        </p:spPr>
        <p:txBody>
          <a:bodyPr>
            <a:noAutofit/>
          </a:bodyPr>
          <a:lstStyle/>
          <a:p>
            <a:r>
              <a:rPr lang="en-US" sz="3067" b="1" dirty="0">
                <a:latin typeface="Calibri" panose="020F0502020204030204" pitchFamily="34" charset="0"/>
                <a:ea typeface="Calibri" panose="020F0502020204030204" pitchFamily="34" charset="0"/>
                <a:cs typeface="Calibri" panose="020F0502020204030204" pitchFamily="34" charset="0"/>
              </a:rPr>
              <a:t>  Documentation of Patrol Activities in Fleet </a:t>
            </a:r>
            <a:r>
              <a:rPr lang="id-ID" sz="3067" b="1" dirty="0">
                <a:latin typeface="Calibri" panose="020F0502020204030204" pitchFamily="34" charset="0"/>
                <a:ea typeface="Calibri" panose="020F0502020204030204" pitchFamily="34" charset="0"/>
                <a:cs typeface="Calibri" panose="020F0502020204030204" pitchFamily="34" charset="0"/>
              </a:rPr>
              <a:t>A</a:t>
            </a:r>
            <a:endParaRPr lang="en-ID" sz="3067"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F409B4E-0678-1F30-1EB9-7AE5ED0F5B59}"/>
              </a:ext>
            </a:extLst>
          </p:cNvPr>
          <p:cNvPicPr>
            <a:picLocks noChangeAspect="1"/>
          </p:cNvPicPr>
          <p:nvPr/>
        </p:nvPicPr>
        <p:blipFill>
          <a:blip r:embed="rId2"/>
          <a:stretch>
            <a:fillRect/>
          </a:stretch>
        </p:blipFill>
        <p:spPr>
          <a:xfrm>
            <a:off x="1103446" y="1503211"/>
            <a:ext cx="2954183" cy="2213821"/>
          </a:xfrm>
          <a:prstGeom prst="rect">
            <a:avLst/>
          </a:prstGeom>
        </p:spPr>
      </p:pic>
      <p:pic>
        <p:nvPicPr>
          <p:cNvPr id="8" name="Picture 7">
            <a:extLst>
              <a:ext uri="{FF2B5EF4-FFF2-40B4-BE49-F238E27FC236}">
                <a16:creationId xmlns:a16="http://schemas.microsoft.com/office/drawing/2014/main" id="{98218B63-2C4F-4E20-E241-B4C271506188}"/>
              </a:ext>
            </a:extLst>
          </p:cNvPr>
          <p:cNvPicPr>
            <a:picLocks noChangeAspect="1"/>
          </p:cNvPicPr>
          <p:nvPr/>
        </p:nvPicPr>
        <p:blipFill>
          <a:blip r:embed="rId3"/>
          <a:stretch>
            <a:fillRect/>
          </a:stretch>
        </p:blipFill>
        <p:spPr>
          <a:xfrm>
            <a:off x="4367808" y="1503211"/>
            <a:ext cx="2954229" cy="2213821"/>
          </a:xfrm>
          <a:prstGeom prst="rect">
            <a:avLst/>
          </a:prstGeom>
        </p:spPr>
      </p:pic>
      <p:pic>
        <p:nvPicPr>
          <p:cNvPr id="11" name="Picture 10">
            <a:extLst>
              <a:ext uri="{FF2B5EF4-FFF2-40B4-BE49-F238E27FC236}">
                <a16:creationId xmlns:a16="http://schemas.microsoft.com/office/drawing/2014/main" id="{FA108A9D-6422-96E3-06BF-E4C28116980B}"/>
              </a:ext>
            </a:extLst>
          </p:cNvPr>
          <p:cNvPicPr>
            <a:picLocks noChangeAspect="1"/>
          </p:cNvPicPr>
          <p:nvPr/>
        </p:nvPicPr>
        <p:blipFill>
          <a:blip r:embed="rId4"/>
          <a:stretch>
            <a:fillRect/>
          </a:stretch>
        </p:blipFill>
        <p:spPr>
          <a:xfrm>
            <a:off x="7609422" y="1503211"/>
            <a:ext cx="2954229" cy="2213821"/>
          </a:xfrm>
          <a:prstGeom prst="rect">
            <a:avLst/>
          </a:prstGeom>
        </p:spPr>
      </p:pic>
      <p:pic>
        <p:nvPicPr>
          <p:cNvPr id="13" name="Picture 12">
            <a:extLst>
              <a:ext uri="{FF2B5EF4-FFF2-40B4-BE49-F238E27FC236}">
                <a16:creationId xmlns:a16="http://schemas.microsoft.com/office/drawing/2014/main" id="{9480C88D-839E-0029-93D9-8D73F1838125}"/>
              </a:ext>
            </a:extLst>
          </p:cNvPr>
          <p:cNvPicPr>
            <a:picLocks noChangeAspect="1"/>
          </p:cNvPicPr>
          <p:nvPr/>
        </p:nvPicPr>
        <p:blipFill>
          <a:blip r:embed="rId5"/>
          <a:stretch>
            <a:fillRect/>
          </a:stretch>
        </p:blipFill>
        <p:spPr>
          <a:xfrm>
            <a:off x="1103444" y="3909054"/>
            <a:ext cx="2954184" cy="2215637"/>
          </a:xfrm>
          <a:prstGeom prst="rect">
            <a:avLst/>
          </a:prstGeom>
        </p:spPr>
      </p:pic>
      <p:pic>
        <p:nvPicPr>
          <p:cNvPr id="15" name="Picture 14">
            <a:extLst>
              <a:ext uri="{FF2B5EF4-FFF2-40B4-BE49-F238E27FC236}">
                <a16:creationId xmlns:a16="http://schemas.microsoft.com/office/drawing/2014/main" id="{E1575589-BEE6-DBB3-03FF-B20D158A68F5}"/>
              </a:ext>
            </a:extLst>
          </p:cNvPr>
          <p:cNvPicPr>
            <a:picLocks noChangeAspect="1"/>
          </p:cNvPicPr>
          <p:nvPr/>
        </p:nvPicPr>
        <p:blipFill>
          <a:blip r:embed="rId6"/>
          <a:stretch>
            <a:fillRect/>
          </a:stretch>
        </p:blipFill>
        <p:spPr>
          <a:xfrm>
            <a:off x="4367853" y="3909054"/>
            <a:ext cx="2954184" cy="2214029"/>
          </a:xfrm>
          <a:prstGeom prst="rect">
            <a:avLst/>
          </a:prstGeom>
        </p:spPr>
      </p:pic>
      <p:pic>
        <p:nvPicPr>
          <p:cNvPr id="16" name="Picture 15">
            <a:extLst>
              <a:ext uri="{FF2B5EF4-FFF2-40B4-BE49-F238E27FC236}">
                <a16:creationId xmlns:a16="http://schemas.microsoft.com/office/drawing/2014/main" id="{D3DE5B4B-2ECA-F508-261F-0478C0D63A94}"/>
              </a:ext>
            </a:extLst>
          </p:cNvPr>
          <p:cNvPicPr>
            <a:picLocks noChangeAspect="1"/>
          </p:cNvPicPr>
          <p:nvPr/>
        </p:nvPicPr>
        <p:blipFill>
          <a:blip r:embed="rId7"/>
          <a:stretch>
            <a:fillRect/>
          </a:stretch>
        </p:blipFill>
        <p:spPr>
          <a:xfrm>
            <a:off x="7609422" y="3909054"/>
            <a:ext cx="2956221" cy="2213821"/>
          </a:xfrm>
          <a:prstGeom prst="rect">
            <a:avLst/>
          </a:prstGeom>
        </p:spPr>
      </p:pic>
    </p:spTree>
    <p:extLst>
      <p:ext uri="{BB962C8B-B14F-4D97-AF65-F5344CB8AC3E}">
        <p14:creationId xmlns:p14="http://schemas.microsoft.com/office/powerpoint/2010/main" val="2146416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0E290-7974-11C3-19C5-5B70CC0B1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806E3-482B-0A22-11F3-328F6B9F0D25}"/>
              </a:ext>
            </a:extLst>
          </p:cNvPr>
          <p:cNvSpPr>
            <a:spLocks noGrp="1"/>
          </p:cNvSpPr>
          <p:nvPr>
            <p:ph type="title"/>
          </p:nvPr>
        </p:nvSpPr>
        <p:spPr>
          <a:xfrm>
            <a:off x="911424" y="365787"/>
            <a:ext cx="10177131" cy="1143000"/>
          </a:xfrm>
        </p:spPr>
        <p:txBody>
          <a:bodyPr>
            <a:noAutofit/>
          </a:bodyPr>
          <a:lstStyle/>
          <a:p>
            <a:r>
              <a:rPr lang="en-US" sz="3067" b="1" dirty="0">
                <a:latin typeface="Calibri" panose="020F0502020204030204" pitchFamily="34" charset="0"/>
                <a:ea typeface="Calibri" panose="020F0502020204030204" pitchFamily="34" charset="0"/>
                <a:cs typeface="Calibri" panose="020F0502020204030204" pitchFamily="34" charset="0"/>
              </a:rPr>
              <a:t>Documentation of Patrol Activities in Fleet B</a:t>
            </a:r>
            <a:endParaRPr lang="en-ID" sz="3067"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8483DC7-BB1F-39AE-7637-25BFCBF1626D}"/>
              </a:ext>
            </a:extLst>
          </p:cNvPr>
          <p:cNvPicPr>
            <a:picLocks noChangeAspect="1"/>
          </p:cNvPicPr>
          <p:nvPr/>
        </p:nvPicPr>
        <p:blipFill>
          <a:blip r:embed="rId2"/>
          <a:stretch>
            <a:fillRect/>
          </a:stretch>
        </p:blipFill>
        <p:spPr>
          <a:xfrm>
            <a:off x="1479527" y="1743721"/>
            <a:ext cx="2696260" cy="2022195"/>
          </a:xfrm>
          <a:prstGeom prst="rect">
            <a:avLst/>
          </a:prstGeom>
        </p:spPr>
      </p:pic>
      <p:pic>
        <p:nvPicPr>
          <p:cNvPr id="6" name="Picture 5">
            <a:extLst>
              <a:ext uri="{FF2B5EF4-FFF2-40B4-BE49-F238E27FC236}">
                <a16:creationId xmlns:a16="http://schemas.microsoft.com/office/drawing/2014/main" id="{FA95D89E-E586-53DC-8A1D-52270AB08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527" y="4046197"/>
            <a:ext cx="2696260" cy="2021595"/>
          </a:xfrm>
          <a:prstGeom prst="rect">
            <a:avLst/>
          </a:prstGeom>
        </p:spPr>
      </p:pic>
      <p:pic>
        <p:nvPicPr>
          <p:cNvPr id="7" name="Picture 6">
            <a:extLst>
              <a:ext uri="{FF2B5EF4-FFF2-40B4-BE49-F238E27FC236}">
                <a16:creationId xmlns:a16="http://schemas.microsoft.com/office/drawing/2014/main" id="{765D7507-C810-9DB4-EB5C-12EB4EC67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743" y="1758769"/>
            <a:ext cx="2696493" cy="2022569"/>
          </a:xfrm>
          <a:prstGeom prst="rect">
            <a:avLst/>
          </a:prstGeom>
        </p:spPr>
      </p:pic>
      <p:pic>
        <p:nvPicPr>
          <p:cNvPr id="8" name="Picture 7">
            <a:extLst>
              <a:ext uri="{FF2B5EF4-FFF2-40B4-BE49-F238E27FC236}">
                <a16:creationId xmlns:a16="http://schemas.microsoft.com/office/drawing/2014/main" id="{06C4B432-3677-770E-BE8F-52A7DF5EEE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017" y="4046198"/>
            <a:ext cx="2697220" cy="2022569"/>
          </a:xfrm>
          <a:prstGeom prst="rect">
            <a:avLst/>
          </a:prstGeom>
        </p:spPr>
      </p:pic>
      <p:pic>
        <p:nvPicPr>
          <p:cNvPr id="10" name="Picture 9">
            <a:extLst>
              <a:ext uri="{FF2B5EF4-FFF2-40B4-BE49-F238E27FC236}">
                <a16:creationId xmlns:a16="http://schemas.microsoft.com/office/drawing/2014/main" id="{060F21CE-2D2D-DD99-2EC6-89F269A38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193" y="1794937"/>
            <a:ext cx="2700815" cy="2025612"/>
          </a:xfrm>
          <a:prstGeom prst="rect">
            <a:avLst/>
          </a:prstGeom>
        </p:spPr>
      </p:pic>
      <p:pic>
        <p:nvPicPr>
          <p:cNvPr id="16" name="Picture 15">
            <a:extLst>
              <a:ext uri="{FF2B5EF4-FFF2-40B4-BE49-F238E27FC236}">
                <a16:creationId xmlns:a16="http://schemas.microsoft.com/office/drawing/2014/main" id="{7F3F7176-626E-23F9-3D68-60ADF2680A50}"/>
              </a:ext>
            </a:extLst>
          </p:cNvPr>
          <p:cNvPicPr>
            <a:picLocks noChangeAspect="1"/>
          </p:cNvPicPr>
          <p:nvPr/>
        </p:nvPicPr>
        <p:blipFill>
          <a:blip r:embed="rId7"/>
          <a:stretch>
            <a:fillRect/>
          </a:stretch>
        </p:blipFill>
        <p:spPr>
          <a:xfrm>
            <a:off x="7824192" y="4110387"/>
            <a:ext cx="2696261" cy="2022196"/>
          </a:xfrm>
          <a:prstGeom prst="rect">
            <a:avLst/>
          </a:prstGeom>
        </p:spPr>
      </p:pic>
    </p:spTree>
    <p:extLst>
      <p:ext uri="{BB962C8B-B14F-4D97-AF65-F5344CB8AC3E}">
        <p14:creationId xmlns:p14="http://schemas.microsoft.com/office/powerpoint/2010/main" val="2639784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17926-9629-B3C3-5755-2B0D309E5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A090D-9ED9-7570-687C-D22FBA0595E1}"/>
              </a:ext>
            </a:extLst>
          </p:cNvPr>
          <p:cNvSpPr>
            <a:spLocks noGrp="1"/>
          </p:cNvSpPr>
          <p:nvPr>
            <p:ph type="title"/>
          </p:nvPr>
        </p:nvSpPr>
        <p:spPr>
          <a:xfrm>
            <a:off x="911424" y="365787"/>
            <a:ext cx="10177131" cy="1143000"/>
          </a:xfrm>
        </p:spPr>
        <p:txBody>
          <a:bodyPr>
            <a:noAutofit/>
          </a:bodyPr>
          <a:lstStyle/>
          <a:p>
            <a:r>
              <a:rPr lang="en-US" sz="3067" b="1" dirty="0">
                <a:latin typeface="Calibri" panose="020F0502020204030204" pitchFamily="34" charset="0"/>
                <a:ea typeface="Calibri" panose="020F0502020204030204" pitchFamily="34" charset="0"/>
                <a:cs typeface="Calibri" panose="020F0502020204030204" pitchFamily="34" charset="0"/>
              </a:rPr>
              <a:t>Documentations of Patrol Activities and Illegal Findings </a:t>
            </a:r>
            <a:br>
              <a:rPr lang="en-US" sz="3067" b="1" dirty="0">
                <a:latin typeface="Calibri" panose="020F0502020204030204" pitchFamily="34" charset="0"/>
                <a:ea typeface="Calibri" panose="020F0502020204030204" pitchFamily="34" charset="0"/>
                <a:cs typeface="Calibri" panose="020F0502020204030204" pitchFamily="34" charset="0"/>
              </a:rPr>
            </a:br>
            <a:r>
              <a:rPr lang="en-US" sz="3067" b="1" dirty="0">
                <a:latin typeface="Calibri" panose="020F0502020204030204" pitchFamily="34" charset="0"/>
                <a:ea typeface="Calibri" panose="020F0502020204030204" pitchFamily="34" charset="0"/>
                <a:cs typeface="Calibri" panose="020F0502020204030204" pitchFamily="34" charset="0"/>
              </a:rPr>
              <a:t>in Fleet C</a:t>
            </a:r>
            <a:endParaRPr lang="en-ID" sz="3067"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32F8F09-434F-8C3F-430A-138A48F551EE}"/>
              </a:ext>
            </a:extLst>
          </p:cNvPr>
          <p:cNvPicPr>
            <a:picLocks noChangeAspect="1"/>
          </p:cNvPicPr>
          <p:nvPr/>
        </p:nvPicPr>
        <p:blipFill>
          <a:blip r:embed="rId2"/>
          <a:stretch>
            <a:fillRect/>
          </a:stretch>
        </p:blipFill>
        <p:spPr>
          <a:xfrm>
            <a:off x="3151773" y="3865594"/>
            <a:ext cx="2944228" cy="2209887"/>
          </a:xfrm>
          <a:prstGeom prst="rect">
            <a:avLst/>
          </a:prstGeom>
        </p:spPr>
      </p:pic>
      <p:pic>
        <p:nvPicPr>
          <p:cNvPr id="5" name="Picture 4">
            <a:extLst>
              <a:ext uri="{FF2B5EF4-FFF2-40B4-BE49-F238E27FC236}">
                <a16:creationId xmlns:a16="http://schemas.microsoft.com/office/drawing/2014/main" id="{94C32CB9-7AF5-73C1-B0AA-05755C491ED1}"/>
              </a:ext>
            </a:extLst>
          </p:cNvPr>
          <p:cNvPicPr>
            <a:picLocks noChangeAspect="1"/>
          </p:cNvPicPr>
          <p:nvPr/>
        </p:nvPicPr>
        <p:blipFill>
          <a:blip r:embed="rId3"/>
          <a:stretch>
            <a:fillRect/>
          </a:stretch>
        </p:blipFill>
        <p:spPr>
          <a:xfrm>
            <a:off x="1199457" y="1564042"/>
            <a:ext cx="2946516" cy="2209887"/>
          </a:xfrm>
          <a:prstGeom prst="rect">
            <a:avLst/>
          </a:prstGeom>
        </p:spPr>
      </p:pic>
      <p:pic>
        <p:nvPicPr>
          <p:cNvPr id="8" name="Picture 7">
            <a:extLst>
              <a:ext uri="{FF2B5EF4-FFF2-40B4-BE49-F238E27FC236}">
                <a16:creationId xmlns:a16="http://schemas.microsoft.com/office/drawing/2014/main" id="{D2905935-B5DB-E1ED-1996-5B308686A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1508787"/>
            <a:ext cx="2946516" cy="2209887"/>
          </a:xfrm>
          <a:prstGeom prst="rect">
            <a:avLst/>
          </a:prstGeom>
        </p:spPr>
      </p:pic>
      <p:pic>
        <p:nvPicPr>
          <p:cNvPr id="12" name="Picture 11" descr="A group of people standing in a forest&#10;&#10;AI-generated content may be incorrect.">
            <a:extLst>
              <a:ext uri="{FF2B5EF4-FFF2-40B4-BE49-F238E27FC236}">
                <a16:creationId xmlns:a16="http://schemas.microsoft.com/office/drawing/2014/main" id="{A8243DAA-218F-65BF-0D55-ED44F5F8C1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6213" y="3865594"/>
            <a:ext cx="2946515" cy="2209887"/>
          </a:xfrm>
          <a:prstGeom prst="rect">
            <a:avLst/>
          </a:prstGeom>
        </p:spPr>
      </p:pic>
    </p:spTree>
    <p:extLst>
      <p:ext uri="{BB962C8B-B14F-4D97-AF65-F5344CB8AC3E}">
        <p14:creationId xmlns:p14="http://schemas.microsoft.com/office/powerpoint/2010/main" val="323209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734FF-C1CC-5140-A014-EEC36579CB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CFAA62-94CB-2914-548C-6245C7950530}"/>
              </a:ext>
            </a:extLst>
          </p:cNvPr>
          <p:cNvSpPr>
            <a:spLocks noGrp="1"/>
          </p:cNvSpPr>
          <p:nvPr>
            <p:ph type="title"/>
          </p:nvPr>
        </p:nvSpPr>
        <p:spPr>
          <a:xfrm>
            <a:off x="609600" y="461797"/>
            <a:ext cx="9134805" cy="566936"/>
          </a:xfrm>
        </p:spPr>
        <p:txBody>
          <a:bodyPr>
            <a:normAutofit fontScale="90000"/>
          </a:bodyPr>
          <a:lstStyle/>
          <a:p>
            <a:pPr algn="l"/>
            <a:r>
              <a:rPr lang="en-US" sz="3733" b="1" dirty="0"/>
              <a:t>Business to Business  </a:t>
            </a:r>
            <a:endParaRPr lang="en-ID" sz="3733" b="1" dirty="0"/>
          </a:p>
        </p:txBody>
      </p:sp>
      <p:sp>
        <p:nvSpPr>
          <p:cNvPr id="5" name="Content Placeholder 4">
            <a:extLst>
              <a:ext uri="{FF2B5EF4-FFF2-40B4-BE49-F238E27FC236}">
                <a16:creationId xmlns:a16="http://schemas.microsoft.com/office/drawing/2014/main" id="{802CCE3F-655B-B008-2B71-F09C793C5642}"/>
              </a:ext>
            </a:extLst>
          </p:cNvPr>
          <p:cNvSpPr>
            <a:spLocks noGrp="1"/>
          </p:cNvSpPr>
          <p:nvPr>
            <p:ph idx="1"/>
          </p:nvPr>
        </p:nvSpPr>
        <p:spPr>
          <a:xfrm>
            <a:off x="609600" y="1220755"/>
            <a:ext cx="10972800" cy="5175448"/>
          </a:xfrm>
        </p:spPr>
        <p:txBody>
          <a:bodyPr>
            <a:normAutofit/>
          </a:bodyPr>
          <a:lstStyle/>
          <a:p>
            <a:pPr marL="355591" indent="-355591" algn="just">
              <a:spcBef>
                <a:spcPts val="0"/>
              </a:spcBef>
              <a:spcAft>
                <a:spcPts val="800"/>
              </a:spcAft>
              <a:buFont typeface="+mj-lt"/>
              <a:buAutoNum type="arabicPeriod"/>
            </a:pPr>
            <a:r>
              <a:rPr lang="en-US" sz="1600" kern="100" dirty="0">
                <a:latin typeface="Aptos" panose="020B0004020202020204" pitchFamily="34" charset="0"/>
                <a:ea typeface="Aptos" panose="020B0004020202020204" pitchFamily="34" charset="0"/>
                <a:cs typeface="Times New Roman" panose="02020603050405020304" pitchFamily="18" charset="0"/>
              </a:rPr>
              <a:t>20 September 2025: Joint patrol between the Flying Camp Team from Fleet B/PT REKI and the Environmental Monitoring Team from PT MBJ. Patrol results: no illegal activity was found at Fleet B.</a:t>
            </a:r>
          </a:p>
          <a:p>
            <a:pPr marL="355591" indent="-355591" algn="just">
              <a:spcBef>
                <a:spcPts val="0"/>
              </a:spcBef>
              <a:spcAft>
                <a:spcPts val="800"/>
              </a:spcAft>
              <a:buFont typeface="+mj-lt"/>
              <a:buAutoNum type="arabicPeriod"/>
            </a:pPr>
            <a:r>
              <a:rPr lang="en-US" sz="1600" kern="100" dirty="0">
                <a:latin typeface="Aptos" panose="020B0004020202020204" pitchFamily="34" charset="0"/>
                <a:ea typeface="Aptos" panose="020B0004020202020204" pitchFamily="34" charset="0"/>
                <a:cs typeface="Times New Roman" panose="02020603050405020304" pitchFamily="18" charset="0"/>
              </a:rPr>
              <a:t>29 September 2025: Monthly Meeting PT REKI and PT MBJ, points of meeting:</a:t>
            </a:r>
          </a:p>
          <a:p>
            <a:pPr marL="599002" lvl="1" indent="-243411" algn="just">
              <a:spcBef>
                <a:spcPts val="0"/>
              </a:spcBef>
              <a:spcAft>
                <a:spcPts val="800"/>
              </a:spcAft>
              <a:buFont typeface="+mj-lt"/>
              <a:buAutoNum type="alphaLcPeriod"/>
            </a:pPr>
            <a:r>
              <a:rPr lang="en-US" sz="1467" kern="100" dirty="0">
                <a:latin typeface="Aptos" panose="020B0004020202020204" pitchFamily="34" charset="0"/>
                <a:ea typeface="Aptos" panose="020B0004020202020204" pitchFamily="34" charset="0"/>
                <a:cs typeface="Times New Roman" panose="02020603050405020304" pitchFamily="18" charset="0"/>
              </a:rPr>
              <a:t>Mitigating the impact of PT MBJ's mining road on illegal activities: </a:t>
            </a:r>
          </a:p>
          <a:p>
            <a:pPr marL="840296" lvl="2" indent="-228594" algn="just">
              <a:spcBef>
                <a:spcPts val="0"/>
              </a:spcBef>
              <a:spcAft>
                <a:spcPts val="800"/>
              </a:spcAft>
            </a:pPr>
            <a:r>
              <a:rPr lang="en-US" sz="1400" kern="100" dirty="0">
                <a:latin typeface="Aptos" panose="020B0004020202020204" pitchFamily="34" charset="0"/>
                <a:ea typeface="Aptos" panose="020B0004020202020204" pitchFamily="34" charset="0"/>
                <a:cs typeface="Times New Roman" panose="02020603050405020304" pitchFamily="18" charset="0"/>
              </a:rPr>
              <a:t>PT REKI and PT MBJ agreed to conduct joint monitoring regarding the implementation of the commitments/obligations stated in the Amdal.</a:t>
            </a:r>
          </a:p>
          <a:p>
            <a:pPr marL="840296" lvl="2" indent="-228594" algn="just">
              <a:spcBef>
                <a:spcPts val="0"/>
              </a:spcBef>
              <a:spcAft>
                <a:spcPts val="800"/>
              </a:spcAft>
            </a:pPr>
            <a:r>
              <a:rPr lang="en-US" sz="1400" kern="100" dirty="0">
                <a:latin typeface="Aptos" panose="020B0004020202020204" pitchFamily="34" charset="0"/>
                <a:ea typeface="Aptos" panose="020B0004020202020204" pitchFamily="34" charset="0"/>
                <a:cs typeface="Times New Roman" panose="02020603050405020304" pitchFamily="18" charset="0"/>
              </a:rPr>
              <a:t>The technical team of PT REKI and PT MBJ will prepare and discuss the Joint Security SOP.</a:t>
            </a:r>
          </a:p>
          <a:p>
            <a:pPr marL="840296" lvl="2" indent="-228594" algn="just">
              <a:spcBef>
                <a:spcPts val="0"/>
              </a:spcBef>
              <a:spcAft>
                <a:spcPts val="800"/>
              </a:spcAft>
            </a:pPr>
            <a:r>
              <a:rPr lang="en-US" sz="1400" kern="100" dirty="0">
                <a:latin typeface="Aptos" panose="020B0004020202020204" pitchFamily="34" charset="0"/>
                <a:ea typeface="Aptos" panose="020B0004020202020204" pitchFamily="34" charset="0"/>
                <a:cs typeface="Times New Roman" panose="02020603050405020304" pitchFamily="18" charset="0"/>
              </a:rPr>
              <a:t>Installing signs prohibiting further illegal activities in the Fleet A area.</a:t>
            </a:r>
          </a:p>
          <a:p>
            <a:pPr marL="840296" lvl="2" indent="-228594" algn="just">
              <a:spcBef>
                <a:spcPts val="0"/>
              </a:spcBef>
              <a:spcAft>
                <a:spcPts val="800"/>
              </a:spcAft>
            </a:pPr>
            <a:r>
              <a:rPr lang="en-US" sz="1400" kern="100" dirty="0">
                <a:latin typeface="Aptos" panose="020B0004020202020204" pitchFamily="34" charset="0"/>
                <a:ea typeface="Aptos" panose="020B0004020202020204" pitchFamily="34" charset="0"/>
                <a:cs typeface="Times New Roman" panose="02020603050405020304" pitchFamily="18" charset="0"/>
              </a:rPr>
              <a:t>Arrange a joint patrol schedule.</a:t>
            </a:r>
          </a:p>
          <a:p>
            <a:pPr marL="840296" lvl="2" indent="-228594" algn="just">
              <a:spcBef>
                <a:spcPts val="0"/>
              </a:spcBef>
              <a:spcAft>
                <a:spcPts val="800"/>
              </a:spcAft>
            </a:pPr>
            <a:r>
              <a:rPr lang="en-US" sz="1400" kern="100" dirty="0">
                <a:latin typeface="Aptos" panose="020B0004020202020204" pitchFamily="34" charset="0"/>
                <a:ea typeface="Aptos" panose="020B0004020202020204" pitchFamily="34" charset="0"/>
                <a:cs typeface="Times New Roman" panose="02020603050405020304" pitchFamily="18" charset="0"/>
              </a:rPr>
              <a:t>To accelerate the construction of the Joint Security Post (PT REKI, PT MBJ, and PT BPP), PT REKI will invite both parties to discuss and implement the construction.</a:t>
            </a:r>
          </a:p>
          <a:p>
            <a:pPr marL="840296" lvl="2" indent="-228594" algn="just">
              <a:spcBef>
                <a:spcPts val="0"/>
              </a:spcBef>
              <a:spcAft>
                <a:spcPts val="800"/>
              </a:spcAft>
            </a:pPr>
            <a:r>
              <a:rPr lang="en-US" sz="1400" kern="100" dirty="0">
                <a:latin typeface="Aptos" panose="020B0004020202020204" pitchFamily="34" charset="0"/>
                <a:ea typeface="Aptos" panose="020B0004020202020204" pitchFamily="34" charset="0"/>
                <a:cs typeface="Times New Roman" panose="02020603050405020304" pitchFamily="18" charset="0"/>
              </a:rPr>
              <a:t>Follow-up action will be taken to terminate illegal access to Fleet C.</a:t>
            </a:r>
          </a:p>
          <a:p>
            <a:pPr marL="599002" lvl="2" indent="-243411" algn="just">
              <a:spcBef>
                <a:spcPts val="0"/>
              </a:spcBef>
              <a:spcAft>
                <a:spcPts val="800"/>
              </a:spcAft>
              <a:buFont typeface="+mj-lt"/>
              <a:buAutoNum type="alphaLcPeriod" startAt="2"/>
            </a:pPr>
            <a:r>
              <a:rPr lang="en-US" sz="1467" kern="100" dirty="0">
                <a:latin typeface="Aptos" panose="020B0004020202020204" pitchFamily="34" charset="0"/>
                <a:ea typeface="Aptos" panose="020B0004020202020204" pitchFamily="34" charset="0"/>
                <a:cs typeface="Times New Roman" panose="02020603050405020304" pitchFamily="18" charset="0"/>
              </a:rPr>
              <a:t>Mitigating the impact of PT MBJ's mining road on wildlife:</a:t>
            </a:r>
          </a:p>
          <a:p>
            <a:pPr marL="840296" lvl="3" indent="-228594" algn="just">
              <a:spcBef>
                <a:spcPts val="0"/>
              </a:spcBef>
              <a:spcAft>
                <a:spcPts val="800"/>
              </a:spcAft>
              <a:buFont typeface="Arial" panose="020B0604020202020204" pitchFamily="34" charset="0"/>
              <a:buChar char="•"/>
            </a:pPr>
            <a:r>
              <a:rPr lang="en-US" sz="1400" kern="100" dirty="0">
                <a:latin typeface="Aptos" panose="020B0004020202020204" pitchFamily="34" charset="0"/>
                <a:ea typeface="Aptos" panose="020B0004020202020204" pitchFamily="34" charset="0"/>
                <a:cs typeface="Times New Roman" panose="02020603050405020304" pitchFamily="18" charset="0"/>
              </a:rPr>
              <a:t>There will be installation of signs prohibiting hunting and information boards regarding further animal crossings in the Fleet A area.</a:t>
            </a:r>
          </a:p>
          <a:p>
            <a:pPr marL="840296" lvl="3" indent="-228594" algn="just">
              <a:spcBef>
                <a:spcPts val="0"/>
              </a:spcBef>
              <a:spcAft>
                <a:spcPts val="800"/>
              </a:spcAft>
              <a:buFont typeface="Arial" panose="020B0604020202020204" pitchFamily="34" charset="0"/>
              <a:buChar char="•"/>
            </a:pPr>
            <a:r>
              <a:rPr lang="en-US" sz="1400" kern="100" dirty="0">
                <a:latin typeface="Aptos" panose="020B0004020202020204" pitchFamily="34" charset="0"/>
                <a:ea typeface="Aptos" panose="020B0004020202020204" pitchFamily="34" charset="0"/>
                <a:cs typeface="Times New Roman" panose="02020603050405020304" pitchFamily="18" charset="0"/>
              </a:rPr>
              <a:t>PT REKI and PT BPP will coordinate with the South Sumatra BKSDA to follow up on the results of the FGD on the biodiversity study and specific directions for the draft corridor design.</a:t>
            </a:r>
          </a:p>
        </p:txBody>
      </p:sp>
    </p:spTree>
    <p:extLst>
      <p:ext uri="{BB962C8B-B14F-4D97-AF65-F5344CB8AC3E}">
        <p14:creationId xmlns:p14="http://schemas.microsoft.com/office/powerpoint/2010/main" val="2163565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9998-D91F-261C-C622-8255F71880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9EB040-265B-44C1-ABCF-F3A6FD74AF59}"/>
              </a:ext>
            </a:extLst>
          </p:cNvPr>
          <p:cNvSpPr>
            <a:spLocks noGrp="1"/>
          </p:cNvSpPr>
          <p:nvPr>
            <p:ph type="title"/>
          </p:nvPr>
        </p:nvSpPr>
        <p:spPr>
          <a:xfrm>
            <a:off x="609600" y="461797"/>
            <a:ext cx="9134805" cy="566936"/>
          </a:xfrm>
        </p:spPr>
        <p:txBody>
          <a:bodyPr>
            <a:normAutofit fontScale="90000"/>
          </a:bodyPr>
          <a:lstStyle/>
          <a:p>
            <a:pPr algn="l"/>
            <a:r>
              <a:rPr lang="en-US" sz="3733" b="1" dirty="0"/>
              <a:t>Business to Business  </a:t>
            </a:r>
            <a:endParaRPr lang="en-ID" sz="3733" b="1" dirty="0"/>
          </a:p>
        </p:txBody>
      </p:sp>
      <p:sp>
        <p:nvSpPr>
          <p:cNvPr id="5" name="Content Placeholder 4">
            <a:extLst>
              <a:ext uri="{FF2B5EF4-FFF2-40B4-BE49-F238E27FC236}">
                <a16:creationId xmlns:a16="http://schemas.microsoft.com/office/drawing/2014/main" id="{EA62701F-1B86-4929-FC5B-4AA49A587062}"/>
              </a:ext>
            </a:extLst>
          </p:cNvPr>
          <p:cNvSpPr>
            <a:spLocks noGrp="1"/>
          </p:cNvSpPr>
          <p:nvPr>
            <p:ph idx="1"/>
          </p:nvPr>
        </p:nvSpPr>
        <p:spPr>
          <a:xfrm>
            <a:off x="609600" y="1220755"/>
            <a:ext cx="10972800" cy="5175448"/>
          </a:xfrm>
        </p:spPr>
        <p:txBody>
          <a:bodyPr>
            <a:normAutofit/>
          </a:bodyPr>
          <a:lstStyle/>
          <a:p>
            <a:pPr marL="599002" lvl="1" indent="-243411" algn="just">
              <a:spcBef>
                <a:spcPts val="0"/>
              </a:spcBef>
              <a:spcAft>
                <a:spcPts val="800"/>
              </a:spcAft>
              <a:buFont typeface="+mj-lt"/>
              <a:buAutoNum type="alphaLcPeriod" startAt="3"/>
            </a:pPr>
            <a:r>
              <a:rPr lang="en-US" sz="1333" kern="100" dirty="0">
                <a:latin typeface="Aptos" panose="020B0004020202020204" pitchFamily="34" charset="0"/>
                <a:ea typeface="Aptos" panose="020B0004020202020204" pitchFamily="34" charset="0"/>
                <a:cs typeface="Times New Roman" panose="02020603050405020304" pitchFamily="18" charset="0"/>
              </a:rPr>
              <a:t>Detailed Engineering Design (DED) of PT MBJ mining road: </a:t>
            </a:r>
          </a:p>
          <a:p>
            <a:pPr marL="840296" lvl="2" indent="-228594" algn="just">
              <a:spcBef>
                <a:spcPts val="0"/>
              </a:spcBef>
              <a:spcAft>
                <a:spcPts val="800"/>
              </a:spcAft>
            </a:pPr>
            <a:r>
              <a:rPr lang="en-US" sz="1333" kern="100" dirty="0">
                <a:latin typeface="Aptos" panose="020B0004020202020204" pitchFamily="34" charset="0"/>
                <a:ea typeface="Aptos" panose="020B0004020202020204" pitchFamily="34" charset="0"/>
                <a:cs typeface="Times New Roman" panose="02020603050405020304" pitchFamily="18" charset="0"/>
              </a:rPr>
              <a:t>The technical team will immediately coordinate to share further data related to design points and hold discussions to ensure matters of concern to PT REKI are addressed.</a:t>
            </a:r>
          </a:p>
          <a:p>
            <a:pPr marL="660383" lvl="2" algn="just">
              <a:spcBef>
                <a:spcPts val="0"/>
              </a:spcBef>
              <a:spcAft>
                <a:spcPts val="800"/>
              </a:spcAft>
              <a:buFont typeface="+mj-lt"/>
              <a:buAutoNum type="alphaLcPeriod" startAt="4"/>
            </a:pPr>
            <a:r>
              <a:rPr lang="en-US" sz="1333" kern="100" dirty="0">
                <a:latin typeface="Aptos" panose="020B0004020202020204" pitchFamily="34" charset="0"/>
                <a:ea typeface="Aptos" panose="020B0004020202020204" pitchFamily="34" charset="0"/>
                <a:cs typeface="Times New Roman" panose="02020603050405020304" pitchFamily="18" charset="0"/>
              </a:rPr>
              <a:t>Community empowerment:</a:t>
            </a:r>
          </a:p>
          <a:p>
            <a:pPr marL="840296" lvl="3"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MBJ and PT REKI agreed to focus the empowerment program on target groups (</a:t>
            </a:r>
            <a:r>
              <a:rPr lang="en-US" sz="1333" kern="100" dirty="0" err="1">
                <a:latin typeface="Aptos" panose="020B0004020202020204" pitchFamily="34" charset="0"/>
                <a:ea typeface="Aptos" panose="020B0004020202020204" pitchFamily="34" charset="0"/>
                <a:cs typeface="Times New Roman" panose="02020603050405020304" pitchFamily="18" charset="0"/>
              </a:rPr>
              <a:t>Pe'I</a:t>
            </a:r>
            <a:r>
              <a:rPr lang="en-US" sz="1333" kern="100" dirty="0">
                <a:latin typeface="Aptos" panose="020B0004020202020204" pitchFamily="34" charset="0"/>
                <a:ea typeface="Aptos" panose="020B0004020202020204" pitchFamily="34" charset="0"/>
                <a:cs typeface="Times New Roman" panose="02020603050405020304" pitchFamily="18" charset="0"/>
              </a:rPr>
              <a:t> Group and Mat Atam Group).</a:t>
            </a:r>
          </a:p>
          <a:p>
            <a:pPr marL="840296" lvl="3"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REKI and PT </a:t>
            </a:r>
            <a:r>
              <a:rPr lang="en-US" sz="1333" kern="100" dirty="0" err="1">
                <a:latin typeface="Aptos" panose="020B0004020202020204" pitchFamily="34" charset="0"/>
                <a:ea typeface="Aptos" panose="020B0004020202020204" pitchFamily="34" charset="0"/>
                <a:cs typeface="Times New Roman" panose="02020603050405020304" pitchFamily="18" charset="0"/>
              </a:rPr>
              <a:t>PT</a:t>
            </a:r>
            <a:r>
              <a:rPr lang="en-US" sz="1333" kern="100" dirty="0">
                <a:latin typeface="Aptos" panose="020B0004020202020204" pitchFamily="34" charset="0"/>
                <a:ea typeface="Aptos" panose="020B0004020202020204" pitchFamily="34" charset="0"/>
                <a:cs typeface="Times New Roman" panose="02020603050405020304" pitchFamily="18" charset="0"/>
              </a:rPr>
              <a:t> MBJ and PT REKI agreed to develop an empowerment program at KTH Suban </a:t>
            </a:r>
            <a:r>
              <a:rPr lang="en-US" sz="1333" kern="100" dirty="0" err="1">
                <a:latin typeface="Aptos" panose="020B0004020202020204" pitchFamily="34" charset="0"/>
                <a:ea typeface="Aptos" panose="020B0004020202020204" pitchFamily="34" charset="0"/>
                <a:cs typeface="Times New Roman" panose="02020603050405020304" pitchFamily="18" charset="0"/>
              </a:rPr>
              <a:t>Sepakat</a:t>
            </a:r>
            <a:r>
              <a:rPr lang="en-US" sz="1333" kern="100" dirty="0">
                <a:latin typeface="Aptos" panose="020B0004020202020204" pitchFamily="34" charset="0"/>
                <a:ea typeface="Aptos" panose="020B0004020202020204" pitchFamily="34" charset="0"/>
                <a:cs typeface="Times New Roman" panose="02020603050405020304" pitchFamily="18" charset="0"/>
              </a:rPr>
              <a:t> and Suban Mas.</a:t>
            </a:r>
          </a:p>
          <a:p>
            <a:pPr marL="840296" lvl="3"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MBJ will dig a well in the </a:t>
            </a:r>
            <a:r>
              <a:rPr lang="en-US" sz="1333" kern="100" dirty="0" err="1">
                <a:latin typeface="Aptos" panose="020B0004020202020204" pitchFamily="34" charset="0"/>
                <a:ea typeface="Aptos" panose="020B0004020202020204" pitchFamily="34" charset="0"/>
                <a:cs typeface="Times New Roman" panose="02020603050405020304" pitchFamily="18" charset="0"/>
              </a:rPr>
              <a:t>Pe'i</a:t>
            </a:r>
            <a:r>
              <a:rPr lang="en-US" sz="1333" kern="100" dirty="0">
                <a:latin typeface="Aptos" panose="020B0004020202020204" pitchFamily="34" charset="0"/>
                <a:ea typeface="Aptos" panose="020B0004020202020204" pitchFamily="34" charset="0"/>
                <a:cs typeface="Times New Roman" panose="02020603050405020304" pitchFamily="18" charset="0"/>
              </a:rPr>
              <a:t> Group which is part of the water treatment program.</a:t>
            </a:r>
          </a:p>
          <a:p>
            <a:pPr marL="840296" lvl="3"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After completing the excavation of the well, PT MBJ will continue construction of the MCK.</a:t>
            </a:r>
          </a:p>
          <a:p>
            <a:pPr marL="840296" lvl="3"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MBJ will continue providing basic food assistance which started in early September 2025 to the Mat Atam Group (4 families).</a:t>
            </a:r>
          </a:p>
          <a:p>
            <a:pPr marL="840296" lvl="3"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REKI will conduct health checks and provide medical assistance to the Mat Ata </a:t>
            </a:r>
            <a:r>
              <a:rPr lang="en-US" sz="1333" kern="100" dirty="0" err="1">
                <a:latin typeface="Aptos" panose="020B0004020202020204" pitchFamily="34" charset="0"/>
                <a:ea typeface="Aptos" panose="020B0004020202020204" pitchFamily="34" charset="0"/>
                <a:cs typeface="Times New Roman" panose="02020603050405020304" pitchFamily="18" charset="0"/>
              </a:rPr>
              <a:t>Group.m</a:t>
            </a:r>
            <a:r>
              <a:rPr lang="en-US" sz="1333" kern="100" dirty="0">
                <a:latin typeface="Aptos" panose="020B0004020202020204" pitchFamily="34" charset="0"/>
                <a:ea typeface="Aptos" panose="020B0004020202020204" pitchFamily="34" charset="0"/>
                <a:cs typeface="Times New Roman" panose="02020603050405020304" pitchFamily="18" charset="0"/>
              </a:rPr>
              <a:t>.</a:t>
            </a:r>
          </a:p>
          <a:p>
            <a:pPr marL="660383" lvl="3" algn="just">
              <a:spcBef>
                <a:spcPts val="0"/>
              </a:spcBef>
              <a:spcAft>
                <a:spcPts val="800"/>
              </a:spcAft>
              <a:buFont typeface="+mj-lt"/>
              <a:buAutoNum type="alphaLcPeriod" startAt="5"/>
            </a:pPr>
            <a:r>
              <a:rPr lang="en-US" sz="1333" kern="100" dirty="0" err="1">
                <a:latin typeface="Aptos" panose="020B0004020202020204" pitchFamily="34" charset="0"/>
                <a:ea typeface="Aptos" panose="020B0004020202020204" pitchFamily="34" charset="0"/>
                <a:cs typeface="Times New Roman" panose="02020603050405020304" pitchFamily="18" charset="0"/>
              </a:rPr>
              <a:t>Pemenuhan</a:t>
            </a:r>
            <a:r>
              <a:rPr lang="en-US" sz="1333" kern="100" dirty="0">
                <a:latin typeface="Aptos" panose="020B0004020202020204" pitchFamily="34" charset="0"/>
                <a:ea typeface="Aptos" panose="020B0004020202020204" pitchFamily="34" charset="0"/>
                <a:cs typeface="Times New Roman" panose="02020603050405020304" pitchFamily="18" charset="0"/>
              </a:rPr>
              <a:t> </a:t>
            </a:r>
            <a:r>
              <a:rPr lang="en-US" sz="1333" kern="100" dirty="0" err="1">
                <a:latin typeface="Aptos" panose="020B0004020202020204" pitchFamily="34" charset="0"/>
                <a:ea typeface="Aptos" panose="020B0004020202020204" pitchFamily="34" charset="0"/>
                <a:cs typeface="Times New Roman" panose="02020603050405020304" pitchFamily="18" charset="0"/>
              </a:rPr>
              <a:t>kewajiban</a:t>
            </a:r>
            <a:r>
              <a:rPr lang="en-US" sz="1333" kern="100" dirty="0">
                <a:latin typeface="Aptos" panose="020B0004020202020204" pitchFamily="34" charset="0"/>
                <a:ea typeface="Aptos" panose="020B0004020202020204" pitchFamily="34" charset="0"/>
                <a:cs typeface="Times New Roman" panose="02020603050405020304" pitchFamily="18" charset="0"/>
              </a:rPr>
              <a:t> Amdal PT MBJ</a:t>
            </a:r>
          </a:p>
          <a:p>
            <a:pPr marL="840296" lvl="4"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MBJ will convey important points related to the reclamation plan after the preparation of the revised Amdal document is completed. </a:t>
            </a:r>
          </a:p>
          <a:p>
            <a:pPr marL="840296" lvl="4"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MBJ and PT REKI agreed to conduct joint monitoring to ensure that mining road construction remains within the IPPKH corridor.</a:t>
            </a:r>
          </a:p>
          <a:p>
            <a:pPr marL="840296" lvl="4" indent="-228594" algn="just">
              <a:spcBef>
                <a:spcPts val="0"/>
              </a:spcBef>
              <a:spcAft>
                <a:spcPts val="800"/>
              </a:spcAft>
              <a:buFont typeface="Arial" panose="020B0604020202020204" pitchFamily="34" charset="0"/>
              <a:buChar char="•"/>
            </a:pPr>
            <a:r>
              <a:rPr lang="en-US" sz="1333" kern="100" dirty="0">
                <a:latin typeface="Aptos" panose="020B0004020202020204" pitchFamily="34" charset="0"/>
                <a:ea typeface="Aptos" panose="020B0004020202020204" pitchFamily="34" charset="0"/>
                <a:cs typeface="Times New Roman" panose="02020603050405020304" pitchFamily="18" charset="0"/>
              </a:rPr>
              <a:t>PT MBJ will share orthophoto data with PT REKI.</a:t>
            </a:r>
          </a:p>
          <a:p>
            <a:pPr marL="599002" lvl="4" indent="-243411" algn="just">
              <a:spcBef>
                <a:spcPts val="0"/>
              </a:spcBef>
              <a:spcAft>
                <a:spcPts val="800"/>
              </a:spcAft>
              <a:buFont typeface="+mj-lt"/>
              <a:buAutoNum type="alphaLcPeriod" startAt="6"/>
            </a:pPr>
            <a:r>
              <a:rPr lang="en-US" sz="1333" kern="100" dirty="0">
                <a:latin typeface="Aptos" panose="020B0004020202020204" pitchFamily="34" charset="0"/>
                <a:ea typeface="Aptos" panose="020B0004020202020204" pitchFamily="34" charset="0"/>
                <a:cs typeface="Times New Roman" panose="02020603050405020304" pitchFamily="18" charset="0"/>
              </a:rPr>
              <a:t>PT REKI and PT MBJ will continue to strengthen cooperation between the parties.</a:t>
            </a:r>
          </a:p>
          <a:p>
            <a:pPr marL="611702" lvl="4" indent="0" algn="just">
              <a:spcBef>
                <a:spcPts val="0"/>
              </a:spcBef>
              <a:spcAft>
                <a:spcPts val="800"/>
              </a:spcAft>
              <a:buNone/>
            </a:pPr>
            <a:endParaRPr lang="en-US" sz="1333"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8103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3B4E-66E1-EE6E-65E9-39EF273B8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517C00-C0DE-041B-3A48-2623A653D693}"/>
              </a:ext>
            </a:extLst>
          </p:cNvPr>
          <p:cNvSpPr>
            <a:spLocks noGrp="1"/>
          </p:cNvSpPr>
          <p:nvPr>
            <p:ph type="title"/>
          </p:nvPr>
        </p:nvSpPr>
        <p:spPr>
          <a:xfrm>
            <a:off x="911424" y="365787"/>
            <a:ext cx="10177131" cy="1143000"/>
          </a:xfrm>
        </p:spPr>
        <p:txBody>
          <a:bodyPr>
            <a:noAutofit/>
          </a:bodyPr>
          <a:lstStyle/>
          <a:p>
            <a:r>
              <a:rPr lang="en-US" sz="3067" b="1" dirty="0">
                <a:latin typeface="Calibri" panose="020F0502020204030204" pitchFamily="34" charset="0"/>
                <a:ea typeface="Calibri" panose="020F0502020204030204" pitchFamily="34" charset="0"/>
                <a:cs typeface="Calibri" panose="020F0502020204030204" pitchFamily="34" charset="0"/>
              </a:rPr>
              <a:t>  Documentations of B2B (Monthly Meeting)</a:t>
            </a:r>
            <a:endParaRPr lang="en-ID" sz="3067" b="1"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group of people sitting around a table&#10;&#10;AI-generated content may be incorrect.">
            <a:extLst>
              <a:ext uri="{FF2B5EF4-FFF2-40B4-BE49-F238E27FC236}">
                <a16:creationId xmlns:a16="http://schemas.microsoft.com/office/drawing/2014/main" id="{C1FE2B9B-DF0A-9A4B-36FE-7C1BA80AAD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446" y="1494199"/>
            <a:ext cx="3140964" cy="2355723"/>
          </a:xfrm>
          <a:prstGeom prst="rect">
            <a:avLst/>
          </a:prstGeom>
        </p:spPr>
      </p:pic>
      <p:pic>
        <p:nvPicPr>
          <p:cNvPr id="8" name="Picture 7">
            <a:extLst>
              <a:ext uri="{FF2B5EF4-FFF2-40B4-BE49-F238E27FC236}">
                <a16:creationId xmlns:a16="http://schemas.microsoft.com/office/drawing/2014/main" id="{79CEE3B1-A3C4-EE84-BD8F-C9D5558055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1494516"/>
            <a:ext cx="3140964" cy="2355405"/>
          </a:xfrm>
          <a:prstGeom prst="rect">
            <a:avLst/>
          </a:prstGeom>
          <a:noFill/>
          <a:ln>
            <a:noFill/>
          </a:ln>
        </p:spPr>
      </p:pic>
      <p:pic>
        <p:nvPicPr>
          <p:cNvPr id="9" name="Picture 8" descr="A group of people sitting around a table&#10;&#10;AI-generated content may be incorrect.">
            <a:extLst>
              <a:ext uri="{FF2B5EF4-FFF2-40B4-BE49-F238E27FC236}">
                <a16:creationId xmlns:a16="http://schemas.microsoft.com/office/drawing/2014/main" id="{9EB07031-B76A-0715-C38F-6769EEBF72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263" y="3717032"/>
            <a:ext cx="3140964" cy="2355909"/>
          </a:xfrm>
          <a:prstGeom prst="rect">
            <a:avLst/>
          </a:prstGeom>
          <a:noFill/>
          <a:ln>
            <a:noFill/>
          </a:ln>
        </p:spPr>
      </p:pic>
      <p:pic>
        <p:nvPicPr>
          <p:cNvPr id="10" name="Picture 9" descr="A group of people sitting at a table&#10;&#10;AI-generated content may be incorrect.">
            <a:extLst>
              <a:ext uri="{FF2B5EF4-FFF2-40B4-BE49-F238E27FC236}">
                <a16:creationId xmlns:a16="http://schemas.microsoft.com/office/drawing/2014/main" id="{07FA0530-A364-4590-7067-547FF946E5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7591" y="3717032"/>
            <a:ext cx="3140964" cy="2355723"/>
          </a:xfrm>
          <a:prstGeom prst="rect">
            <a:avLst/>
          </a:prstGeom>
          <a:noFill/>
          <a:ln>
            <a:noFill/>
          </a:ln>
        </p:spPr>
      </p:pic>
    </p:spTree>
    <p:extLst>
      <p:ext uri="{BB962C8B-B14F-4D97-AF65-F5344CB8AC3E}">
        <p14:creationId xmlns:p14="http://schemas.microsoft.com/office/powerpoint/2010/main" val="3485235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8068-9615-54E2-C49D-970D7D151E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6325EA-3BE8-1064-B8E7-F984ECE6537B}"/>
              </a:ext>
            </a:extLst>
          </p:cNvPr>
          <p:cNvSpPr>
            <a:spLocks noGrp="1"/>
          </p:cNvSpPr>
          <p:nvPr>
            <p:ph type="title"/>
          </p:nvPr>
        </p:nvSpPr>
        <p:spPr>
          <a:xfrm>
            <a:off x="609600" y="644691"/>
            <a:ext cx="9134805" cy="576064"/>
          </a:xfrm>
        </p:spPr>
        <p:txBody>
          <a:bodyPr>
            <a:normAutofit fontScale="90000"/>
          </a:bodyPr>
          <a:lstStyle/>
          <a:p>
            <a:pPr algn="l"/>
            <a:r>
              <a:rPr lang="en-US" sz="3733" b="1" dirty="0"/>
              <a:t>Stakeholder Engagement </a:t>
            </a:r>
            <a:endParaRPr lang="en-ID" sz="3733" b="1" dirty="0"/>
          </a:p>
        </p:txBody>
      </p:sp>
      <p:sp>
        <p:nvSpPr>
          <p:cNvPr id="5" name="Content Placeholder 4">
            <a:extLst>
              <a:ext uri="{FF2B5EF4-FFF2-40B4-BE49-F238E27FC236}">
                <a16:creationId xmlns:a16="http://schemas.microsoft.com/office/drawing/2014/main" id="{FAC17B46-A721-FC02-3386-30FF23C1C633}"/>
              </a:ext>
            </a:extLst>
          </p:cNvPr>
          <p:cNvSpPr>
            <a:spLocks noGrp="1"/>
          </p:cNvSpPr>
          <p:nvPr>
            <p:ph idx="1"/>
          </p:nvPr>
        </p:nvSpPr>
        <p:spPr>
          <a:xfrm>
            <a:off x="609600" y="1700808"/>
            <a:ext cx="11247040" cy="4512501"/>
          </a:xfrm>
        </p:spPr>
        <p:txBody>
          <a:bodyPr>
            <a:normAutofit/>
          </a:bodyPr>
          <a:lstStyle/>
          <a:p>
            <a:pPr marL="0" indent="0" algn="just">
              <a:spcBef>
                <a:spcPts val="0"/>
              </a:spcBef>
              <a:spcAft>
                <a:spcPts val="800"/>
              </a:spcAft>
              <a:buNone/>
            </a:pPr>
            <a:r>
              <a:rPr lang="en-US" sz="1733" b="1" kern="100" dirty="0">
                <a:latin typeface="Aptos" panose="020B0004020202020204" pitchFamily="34" charset="0"/>
                <a:ea typeface="Aptos" panose="020B0004020202020204" pitchFamily="34" charset="0"/>
                <a:cs typeface="Times New Roman" panose="02020603050405020304" pitchFamily="18" charset="0"/>
              </a:rPr>
              <a:t>12 September 2025: </a:t>
            </a:r>
            <a:r>
              <a:rPr lang="en-US" sz="1733" kern="100" dirty="0">
                <a:latin typeface="Aptos" panose="020B0004020202020204" pitchFamily="34" charset="0"/>
                <a:ea typeface="Aptos" panose="020B0004020202020204" pitchFamily="34" charset="0"/>
                <a:cs typeface="Times New Roman" panose="02020603050405020304" pitchFamily="18" charset="0"/>
              </a:rPr>
              <a:t>FGD with the parties (PT REKI, PT MBJ, PT BPP, BKSDA, BPHL V, Forestry Service, Meranti Harapan Collaboration Platform/PKMH, Directorate of Conservation and Genetics/KSG, Directorate of Ecosystem Recovery and Preservation Area Development/PEBAP, Indonesian Elephant Conservation Forum/FKGI, Our Tiger Forum, IPB, UNSRI, Tropical Biome/Elephant Expert, Durrell Institute of Conservation and Ecology – KENT University) in order to follow up on the results of the joint field survey (PT REKI, PT MBJ, BKSDA, BPHL V, and the South Sumatra Forestry Service on July 28-32, 2025), the points of the FGD results are :</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marL="228594" lvl="1" indent="-228594" algn="just">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The development of corridors is not only concerned with tigers and elephants, but also with other protected animals.</a:t>
            </a:r>
          </a:p>
          <a:p>
            <a:pPr marL="228594" lvl="1" indent="-228594" algn="just">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It is necessary to conduct spatial analysis and identify the risk impacts of road and corridor construction.</a:t>
            </a:r>
          </a:p>
          <a:p>
            <a:pPr marL="228594" lvl="1" indent="-228594" algn="just">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A small team needs to be formed to detail the corridor development plans from each party (PT REKI, PT MBJ, and BKSDA).</a:t>
            </a:r>
          </a:p>
          <a:p>
            <a:pPr marL="228594" lvl="1" indent="-228594" algn="just">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It is necessary to form a monitoring team and a task force team to handle conflicts or mitigate negative interactions between animals and humans.</a:t>
            </a:r>
          </a:p>
        </p:txBody>
      </p:sp>
    </p:spTree>
    <p:extLst>
      <p:ext uri="{BB962C8B-B14F-4D97-AF65-F5344CB8AC3E}">
        <p14:creationId xmlns:p14="http://schemas.microsoft.com/office/powerpoint/2010/main" val="2988958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B7C772-C995-4F98-9BC2-76D633A92A48}"/>
              </a:ext>
            </a:extLst>
          </p:cNvPr>
          <p:cNvSpPr>
            <a:spLocks noGrp="1"/>
          </p:cNvSpPr>
          <p:nvPr>
            <p:ph type="title"/>
          </p:nvPr>
        </p:nvSpPr>
        <p:spPr>
          <a:xfrm>
            <a:off x="609600" y="356659"/>
            <a:ext cx="9134805" cy="566936"/>
          </a:xfrm>
        </p:spPr>
        <p:txBody>
          <a:bodyPr>
            <a:normAutofit fontScale="90000"/>
          </a:bodyPr>
          <a:lstStyle/>
          <a:p>
            <a:pPr algn="l"/>
            <a:r>
              <a:rPr lang="en-US" sz="3733" b="1" dirty="0"/>
              <a:t>Follow-up (1)</a:t>
            </a:r>
            <a:endParaRPr lang="en-ID" sz="3733" b="1" dirty="0"/>
          </a:p>
        </p:txBody>
      </p:sp>
      <p:sp>
        <p:nvSpPr>
          <p:cNvPr id="5" name="Content Placeholder 4">
            <a:extLst>
              <a:ext uri="{FF2B5EF4-FFF2-40B4-BE49-F238E27FC236}">
                <a16:creationId xmlns:a16="http://schemas.microsoft.com/office/drawing/2014/main" id="{C3047AD8-1B80-4C40-BB77-E1A847CF0966}"/>
              </a:ext>
            </a:extLst>
          </p:cNvPr>
          <p:cNvSpPr>
            <a:spLocks noGrp="1"/>
          </p:cNvSpPr>
          <p:nvPr>
            <p:ph idx="1"/>
          </p:nvPr>
        </p:nvSpPr>
        <p:spPr>
          <a:xfrm>
            <a:off x="609600" y="1124744"/>
            <a:ext cx="10972800" cy="4992555"/>
          </a:xfrm>
        </p:spPr>
        <p:txBody>
          <a:bodyPr>
            <a:normAutofit fontScale="92500" lnSpcReduction="20000"/>
          </a:bodyPr>
          <a:lstStyle/>
          <a:p>
            <a:pPr marL="355591" indent="-355591">
              <a:spcBef>
                <a:spcPts val="0"/>
              </a:spcBef>
              <a:spcAft>
                <a:spcPts val="800"/>
              </a:spcAft>
              <a:buFont typeface="+mj-lt"/>
              <a:buAutoNum type="arabicPeriod"/>
              <a:defRPr/>
            </a:pPr>
            <a:r>
              <a:rPr lang="en-US" sz="2533"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PT REKI: </a:t>
            </a:r>
          </a:p>
          <a:p>
            <a:pPr marL="713300" lvl="1" indent="-357708" algn="just">
              <a:spcBef>
                <a:spcPts val="0"/>
              </a:spcBef>
              <a:spcAft>
                <a:spcPts val="800"/>
              </a:spcAft>
              <a:buFont typeface="Arial" panose="020B0604020202020204" pitchFamily="34" charset="0"/>
              <a:buChar char="•"/>
              <a:defRPr/>
            </a:pP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Fleet A / Zona 1, Fleet B/Zone 2, and Fleet B/Zone 3: </a:t>
            </a:r>
          </a:p>
          <a:p>
            <a:pPr marL="941894" lvl="2" indent="-228594" algn="just">
              <a:spcBef>
                <a:spcPts val="0"/>
              </a:spcBef>
              <a:spcAft>
                <a:spcPts val="800"/>
              </a:spcAft>
              <a:buFont typeface="Wingdings" panose="05000000000000000000" pitchFamily="2" charset="2"/>
              <a:buChar char="Ø"/>
              <a:defRPr/>
            </a:pPr>
            <a:r>
              <a:rPr lang="en-US" sz="1733"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Routine patrols and action against illegal activities (warning, and eviction).</a:t>
            </a:r>
          </a:p>
          <a:p>
            <a:pPr marL="941894" lvl="2" indent="-228594" algn="just">
              <a:spcBef>
                <a:spcPts val="0"/>
              </a:spcBef>
              <a:spcAft>
                <a:spcPts val="800"/>
              </a:spcAft>
              <a:buFont typeface="Wingdings" panose="05000000000000000000" pitchFamily="2" charset="2"/>
              <a:buChar char="Ø"/>
              <a:defRPr/>
            </a:pPr>
            <a:r>
              <a:rPr lang="en-US" sz="1733"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Installation of signs.</a:t>
            </a:r>
          </a:p>
          <a:p>
            <a:pPr marL="941894" lvl="2" indent="-228594" algn="just">
              <a:spcBef>
                <a:spcPts val="0"/>
              </a:spcBef>
              <a:spcAft>
                <a:spcPts val="800"/>
              </a:spcAft>
              <a:buFont typeface="Wingdings" panose="05000000000000000000" pitchFamily="2" charset="2"/>
              <a:buChar char="Ø"/>
              <a:defRPr/>
            </a:pPr>
            <a:r>
              <a:rPr lang="en-US" sz="1733"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Joint patrol between the parties (PT REKI, PT MBJ, and/or PT BPP) or within the framework of PKMH. </a:t>
            </a:r>
          </a:p>
          <a:p>
            <a:pPr marL="713300" lvl="1" indent="-357708" algn="just">
              <a:spcBef>
                <a:spcPts val="0"/>
              </a:spcBef>
              <a:spcAft>
                <a:spcPts val="800"/>
              </a:spcAft>
              <a:buFont typeface="Arial" panose="020B0604020202020204" pitchFamily="34" charset="0"/>
              <a:buChar char="•"/>
              <a:defRPr/>
            </a:pP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Team placement and establishment of a new Flying Camp in Fleet C to strengthen security (currently the Team has made preparations to set up a flying camp tent, but this cannot be done because the Sei. Lalan road access is inundated/flooded, the number of personnel to be placed is ± 10 personnel/a combination of the TRC Team and the </a:t>
            </a:r>
            <a:r>
              <a:rPr lang="en-US" sz="2000" kern="100" dirty="0" err="1">
                <a:solidFill>
                  <a:prstClr val="black"/>
                </a:solidFill>
                <a:latin typeface="Aptos" panose="020B0004020202020204" pitchFamily="34" charset="0"/>
                <a:ea typeface="Aptos" panose="020B0004020202020204" pitchFamily="34" charset="0"/>
                <a:cs typeface="Times New Roman" panose="02020603050405020304" pitchFamily="18" charset="0"/>
              </a:rPr>
              <a:t>Badak</a:t>
            </a: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Team), has started to be implemented on September 23, 2025.</a:t>
            </a:r>
          </a:p>
          <a:p>
            <a:pPr marL="713300" lvl="1" indent="-357708" algn="just">
              <a:spcBef>
                <a:spcPts val="0"/>
              </a:spcBef>
              <a:spcAft>
                <a:spcPts val="800"/>
              </a:spcAft>
              <a:buFont typeface="Arial" panose="020B0604020202020204" pitchFamily="34" charset="0"/>
              <a:buChar char="•"/>
              <a:defRPr/>
            </a:pP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The team will be supported by 1 double cabin operational car and an additional 3 two-wheeled vehicles that will be permanently placed at the location.</a:t>
            </a:r>
          </a:p>
          <a:p>
            <a:pPr marL="713300" lvl="1" indent="-357708" algn="just">
              <a:spcBef>
                <a:spcPts val="0"/>
              </a:spcBef>
              <a:spcAft>
                <a:spcPts val="800"/>
              </a:spcAft>
              <a:buFont typeface="Arial" panose="020B0604020202020204" pitchFamily="34" charset="0"/>
              <a:buChar char="•"/>
              <a:defRPr/>
            </a:pP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Patrol route repairs (renting one mini excavator) from base camp – Sei. </a:t>
            </a:r>
            <a:r>
              <a:rPr lang="en-US" sz="2000" kern="100" dirty="0" err="1">
                <a:solidFill>
                  <a:prstClr val="black"/>
                </a:solidFill>
                <a:latin typeface="Aptos" panose="020B0004020202020204" pitchFamily="34" charset="0"/>
                <a:ea typeface="Aptos" panose="020B0004020202020204" pitchFamily="34" charset="0"/>
                <a:cs typeface="Times New Roman" panose="02020603050405020304" pitchFamily="18" charset="0"/>
              </a:rPr>
              <a:t>Jerat</a:t>
            </a: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 Fleet C/Kel. Pei have been completed.</a:t>
            </a:r>
          </a:p>
          <a:p>
            <a:pPr marL="713300" lvl="1" indent="-357708" algn="just">
              <a:spcBef>
                <a:spcPts val="0"/>
              </a:spcBef>
              <a:spcAft>
                <a:spcPts val="800"/>
              </a:spcAft>
              <a:buFont typeface="Arial" panose="020B0604020202020204" pitchFamily="34" charset="0"/>
              <a:buChar char="•"/>
              <a:defRPr/>
            </a:pP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Constructing foundation and footing structures for the Field Office at Fleet B .</a:t>
            </a:r>
          </a:p>
          <a:p>
            <a:pPr marL="713300" lvl="1" indent="-357708" algn="just">
              <a:spcBef>
                <a:spcPts val="0"/>
              </a:spcBef>
              <a:spcAft>
                <a:spcPts val="800"/>
              </a:spcAft>
              <a:buFont typeface="Arial" panose="020B0604020202020204" pitchFamily="34" charset="0"/>
              <a:buChar char="•"/>
              <a:defRPr/>
            </a:pPr>
            <a:r>
              <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Enforcement or legal process by TRC (warnings, evictions, demolition of huts, reclaiming, and/or law enforcement).</a:t>
            </a:r>
          </a:p>
        </p:txBody>
      </p:sp>
    </p:spTree>
    <p:extLst>
      <p:ext uri="{BB962C8B-B14F-4D97-AF65-F5344CB8AC3E}">
        <p14:creationId xmlns:p14="http://schemas.microsoft.com/office/powerpoint/2010/main" val="40214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FADA-0862-CF18-F7B0-3E806788F7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FE9690-3687-3E5F-13F5-6611EA17FBE4}"/>
              </a:ext>
            </a:extLst>
          </p:cNvPr>
          <p:cNvSpPr>
            <a:spLocks noGrp="1"/>
          </p:cNvSpPr>
          <p:nvPr>
            <p:ph type="title"/>
          </p:nvPr>
        </p:nvSpPr>
        <p:spPr>
          <a:xfrm>
            <a:off x="609600" y="548680"/>
            <a:ext cx="9134805" cy="576064"/>
          </a:xfrm>
        </p:spPr>
        <p:txBody>
          <a:bodyPr>
            <a:normAutofit fontScale="90000"/>
          </a:bodyPr>
          <a:lstStyle/>
          <a:p>
            <a:pPr algn="l"/>
            <a:r>
              <a:rPr lang="en-US" sz="3733" b="1" dirty="0"/>
              <a:t>Follow-up (</a:t>
            </a:r>
            <a:r>
              <a:rPr lang="id-ID" sz="3733" b="1" dirty="0"/>
              <a:t>2</a:t>
            </a:r>
            <a:r>
              <a:rPr lang="en-US" sz="3733" b="1" dirty="0"/>
              <a:t>)</a:t>
            </a:r>
            <a:endParaRPr lang="en-ID" sz="3733" b="1" dirty="0"/>
          </a:p>
        </p:txBody>
      </p:sp>
      <p:sp>
        <p:nvSpPr>
          <p:cNvPr id="5" name="Content Placeholder 4">
            <a:extLst>
              <a:ext uri="{FF2B5EF4-FFF2-40B4-BE49-F238E27FC236}">
                <a16:creationId xmlns:a16="http://schemas.microsoft.com/office/drawing/2014/main" id="{FD0FCB34-6486-BF49-9DEC-40E40BF52243}"/>
              </a:ext>
            </a:extLst>
          </p:cNvPr>
          <p:cNvSpPr>
            <a:spLocks noGrp="1"/>
          </p:cNvSpPr>
          <p:nvPr>
            <p:ph idx="1"/>
          </p:nvPr>
        </p:nvSpPr>
        <p:spPr>
          <a:xfrm>
            <a:off x="609600" y="1508787"/>
            <a:ext cx="10972800" cy="4608512"/>
          </a:xfrm>
        </p:spPr>
        <p:txBody>
          <a:bodyPr>
            <a:normAutofit/>
          </a:bodyPr>
          <a:lstStyle/>
          <a:p>
            <a:pPr marL="355591" indent="-355591" algn="just">
              <a:spcBef>
                <a:spcPts val="0"/>
              </a:spcBef>
              <a:spcAft>
                <a:spcPts val="800"/>
              </a:spcAft>
              <a:buFont typeface="+mj-lt"/>
              <a:buAutoNum type="arabicPeriod" startAt="2"/>
            </a:pPr>
            <a:r>
              <a:rPr lang="en-US" sz="2400" kern="100" dirty="0">
                <a:latin typeface="Aptos" panose="020B0004020202020204" pitchFamily="34" charset="0"/>
                <a:ea typeface="Aptos" panose="020B0004020202020204" pitchFamily="34" charset="0"/>
                <a:cs typeface="Times New Roman" panose="02020603050405020304" pitchFamily="18" charset="0"/>
              </a:rPr>
              <a:t>B 2 B: </a:t>
            </a:r>
          </a:p>
          <a:p>
            <a:pPr marL="599002" lvl="1" indent="-243411" algn="just">
              <a:spcBef>
                <a:spcPts val="0"/>
              </a:spcBef>
              <a:spcAft>
                <a:spcPts val="800"/>
              </a:spcAft>
              <a:buFont typeface="Arial" panose="020B0604020202020204" pitchFamily="34" charset="0"/>
              <a:buChar char="•"/>
            </a:pPr>
            <a:r>
              <a:rPr lang="en-US" sz="1867" dirty="0">
                <a:latin typeface="Aptos" panose="020B0004020202020204" pitchFamily="34" charset="0"/>
                <a:ea typeface="Calibri" panose="020F0502020204030204" pitchFamily="34" charset="0"/>
                <a:cs typeface="Calibri" panose="020F0502020204030204" pitchFamily="34" charset="0"/>
              </a:rPr>
              <a:t>Termination of illegal access to Fleet C that has been identified, and termination of entry access to Fleet A with the assistance of heavy equipment from PT MBJ.</a:t>
            </a:r>
          </a:p>
          <a:p>
            <a:pPr marL="599002" lvl="1" indent="-243411" algn="just">
              <a:spcBef>
                <a:spcPts val="0"/>
              </a:spcBef>
              <a:spcAft>
                <a:spcPts val="800"/>
              </a:spcAft>
              <a:buFont typeface="Arial" panose="020B0604020202020204" pitchFamily="34" charset="0"/>
              <a:buChar char="•"/>
            </a:pPr>
            <a:r>
              <a:rPr lang="en-US" sz="1867" dirty="0">
                <a:latin typeface="Aptos" panose="020B0004020202020204" pitchFamily="34" charset="0"/>
                <a:ea typeface="Calibri" panose="020F0502020204030204" pitchFamily="34" charset="0"/>
                <a:cs typeface="Calibri" panose="020F0502020204030204" pitchFamily="34" charset="0"/>
              </a:rPr>
              <a:t>Cooperation to support the construction of the Field Office at Fleet B from PT MBJ's heavy equipment.</a:t>
            </a:r>
          </a:p>
          <a:p>
            <a:pPr marL="599002" lvl="1" indent="-243411" algn="just">
              <a:spcBef>
                <a:spcPts val="0"/>
              </a:spcBef>
              <a:spcAft>
                <a:spcPts val="800"/>
              </a:spcAft>
              <a:buFont typeface="Arial" panose="020B0604020202020204" pitchFamily="34" charset="0"/>
              <a:buChar char="•"/>
            </a:pPr>
            <a:r>
              <a:rPr lang="en-US" sz="1867" dirty="0">
                <a:latin typeface="Aptos" panose="020B0004020202020204" pitchFamily="34" charset="0"/>
                <a:ea typeface="Calibri" panose="020F0502020204030204" pitchFamily="34" charset="0"/>
                <a:cs typeface="Calibri" panose="020F0502020204030204" pitchFamily="34" charset="0"/>
              </a:rPr>
              <a:t>Cooperation to follow up on the results of the monthly meeting on September 29, 2025.</a:t>
            </a:r>
          </a:p>
          <a:p>
            <a:pPr marL="355591" indent="-355591" algn="just">
              <a:spcBef>
                <a:spcPts val="0"/>
              </a:spcBef>
              <a:spcAft>
                <a:spcPts val="800"/>
              </a:spcAft>
              <a:buFont typeface="+mj-lt"/>
              <a:buAutoNum type="arabicPeriod" startAt="2"/>
            </a:pPr>
            <a:r>
              <a:rPr lang="en-US" sz="2400" kern="100" dirty="0">
                <a:latin typeface="Aptos" panose="020B0004020202020204" pitchFamily="34" charset="0"/>
                <a:ea typeface="Aptos" panose="020B0004020202020204" pitchFamily="34" charset="0"/>
                <a:cs typeface="Times New Roman" panose="02020603050405020304" pitchFamily="18" charset="0"/>
              </a:rPr>
              <a:t>Stakeholders</a:t>
            </a:r>
            <a:r>
              <a:rPr lang="en-US" sz="2400" kern="100" dirty="0">
                <a:latin typeface="Aptos" panose="020B0004020202020204" pitchFamily="34" charset="0"/>
                <a:ea typeface="Calibri" panose="020F0502020204030204" pitchFamily="34" charset="0"/>
                <a:cs typeface="Calibri" panose="020F0502020204030204" pitchFamily="34" charset="0"/>
              </a:rPr>
              <a:t>:</a:t>
            </a:r>
          </a:p>
          <a:p>
            <a:pPr marL="584185" lvl="1" indent="-228594" algn="r">
              <a:spcBef>
                <a:spcPts val="0"/>
              </a:spcBef>
              <a:spcAft>
                <a:spcPts val="800"/>
              </a:spcAft>
              <a:buFont typeface="Arial" panose="020B0604020202020204" pitchFamily="34" charset="0"/>
              <a:buChar char="•"/>
            </a:pPr>
            <a:r>
              <a:rPr lang="en-US" sz="1867"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Coordinate with BKSDA regarding the follow-up of the FGD results on September 12, 2025, and also to encourage PT MBJ to immediately implement the FGD </a:t>
            </a:r>
            <a:r>
              <a:rPr lang="en-US" sz="1867" kern="100">
                <a:solidFill>
                  <a:prstClr val="black"/>
                </a:solidFill>
                <a:latin typeface="Aptos" panose="020B0004020202020204" pitchFamily="34" charset="0"/>
                <a:ea typeface="Aptos" panose="020B0004020202020204" pitchFamily="34" charset="0"/>
                <a:cs typeface="Times New Roman" panose="02020603050405020304" pitchFamily="18" charset="0"/>
              </a:rPr>
              <a:t>results.</a:t>
            </a:r>
            <a:endParaRPr lang="en-US" sz="1867"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84185" lvl="1" indent="-228594" algn="just">
              <a:spcBef>
                <a:spcPts val="0"/>
              </a:spcBef>
              <a:spcAft>
                <a:spcPts val="800"/>
              </a:spcAft>
              <a:buFont typeface="Arial" panose="020B0604020202020204" pitchFamily="34" charset="0"/>
              <a:buChar char="•"/>
            </a:pPr>
            <a:r>
              <a:rPr lang="en-US" sz="1867"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Joint patrol with the South Sumatra Forestry Service or </a:t>
            </a:r>
            <a:r>
              <a:rPr lang="en-US" sz="1867" kern="100" dirty="0" err="1">
                <a:solidFill>
                  <a:prstClr val="black"/>
                </a:solidFill>
                <a:latin typeface="Aptos" panose="020B0004020202020204" pitchFamily="34" charset="0"/>
                <a:ea typeface="Aptos" panose="020B0004020202020204" pitchFamily="34" charset="0"/>
                <a:cs typeface="Times New Roman" panose="02020603050405020304" pitchFamily="18" charset="0"/>
              </a:rPr>
              <a:t>Kepolisian</a:t>
            </a:r>
            <a:r>
              <a:rPr lang="en-US" sz="1867"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Musi </a:t>
            </a:r>
            <a:r>
              <a:rPr lang="en-US" sz="1867" kern="100" dirty="0" err="1">
                <a:solidFill>
                  <a:prstClr val="black"/>
                </a:solidFill>
                <a:latin typeface="Aptos" panose="020B0004020202020204" pitchFamily="34" charset="0"/>
                <a:ea typeface="Aptos" panose="020B0004020202020204" pitchFamily="34" charset="0"/>
                <a:cs typeface="Times New Roman" panose="02020603050405020304" pitchFamily="18" charset="0"/>
              </a:rPr>
              <a:t>Banyuasin</a:t>
            </a:r>
            <a:r>
              <a:rPr lang="en-US" sz="1867"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to handle illegal activities in Fleet A, Fleet B, and Fleet C (South Sumatera Area), planned October 2025</a:t>
            </a:r>
            <a:r>
              <a:rPr lang="en-US" sz="1867" kern="100" dirty="0">
                <a:latin typeface="Aptos" panose="020B0004020202020204" pitchFamily="34" charset="0"/>
                <a:ea typeface="Aptos" panose="020B0004020202020204" pitchFamily="34" charset="0"/>
                <a:cs typeface="Times New Roman" panose="02020603050405020304" pitchFamily="18" charset="0"/>
              </a:rPr>
              <a:t>.</a:t>
            </a:r>
          </a:p>
          <a:p>
            <a:pPr marL="584185" lvl="1" indent="-228594" algn="just">
              <a:spcBef>
                <a:spcPts val="0"/>
              </a:spcBef>
              <a:spcAft>
                <a:spcPts val="800"/>
              </a:spcAft>
              <a:buFont typeface="Arial" panose="020B0604020202020204" pitchFamily="34" charset="0"/>
              <a:buChar char="•"/>
            </a:pPr>
            <a:r>
              <a:rPr lang="en-US" sz="1867" kern="100" dirty="0">
                <a:latin typeface="Aptos" panose="020B0004020202020204" pitchFamily="34" charset="0"/>
                <a:ea typeface="Calibri" panose="020F0502020204030204" pitchFamily="34" charset="0"/>
                <a:cs typeface="Times New Roman" panose="02020603050405020304" pitchFamily="18" charset="0"/>
              </a:rPr>
              <a:t>Encouraging the acceleration of the creation of Joint Posts (PT REKI, PT MBJ, PT BPP).</a:t>
            </a:r>
          </a:p>
          <a:p>
            <a:pPr marL="584185" lvl="1" indent="-228594" algn="just">
              <a:spcBef>
                <a:spcPts val="0"/>
              </a:spcBef>
              <a:spcAft>
                <a:spcPts val="800"/>
              </a:spcAft>
              <a:buFont typeface="Arial" panose="020B0604020202020204" pitchFamily="34" charset="0"/>
              <a:buChar char="•"/>
            </a:pPr>
            <a:endParaRPr lang="en-US" sz="1867" kern="100" dirty="0">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851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BC584-F29F-441E-9091-BCCA693541EB}"/>
              </a:ext>
            </a:extLst>
          </p:cNvPr>
          <p:cNvSpPr>
            <a:spLocks noGrp="1"/>
          </p:cNvSpPr>
          <p:nvPr>
            <p:ph type="title"/>
          </p:nvPr>
        </p:nvSpPr>
        <p:spPr>
          <a:xfrm>
            <a:off x="609600" y="257015"/>
            <a:ext cx="9458960" cy="868362"/>
          </a:xfrm>
        </p:spPr>
        <p:txBody>
          <a:bodyPr>
            <a:noAutofit/>
          </a:bodyPr>
          <a:lstStyle/>
          <a:p>
            <a:pPr algn="l"/>
            <a:br>
              <a:rPr lang="en-ID" sz="3200" b="1" dirty="0"/>
            </a:br>
            <a:r>
              <a:rPr lang="en-US" sz="3200" b="1" dirty="0"/>
              <a:t>Outcomes of Law Enforcement Measures</a:t>
            </a:r>
            <a:br>
              <a:rPr lang="en-ID" sz="3200" b="1" dirty="0"/>
            </a:br>
            <a:endParaRPr lang="en-ID" sz="3200" b="1" dirty="0"/>
          </a:p>
        </p:txBody>
      </p:sp>
      <p:sp>
        <p:nvSpPr>
          <p:cNvPr id="6" name="Content Placeholder 5">
            <a:extLst>
              <a:ext uri="{FF2B5EF4-FFF2-40B4-BE49-F238E27FC236}">
                <a16:creationId xmlns:a16="http://schemas.microsoft.com/office/drawing/2014/main" id="{47AFAA20-D66D-45EB-9722-9DE05D2D1E0E}"/>
              </a:ext>
            </a:extLst>
          </p:cNvPr>
          <p:cNvSpPr>
            <a:spLocks noGrp="1"/>
          </p:cNvSpPr>
          <p:nvPr>
            <p:ph idx="1"/>
          </p:nvPr>
        </p:nvSpPr>
        <p:spPr>
          <a:xfrm>
            <a:off x="437004" y="1166018"/>
            <a:ext cx="11317992" cy="4525963"/>
          </a:xfrm>
        </p:spPr>
        <p:txBody>
          <a:bodyPr>
            <a:normAutofit fontScale="77500" lnSpcReduction="20000"/>
          </a:bodyPr>
          <a:lstStyle/>
          <a:p>
            <a:r>
              <a:rPr lang="en-US" dirty="0"/>
              <a:t>Environmental Rehabilitation &amp; Protection: </a:t>
            </a:r>
          </a:p>
          <a:p>
            <a:pPr lvl="1">
              <a:buFont typeface="Symbol" panose="05050102010706020507" pitchFamily="18" charset="2"/>
              <a:buChar char=""/>
            </a:pPr>
            <a:r>
              <a:rPr lang="en-US" dirty="0"/>
              <a:t>Area reclaimed, and restoration planting initiated.</a:t>
            </a:r>
          </a:p>
          <a:p>
            <a:pPr lvl="1">
              <a:buFont typeface="Symbol" panose="05050102010706020507" pitchFamily="18" charset="2"/>
              <a:buChar char=""/>
            </a:pPr>
            <a:r>
              <a:rPr lang="en-US" dirty="0"/>
              <a:t>No further encroachment in this area.</a:t>
            </a:r>
          </a:p>
          <a:p>
            <a:pPr lvl="1">
              <a:buFont typeface="Symbol" panose="05050102010706020507" pitchFamily="18" charset="2"/>
              <a:buChar char=""/>
            </a:pPr>
            <a:r>
              <a:rPr lang="en-US" dirty="0"/>
              <a:t>All illegal wells sealed.</a:t>
            </a:r>
          </a:p>
          <a:p>
            <a:pPr lvl="1">
              <a:buFont typeface="Symbol" panose="05050102010706020507" pitchFamily="18" charset="2"/>
              <a:buChar char=""/>
            </a:pPr>
            <a:r>
              <a:rPr lang="en-US" dirty="0"/>
              <a:t>Palm oil seedlings destroyed.</a:t>
            </a:r>
          </a:p>
          <a:p>
            <a:pPr lvl="1">
              <a:buFont typeface="Symbol" panose="05050102010706020507" pitchFamily="18" charset="2"/>
              <a:buChar char=""/>
            </a:pPr>
            <a:r>
              <a:rPr lang="en-US" dirty="0"/>
              <a:t>Ongoing patrolling of the area</a:t>
            </a:r>
          </a:p>
          <a:p>
            <a:pPr lvl="1">
              <a:buFont typeface="Symbol" panose="05050102010706020507" pitchFamily="18" charset="2"/>
              <a:buChar char=""/>
            </a:pPr>
            <a:r>
              <a:rPr lang="en-US" dirty="0"/>
              <a:t>Road access cut from neighbouring concessions in the north</a:t>
            </a:r>
          </a:p>
          <a:p>
            <a:pPr lvl="1">
              <a:buFont typeface="Symbol" panose="05050102010706020507" pitchFamily="18" charset="2"/>
              <a:buChar char=""/>
            </a:pPr>
            <a:r>
              <a:rPr lang="en-US" dirty="0"/>
              <a:t>Upgrading of concession boundary road: drainage pipes and cut and fill to level the road</a:t>
            </a:r>
          </a:p>
          <a:p>
            <a:r>
              <a:rPr lang="en-US" dirty="0"/>
              <a:t>Social &amp; Human Rights Considerations:</a:t>
            </a:r>
          </a:p>
          <a:p>
            <a:pPr lvl="1">
              <a:buFont typeface="Symbol" panose="05050102010706020507" pitchFamily="18" charset="2"/>
              <a:buChar char="Ö"/>
            </a:pPr>
            <a:r>
              <a:rPr lang="en-US" dirty="0"/>
              <a:t>Orang Rimba indigenous peoples safely return to Bukit 12.</a:t>
            </a:r>
          </a:p>
          <a:p>
            <a:pPr lvl="1">
              <a:buFont typeface="Symbol" panose="05050102010706020507" pitchFamily="18" charset="2"/>
              <a:buChar char="Ö"/>
            </a:pPr>
            <a:r>
              <a:rPr lang="en-US" dirty="0"/>
              <a:t>All law enforcement activities adhered to national and international human rights codes. </a:t>
            </a:r>
            <a:endParaRPr lang="en-ID" dirty="0"/>
          </a:p>
        </p:txBody>
      </p:sp>
    </p:spTree>
    <p:extLst>
      <p:ext uri="{BB962C8B-B14F-4D97-AF65-F5344CB8AC3E}">
        <p14:creationId xmlns:p14="http://schemas.microsoft.com/office/powerpoint/2010/main" val="1225983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454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50" y="1316765"/>
            <a:ext cx="11713301" cy="3456384"/>
          </a:xfrm>
        </p:spPr>
        <p:txBody>
          <a:bodyPr>
            <a:noAutofit/>
          </a:bodyPr>
          <a:lstStyle/>
          <a:p>
            <a:pPr algn="ctr"/>
            <a:br>
              <a:rPr lang="en-US" sz="4267" b="1" dirty="0">
                <a:solidFill>
                  <a:schemeClr val="bg1"/>
                </a:solidFill>
                <a:latin typeface="Calibri" pitchFamily="34" charset="0"/>
                <a:cs typeface="Calibri" pitchFamily="34" charset="0"/>
              </a:rPr>
            </a:br>
            <a:r>
              <a:rPr lang="en-US" sz="4267" b="1" dirty="0">
                <a:solidFill>
                  <a:schemeClr val="bg1"/>
                </a:solidFill>
                <a:latin typeface="Calibri" pitchFamily="34" charset="0"/>
                <a:cs typeface="Calibri" pitchFamily="34" charset="0"/>
              </a:rPr>
              <a:t>3. Update:  Jindi south 3d Seismic  survey </a:t>
            </a:r>
            <a:br>
              <a:rPr lang="en-US" sz="4267" b="1" dirty="0">
                <a:solidFill>
                  <a:schemeClr val="bg1"/>
                </a:solidFill>
                <a:latin typeface="Calibri" pitchFamily="34" charset="0"/>
                <a:cs typeface="Calibri" pitchFamily="34" charset="0"/>
              </a:rPr>
            </a:br>
            <a:endParaRPr lang="en-GB" sz="3733" b="1" dirty="0">
              <a:latin typeface="Myriad Pro" pitchFamily="34" charset="0"/>
            </a:endParaRPr>
          </a:p>
        </p:txBody>
      </p:sp>
      <p:sp>
        <p:nvSpPr>
          <p:cNvPr id="3" name="TextBox 2">
            <a:extLst>
              <a:ext uri="{FF2B5EF4-FFF2-40B4-BE49-F238E27FC236}">
                <a16:creationId xmlns:a16="http://schemas.microsoft.com/office/drawing/2014/main" id="{3C966970-0C2D-4EBA-A768-8A7A293FD39B}"/>
              </a:ext>
            </a:extLst>
          </p:cNvPr>
          <p:cNvSpPr txBox="1"/>
          <p:nvPr/>
        </p:nvSpPr>
        <p:spPr>
          <a:xfrm>
            <a:off x="7538205" y="4188459"/>
            <a:ext cx="2720425" cy="307777"/>
          </a:xfrm>
          <a:prstGeom prst="rect">
            <a:avLst/>
          </a:prstGeom>
          <a:noFill/>
        </p:spPr>
        <p:txBody>
          <a:bodyPr wrap="none" rtlCol="0">
            <a:spAutoFit/>
          </a:bodyPr>
          <a:lstStyle/>
          <a:p>
            <a:pPr defTabSz="1219170">
              <a:buClrTx/>
            </a:pPr>
            <a:r>
              <a:rPr lang="en-US" kern="1200" dirty="0">
                <a:solidFill>
                  <a:prstClr val="white"/>
                </a:solidFill>
                <a:latin typeface="Myriad Pro"/>
                <a:ea typeface="+mn-ea"/>
                <a:cs typeface="+mn-cs"/>
              </a:rPr>
              <a:t>Patron’s Meeting 5-6 November</a:t>
            </a:r>
            <a:endParaRPr lang="en-ID" kern="1200" dirty="0">
              <a:solidFill>
                <a:prstClr val="white"/>
              </a:solidFill>
              <a:latin typeface="Myriad Pro"/>
              <a:ea typeface="+mn-ea"/>
              <a:cs typeface="+mn-cs"/>
            </a:endParaRPr>
          </a:p>
        </p:txBody>
      </p:sp>
    </p:spTree>
    <p:extLst>
      <p:ext uri="{BB962C8B-B14F-4D97-AF65-F5344CB8AC3E}">
        <p14:creationId xmlns:p14="http://schemas.microsoft.com/office/powerpoint/2010/main" val="3426044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253A-33A4-2340-7262-A34A973D7FCD}"/>
              </a:ext>
            </a:extLst>
          </p:cNvPr>
          <p:cNvSpPr>
            <a:spLocks noGrp="1"/>
          </p:cNvSpPr>
          <p:nvPr>
            <p:ph type="title"/>
          </p:nvPr>
        </p:nvSpPr>
        <p:spPr>
          <a:xfrm>
            <a:off x="609600" y="260648"/>
            <a:ext cx="10574965" cy="1143000"/>
          </a:xfrm>
        </p:spPr>
        <p:txBody>
          <a:bodyPr>
            <a:normAutofit/>
          </a:bodyPr>
          <a:lstStyle/>
          <a:p>
            <a:pPr algn="l"/>
            <a:r>
              <a:rPr lang="en-US" dirty="0"/>
              <a:t>Background to 3D Seismic Survey (1)</a:t>
            </a:r>
            <a:endParaRPr lang="en-ID" dirty="0"/>
          </a:p>
        </p:txBody>
      </p:sp>
      <p:sp>
        <p:nvSpPr>
          <p:cNvPr id="3" name="Content Placeholder 2">
            <a:extLst>
              <a:ext uri="{FF2B5EF4-FFF2-40B4-BE49-F238E27FC236}">
                <a16:creationId xmlns:a16="http://schemas.microsoft.com/office/drawing/2014/main" id="{596ABEB9-FE22-AB4C-407F-A27AD002DB4E}"/>
              </a:ext>
            </a:extLst>
          </p:cNvPr>
          <p:cNvSpPr>
            <a:spLocks noGrp="1"/>
          </p:cNvSpPr>
          <p:nvPr>
            <p:ph idx="1"/>
          </p:nvPr>
        </p:nvSpPr>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Jindi South Jambi B. Co. Ltd (JSJB) is the third-party/private contractor that won the oil and gas block tender held by the Central Government (Ministry of Energy and Mineral Resources </a:t>
            </a:r>
            <a:r>
              <a:rPr lang="en-US" dirty="0" err="1">
                <a:latin typeface="Calibri" panose="020F0502020204030204" pitchFamily="34" charset="0"/>
                <a:ea typeface="Calibri" panose="020F0502020204030204" pitchFamily="34" charset="0"/>
                <a:cs typeface="Calibri" panose="020F0502020204030204" pitchFamily="34" charset="0"/>
              </a:rPr>
              <a:t>cq</a:t>
            </a:r>
            <a:r>
              <a:rPr lang="en-US" dirty="0">
                <a:latin typeface="Calibri" panose="020F0502020204030204" pitchFamily="34" charset="0"/>
                <a:ea typeface="Calibri" panose="020F0502020204030204" pitchFamily="34" charset="0"/>
                <a:cs typeface="Calibri" panose="020F0502020204030204" pitchFamily="34" charset="0"/>
              </a:rPr>
              <a:t> SKK Migas). This means that the oil and gas block is owned by the Indonesian government, under the Ministry of Energy and Mineral Resources, and is managed by SKK Migas.</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oil and gas blocks that have undergone workover and well testing (such as </a:t>
            </a:r>
            <a:r>
              <a:rPr lang="en-US" dirty="0" err="1">
                <a:latin typeface="Calibri" panose="020F0502020204030204" pitchFamily="34" charset="0"/>
                <a:ea typeface="Calibri" panose="020F0502020204030204" pitchFamily="34" charset="0"/>
                <a:cs typeface="Calibri" panose="020F0502020204030204" pitchFamily="34" charset="0"/>
              </a:rPr>
              <a:t>Bungin</a:t>
            </a:r>
            <a:r>
              <a:rPr lang="en-US" dirty="0">
                <a:latin typeface="Calibri" panose="020F0502020204030204" pitchFamily="34" charset="0"/>
                <a:ea typeface="Calibri" panose="020F0502020204030204" pitchFamily="34" charset="0"/>
                <a:cs typeface="Calibri" panose="020F0502020204030204" pitchFamily="34" charset="0"/>
              </a:rPr>
              <a:t> 1 and </a:t>
            </a:r>
            <a:r>
              <a:rPr lang="en-US" dirty="0" err="1">
                <a:latin typeface="Calibri" panose="020F0502020204030204" pitchFamily="34" charset="0"/>
                <a:ea typeface="Calibri" panose="020F0502020204030204" pitchFamily="34" charset="0"/>
                <a:cs typeface="Calibri" panose="020F0502020204030204" pitchFamily="34" charset="0"/>
              </a:rPr>
              <a:t>Bungin</a:t>
            </a:r>
            <a:r>
              <a:rPr lang="en-US" dirty="0">
                <a:latin typeface="Calibri" panose="020F0502020204030204" pitchFamily="34" charset="0"/>
                <a:ea typeface="Calibri" panose="020F0502020204030204" pitchFamily="34" charset="0"/>
                <a:cs typeface="Calibri" panose="020F0502020204030204" pitchFamily="34" charset="0"/>
              </a:rPr>
              <a:t> 2) have been designated as National Strategic Projects (PSN), including the location of new wells (Seismic Survey results).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 Based on the productivity scale of the gas wells, the following conclusions were reached: </a:t>
            </a:r>
          </a:p>
          <a:p>
            <a:pPr lvl="1">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The </a:t>
            </a:r>
            <a:r>
              <a:rPr lang="en-US" dirty="0" err="1">
                <a:latin typeface="Calibri" panose="020F0502020204030204" pitchFamily="34" charset="0"/>
                <a:ea typeface="Calibri" panose="020F0502020204030204" pitchFamily="34" charset="0"/>
                <a:cs typeface="Calibri" panose="020F0502020204030204" pitchFamily="34" charset="0"/>
              </a:rPr>
              <a:t>Bungin</a:t>
            </a:r>
            <a:r>
              <a:rPr lang="en-US" dirty="0">
                <a:latin typeface="Calibri" panose="020F0502020204030204" pitchFamily="34" charset="0"/>
                <a:ea typeface="Calibri" panose="020F0502020204030204" pitchFamily="34" charset="0"/>
                <a:cs typeface="Calibri" panose="020F0502020204030204" pitchFamily="34" charset="0"/>
              </a:rPr>
              <a:t> 1 well is in the mid to low range. </a:t>
            </a:r>
          </a:p>
          <a:p>
            <a:pPr lvl="1">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The </a:t>
            </a:r>
            <a:r>
              <a:rPr lang="en-US" dirty="0" err="1">
                <a:latin typeface="Calibri" panose="020F0502020204030204" pitchFamily="34" charset="0"/>
                <a:ea typeface="Calibri" panose="020F0502020204030204" pitchFamily="34" charset="0"/>
                <a:cs typeface="Calibri" panose="020F0502020204030204" pitchFamily="34" charset="0"/>
              </a:rPr>
              <a:t>Bungin</a:t>
            </a:r>
            <a:r>
              <a:rPr lang="en-US" dirty="0">
                <a:latin typeface="Calibri" panose="020F0502020204030204" pitchFamily="34" charset="0"/>
                <a:ea typeface="Calibri" panose="020F0502020204030204" pitchFamily="34" charset="0"/>
                <a:cs typeface="Calibri" panose="020F0502020204030204" pitchFamily="34" charset="0"/>
              </a:rPr>
              <a:t> 2 well is in the moderate to good range.</a:t>
            </a:r>
            <a:endParaRPr lang="en-ID"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8086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B0EE-DAA5-488B-9293-5B76CDDEBBB8}"/>
              </a:ext>
            </a:extLst>
          </p:cNvPr>
          <p:cNvSpPr>
            <a:spLocks noGrp="1"/>
          </p:cNvSpPr>
          <p:nvPr>
            <p:ph type="title"/>
          </p:nvPr>
        </p:nvSpPr>
        <p:spPr>
          <a:xfrm>
            <a:off x="609600" y="260648"/>
            <a:ext cx="9230816" cy="1143000"/>
          </a:xfrm>
        </p:spPr>
        <p:txBody>
          <a:bodyPr>
            <a:normAutofit/>
          </a:bodyPr>
          <a:lstStyle/>
          <a:p>
            <a:pPr algn="l"/>
            <a:r>
              <a:rPr lang="en-US">
                <a:latin typeface="Calibri" panose="020F0502020204030204" pitchFamily="34" charset="0"/>
                <a:ea typeface="Calibri" panose="020F0502020204030204" pitchFamily="34" charset="0"/>
                <a:cs typeface="Calibri" panose="020F0502020204030204" pitchFamily="34" charset="0"/>
              </a:rPr>
              <a:t>Background to 3D Seismic Survey (2)</a:t>
            </a:r>
            <a:endParaRPr lang="en-ID"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235A6FB-1AEC-3708-4AF0-D5BF8D6C1527}"/>
              </a:ext>
            </a:extLst>
          </p:cNvPr>
          <p:cNvSpPr>
            <a:spLocks noGrp="1"/>
          </p:cNvSpPr>
          <p:nvPr>
            <p:ph idx="1"/>
          </p:nvPr>
        </p:nvSpPr>
        <p:spPr>
          <a:xfrm>
            <a:off x="527381" y="1166019"/>
            <a:ext cx="6144683" cy="4525963"/>
          </a:xfrm>
        </p:spPr>
        <p:txBody>
          <a:bodyPr>
            <a:normAutofit fontScale="47500" lnSpcReduction="20000"/>
          </a:bodyPr>
          <a:lstStyle/>
          <a:p>
            <a:r>
              <a:rPr lang="en-US" b="1" dirty="0">
                <a:latin typeface="Calibri" panose="020F0502020204030204" pitchFamily="34" charset="0"/>
                <a:ea typeface="Calibri" panose="020F0502020204030204" pitchFamily="34" charset="0"/>
                <a:cs typeface="Calibri" panose="020F0502020204030204" pitchFamily="34" charset="0"/>
              </a:rPr>
              <a:t>The Seismic Survey by JSJB </a:t>
            </a:r>
            <a:r>
              <a:rPr lang="en-US" dirty="0">
                <a:latin typeface="Calibri" panose="020F0502020204030204" pitchFamily="34" charset="0"/>
                <a:ea typeface="Calibri" panose="020F0502020204030204" pitchFamily="34" charset="0"/>
                <a:cs typeface="Calibri" panose="020F0502020204030204" pitchFamily="34" charset="0"/>
              </a:rPr>
              <a:t>is a request/in order to implement a directive from the Government (SKK Migas), and will be carried out by JSJB's partner, PT BGP. </a:t>
            </a:r>
          </a:p>
          <a:p>
            <a:r>
              <a:rPr lang="en-US" dirty="0">
                <a:latin typeface="Calibri" panose="020F0502020204030204" pitchFamily="34" charset="0"/>
                <a:ea typeface="Calibri" panose="020F0502020204030204" pitchFamily="34" charset="0"/>
                <a:cs typeface="Calibri" panose="020F0502020204030204" pitchFamily="34" charset="0"/>
              </a:rPr>
              <a:t>It is Phase 2 of the development of the oil and gas block, specifically the </a:t>
            </a:r>
            <a:r>
              <a:rPr lang="en-US" dirty="0" err="1">
                <a:latin typeface="Calibri" panose="020F0502020204030204" pitchFamily="34" charset="0"/>
                <a:ea typeface="Calibri" panose="020F0502020204030204" pitchFamily="34" charset="0"/>
                <a:cs typeface="Calibri" panose="020F0502020204030204" pitchFamily="34" charset="0"/>
              </a:rPr>
              <a:t>Bungin</a:t>
            </a:r>
            <a:r>
              <a:rPr lang="en-US" dirty="0">
                <a:latin typeface="Calibri" panose="020F0502020204030204" pitchFamily="34" charset="0"/>
                <a:ea typeface="Calibri" panose="020F0502020204030204" pitchFamily="34" charset="0"/>
                <a:cs typeface="Calibri" panose="020F0502020204030204" pitchFamily="34" charset="0"/>
              </a:rPr>
              <a:t> area within the PT REKI PBPH area (following well testing of the </a:t>
            </a:r>
            <a:r>
              <a:rPr lang="en-US" dirty="0" err="1">
                <a:latin typeface="Calibri" panose="020F0502020204030204" pitchFamily="34" charset="0"/>
                <a:ea typeface="Calibri" panose="020F0502020204030204" pitchFamily="34" charset="0"/>
                <a:cs typeface="Calibri" panose="020F0502020204030204" pitchFamily="34" charset="0"/>
              </a:rPr>
              <a:t>Bungin</a:t>
            </a:r>
            <a:r>
              <a:rPr lang="en-US" dirty="0">
                <a:latin typeface="Calibri" panose="020F0502020204030204" pitchFamily="34" charset="0"/>
                <a:ea typeface="Calibri" panose="020F0502020204030204" pitchFamily="34" charset="0"/>
                <a:cs typeface="Calibri" panose="020F0502020204030204" pitchFamily="34" charset="0"/>
              </a:rPr>
              <a:t> 1 and </a:t>
            </a:r>
            <a:r>
              <a:rPr lang="en-US" dirty="0" err="1">
                <a:latin typeface="Calibri" panose="020F0502020204030204" pitchFamily="34" charset="0"/>
                <a:ea typeface="Calibri" panose="020F0502020204030204" pitchFamily="34" charset="0"/>
                <a:cs typeface="Calibri" panose="020F0502020204030204" pitchFamily="34" charset="0"/>
              </a:rPr>
              <a:t>Bungin</a:t>
            </a:r>
            <a:r>
              <a:rPr lang="en-US" dirty="0">
                <a:latin typeface="Calibri" panose="020F0502020204030204" pitchFamily="34" charset="0"/>
                <a:ea typeface="Calibri" panose="020F0502020204030204" pitchFamily="34" charset="0"/>
                <a:cs typeface="Calibri" panose="020F0502020204030204" pitchFamily="34" charset="0"/>
              </a:rPr>
              <a:t> 2 oil and gas wells). </a:t>
            </a:r>
          </a:p>
          <a:p>
            <a:r>
              <a:rPr lang="en-US" dirty="0">
                <a:latin typeface="Calibri" panose="020F0502020204030204" pitchFamily="34" charset="0"/>
                <a:ea typeface="Calibri" panose="020F0502020204030204" pitchFamily="34" charset="0"/>
                <a:cs typeface="Calibri" panose="020F0502020204030204" pitchFamily="34" charset="0"/>
              </a:rPr>
              <a:t>PT BGP is scheduled to begin the entire 3D Seismic Survey in mid-to-late </a:t>
            </a:r>
            <a:r>
              <a:rPr lang="en-US" b="1" dirty="0">
                <a:latin typeface="Calibri" panose="020F0502020204030204" pitchFamily="34" charset="0"/>
                <a:ea typeface="Calibri" panose="020F0502020204030204" pitchFamily="34" charset="0"/>
                <a:cs typeface="Calibri" panose="020F0502020204030204" pitchFamily="34" charset="0"/>
              </a:rPr>
              <a:t>October 2025 </a:t>
            </a:r>
            <a:r>
              <a:rPr lang="en-US" dirty="0">
                <a:latin typeface="Calibri" panose="020F0502020204030204" pitchFamily="34" charset="0"/>
                <a:ea typeface="Calibri" panose="020F0502020204030204" pitchFamily="34" charset="0"/>
                <a:cs typeface="Calibri" panose="020F0502020204030204" pitchFamily="34" charset="0"/>
              </a:rPr>
              <a:t>and will last for 6-9 months.</a:t>
            </a:r>
          </a:p>
          <a:p>
            <a:r>
              <a:rPr lang="en-US" b="1" dirty="0">
                <a:latin typeface="Calibri" panose="020F0502020204030204" pitchFamily="34" charset="0"/>
                <a:ea typeface="Calibri" panose="020F0502020204030204" pitchFamily="34" charset="0"/>
                <a:cs typeface="Calibri" panose="020F0502020204030204" pitchFamily="34" charset="0"/>
              </a:rPr>
              <a:t>September 17, 2025:</a:t>
            </a:r>
            <a:r>
              <a:rPr lang="en-US" dirty="0">
                <a:latin typeface="Calibri" panose="020F0502020204030204" pitchFamily="34" charset="0"/>
                <a:ea typeface="Calibri" panose="020F0502020204030204" pitchFamily="34" charset="0"/>
                <a:cs typeface="Calibri" panose="020F0502020204030204" pitchFamily="34" charset="0"/>
              </a:rPr>
              <a:t> JSJB presented the planned 3D Seismic Survey to the PT REKI Operations Team at the Hutan Harapan Base Camp and submitted the UKL/UPL documents related to this activity.</a:t>
            </a:r>
          </a:p>
          <a:p>
            <a:r>
              <a:rPr lang="en-US" b="1" dirty="0">
                <a:latin typeface="Calibri" panose="020F0502020204030204" pitchFamily="34" charset="0"/>
                <a:ea typeface="Calibri" panose="020F0502020204030204" pitchFamily="34" charset="0"/>
                <a:cs typeface="Calibri" panose="020F0502020204030204" pitchFamily="34" charset="0"/>
              </a:rPr>
              <a:t>September 28, 2025: </a:t>
            </a:r>
            <a:r>
              <a:rPr lang="en-US" dirty="0">
                <a:latin typeface="Calibri" panose="020F0502020204030204" pitchFamily="34" charset="0"/>
                <a:ea typeface="Calibri" panose="020F0502020204030204" pitchFamily="34" charset="0"/>
                <a:cs typeface="Calibri" panose="020F0502020204030204" pitchFamily="34" charset="0"/>
              </a:rPr>
              <a:t>Meeting between JSJB and the Deputy Regent of </a:t>
            </a:r>
            <a:r>
              <a:rPr lang="en-US" dirty="0" err="1">
                <a:latin typeface="Calibri" panose="020F0502020204030204" pitchFamily="34" charset="0"/>
                <a:ea typeface="Calibri" panose="020F0502020204030204" pitchFamily="34" charset="0"/>
                <a:cs typeface="Calibri" panose="020F0502020204030204" pitchFamily="34" charset="0"/>
              </a:rPr>
              <a:t>Batang</a:t>
            </a:r>
            <a:r>
              <a:rPr lang="en-US" dirty="0">
                <a:latin typeface="Calibri" panose="020F0502020204030204" pitchFamily="34" charset="0"/>
                <a:ea typeface="Calibri" panose="020F0502020204030204" pitchFamily="34" charset="0"/>
                <a:cs typeface="Calibri" panose="020F0502020204030204" pitchFamily="34" charset="0"/>
              </a:rPr>
              <a:t> Hari in Jambi in order to convey the 3D Seismic Survey plan in the </a:t>
            </a:r>
            <a:r>
              <a:rPr lang="en-US" dirty="0" err="1">
                <a:latin typeface="Calibri" panose="020F0502020204030204" pitchFamily="34" charset="0"/>
                <a:ea typeface="Calibri" panose="020F0502020204030204" pitchFamily="34" charset="0"/>
                <a:cs typeface="Calibri" panose="020F0502020204030204" pitchFamily="34" charset="0"/>
              </a:rPr>
              <a:t>Batang</a:t>
            </a:r>
            <a:r>
              <a:rPr lang="en-US" dirty="0">
                <a:latin typeface="Calibri" panose="020F0502020204030204" pitchFamily="34" charset="0"/>
                <a:ea typeface="Calibri" panose="020F0502020204030204" pitchFamily="34" charset="0"/>
                <a:cs typeface="Calibri" panose="020F0502020204030204" pitchFamily="34" charset="0"/>
              </a:rPr>
              <a:t> Hari Regency area.</a:t>
            </a:r>
            <a:endParaRPr lang="en-ID"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21E6A3A-4749-97F4-29E8-98D4FF742534}"/>
              </a:ext>
            </a:extLst>
          </p:cNvPr>
          <p:cNvPicPr>
            <a:picLocks noChangeAspect="1"/>
          </p:cNvPicPr>
          <p:nvPr/>
        </p:nvPicPr>
        <p:blipFill>
          <a:blip r:embed="rId2"/>
          <a:stretch>
            <a:fillRect/>
          </a:stretch>
        </p:blipFill>
        <p:spPr>
          <a:xfrm>
            <a:off x="8126191" y="1166019"/>
            <a:ext cx="3592888" cy="2262981"/>
          </a:xfrm>
          <a:prstGeom prst="rect">
            <a:avLst/>
          </a:prstGeom>
        </p:spPr>
      </p:pic>
      <p:pic>
        <p:nvPicPr>
          <p:cNvPr id="8" name="Picture 7">
            <a:extLst>
              <a:ext uri="{FF2B5EF4-FFF2-40B4-BE49-F238E27FC236}">
                <a16:creationId xmlns:a16="http://schemas.microsoft.com/office/drawing/2014/main" id="{396BB6B7-ED03-B53F-CB36-C267AF944302}"/>
              </a:ext>
            </a:extLst>
          </p:cNvPr>
          <p:cNvPicPr>
            <a:picLocks noChangeAspect="1"/>
          </p:cNvPicPr>
          <p:nvPr/>
        </p:nvPicPr>
        <p:blipFill>
          <a:blip r:embed="rId3"/>
          <a:stretch>
            <a:fillRect/>
          </a:stretch>
        </p:blipFill>
        <p:spPr>
          <a:xfrm>
            <a:off x="8122909" y="3667935"/>
            <a:ext cx="3592888" cy="1969311"/>
          </a:xfrm>
          <a:prstGeom prst="rect">
            <a:avLst/>
          </a:prstGeom>
        </p:spPr>
      </p:pic>
    </p:spTree>
    <p:extLst>
      <p:ext uri="{BB962C8B-B14F-4D97-AF65-F5344CB8AC3E}">
        <p14:creationId xmlns:p14="http://schemas.microsoft.com/office/powerpoint/2010/main" val="287716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8F496-C520-E48D-F594-8B9A1D039340}"/>
            </a:ext>
          </a:extLst>
        </p:cNvPr>
        <p:cNvGrpSpPr/>
        <p:nvPr/>
      </p:nvGrpSpPr>
      <p:grpSpPr>
        <a:xfrm>
          <a:off x="0" y="0"/>
          <a:ext cx="0" cy="0"/>
          <a:chOff x="0" y="0"/>
          <a:chExt cx="0" cy="0"/>
        </a:xfrm>
      </p:grpSpPr>
      <p:pic>
        <p:nvPicPr>
          <p:cNvPr id="8" name="Picture 7" descr="A map of a large area&#10;&#10;Description automatically generated">
            <a:extLst>
              <a:ext uri="{FF2B5EF4-FFF2-40B4-BE49-F238E27FC236}">
                <a16:creationId xmlns:a16="http://schemas.microsoft.com/office/drawing/2014/main" id="{26BF798B-C26A-E9C9-464C-68B0D5AF1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65814"/>
            <a:ext cx="8218967" cy="5804647"/>
          </a:xfrm>
          <a:prstGeom prst="rect">
            <a:avLst/>
          </a:prstGeom>
        </p:spPr>
      </p:pic>
      <p:sp>
        <p:nvSpPr>
          <p:cNvPr id="4" name="TextBox 3">
            <a:extLst>
              <a:ext uri="{FF2B5EF4-FFF2-40B4-BE49-F238E27FC236}">
                <a16:creationId xmlns:a16="http://schemas.microsoft.com/office/drawing/2014/main" id="{4C239D20-4532-4E12-A874-CBF9800AF3B3}"/>
              </a:ext>
            </a:extLst>
          </p:cNvPr>
          <p:cNvSpPr txBox="1"/>
          <p:nvPr/>
        </p:nvSpPr>
        <p:spPr>
          <a:xfrm>
            <a:off x="8303080" y="401384"/>
            <a:ext cx="3084057" cy="5770811"/>
          </a:xfrm>
          <a:prstGeom prst="rect">
            <a:avLst/>
          </a:prstGeom>
          <a:noFill/>
        </p:spPr>
        <p:txBody>
          <a:bodyPr wrap="square">
            <a:spAutoFit/>
          </a:bodyPr>
          <a:lstStyle/>
          <a:p>
            <a:pPr marL="342891" indent="-342891" algn="just" defTabSz="914377">
              <a:spcBef>
                <a:spcPct val="50000"/>
              </a:spcBef>
              <a:buClrTx/>
              <a:buFont typeface="Arial" panose="020B0604020202020204" pitchFamily="34" charset="0"/>
              <a:buChar char="•"/>
            </a:pPr>
            <a:r>
              <a:rPr lang="en-US" altLang="en-US" sz="1800" b="1" kern="1200" dirty="0">
                <a:solidFill>
                  <a:prstClr val="black"/>
                </a:solidFill>
                <a:latin typeface="Calibri"/>
                <a:ea typeface="+mn-ea"/>
                <a:cs typeface="+mn-cs"/>
              </a:rPr>
              <a:t>Background</a:t>
            </a:r>
          </a:p>
          <a:p>
            <a:pPr marL="342891" indent="-342891" algn="just" defTabSz="914377">
              <a:spcBef>
                <a:spcPct val="50000"/>
              </a:spcBef>
              <a:buClrTx/>
              <a:buFont typeface="Arial" panose="020B0604020202020204" pitchFamily="34" charset="0"/>
              <a:buChar char="•"/>
            </a:pPr>
            <a:r>
              <a:rPr lang="en-US" altLang="en-US" sz="1800" kern="1200" dirty="0">
                <a:solidFill>
                  <a:prstClr val="black"/>
                </a:solidFill>
                <a:latin typeface="Calibri"/>
                <a:ea typeface="+mn-ea"/>
                <a:cs typeface="+mn-cs"/>
              </a:rPr>
              <a:t>In 2000 the management of Block South Jambi B was taken over by Conoco Philips until the end of its contract period on 24 January 2020. </a:t>
            </a:r>
          </a:p>
          <a:p>
            <a:pPr marL="342891" indent="-342891" algn="just" defTabSz="914377">
              <a:spcBef>
                <a:spcPct val="50000"/>
              </a:spcBef>
              <a:buClrTx/>
              <a:buFont typeface="Arial" panose="020B0604020202020204" pitchFamily="34" charset="0"/>
              <a:buChar char="•"/>
            </a:pPr>
            <a:r>
              <a:rPr lang="en-US" altLang="en-US" sz="1800" kern="1200" dirty="0" err="1">
                <a:solidFill>
                  <a:prstClr val="black"/>
                </a:solidFill>
                <a:latin typeface="Calibri"/>
                <a:ea typeface="+mn-ea"/>
                <a:cs typeface="+mn-cs"/>
              </a:rPr>
              <a:t>Jindi</a:t>
            </a:r>
            <a:r>
              <a:rPr lang="en-US" altLang="en-US" sz="1800" kern="1200" dirty="0">
                <a:solidFill>
                  <a:prstClr val="black"/>
                </a:solidFill>
                <a:latin typeface="Calibri"/>
                <a:ea typeface="+mn-ea"/>
                <a:cs typeface="+mn-cs"/>
              </a:rPr>
              <a:t> took over the management of Block South Jambi B and the handover of Block South Jambi B was carried out on 25 January 2020. with the initial plan to develop the </a:t>
            </a:r>
            <a:r>
              <a:rPr lang="en-US" altLang="en-US" sz="1800" kern="1200" dirty="0" err="1">
                <a:solidFill>
                  <a:prstClr val="black"/>
                </a:solidFill>
                <a:latin typeface="Calibri"/>
                <a:ea typeface="+mn-ea"/>
                <a:cs typeface="+mn-cs"/>
              </a:rPr>
              <a:t>Bungin</a:t>
            </a:r>
            <a:r>
              <a:rPr lang="en-US" altLang="en-US" sz="1800" kern="1200" dirty="0">
                <a:solidFill>
                  <a:prstClr val="black"/>
                </a:solidFill>
                <a:latin typeface="Calibri"/>
                <a:ea typeface="+mn-ea"/>
                <a:cs typeface="+mn-cs"/>
              </a:rPr>
              <a:t> field and </a:t>
            </a:r>
            <a:r>
              <a:rPr lang="en-US" altLang="en-US" sz="1800" kern="1200" dirty="0" err="1">
                <a:solidFill>
                  <a:prstClr val="black"/>
                </a:solidFill>
                <a:latin typeface="Calibri"/>
                <a:ea typeface="+mn-ea"/>
                <a:cs typeface="+mn-cs"/>
              </a:rPr>
              <a:t>Teluk</a:t>
            </a:r>
            <a:r>
              <a:rPr lang="en-US" altLang="en-US" sz="1800" kern="1200" dirty="0">
                <a:solidFill>
                  <a:prstClr val="black"/>
                </a:solidFill>
                <a:latin typeface="Calibri"/>
                <a:ea typeface="+mn-ea"/>
                <a:cs typeface="+mn-cs"/>
              </a:rPr>
              <a:t> </a:t>
            </a:r>
            <a:r>
              <a:rPr lang="en-US" altLang="en-US" sz="1800" kern="1200" dirty="0" err="1">
                <a:solidFill>
                  <a:prstClr val="black"/>
                </a:solidFill>
                <a:latin typeface="Calibri"/>
                <a:ea typeface="+mn-ea"/>
                <a:cs typeface="+mn-cs"/>
              </a:rPr>
              <a:t>Rendah</a:t>
            </a:r>
            <a:r>
              <a:rPr lang="en-US" altLang="en-US" sz="1800" kern="1200" dirty="0">
                <a:solidFill>
                  <a:prstClr val="black"/>
                </a:solidFill>
                <a:latin typeface="Calibri"/>
                <a:ea typeface="+mn-ea"/>
                <a:cs typeface="+mn-cs"/>
              </a:rPr>
              <a:t> Gas Plant field. </a:t>
            </a:r>
          </a:p>
          <a:p>
            <a:pPr marL="342891" indent="-342891" algn="just" defTabSz="914377">
              <a:spcBef>
                <a:spcPct val="50000"/>
              </a:spcBef>
              <a:buClrTx/>
              <a:buFont typeface="Arial" panose="020B0604020202020204" pitchFamily="34" charset="0"/>
              <a:buChar char="•"/>
            </a:pPr>
            <a:r>
              <a:rPr lang="en-US" altLang="en-US" sz="1800" kern="1200" dirty="0" err="1">
                <a:solidFill>
                  <a:prstClr val="black"/>
                </a:solidFill>
                <a:latin typeface="Calibri"/>
                <a:ea typeface="+mn-ea"/>
                <a:cs typeface="+mn-cs"/>
              </a:rPr>
              <a:t>Jindi</a:t>
            </a:r>
            <a:r>
              <a:rPr lang="en-US" altLang="en-US" sz="1800" kern="1200" dirty="0">
                <a:solidFill>
                  <a:prstClr val="black"/>
                </a:solidFill>
                <a:latin typeface="Calibri"/>
                <a:ea typeface="+mn-ea"/>
                <a:cs typeface="+mn-cs"/>
              </a:rPr>
              <a:t> has targeted to begin exploitation of the wells in 2028 </a:t>
            </a:r>
          </a:p>
        </p:txBody>
      </p:sp>
    </p:spTree>
    <p:extLst>
      <p:ext uri="{BB962C8B-B14F-4D97-AF65-F5344CB8AC3E}">
        <p14:creationId xmlns:p14="http://schemas.microsoft.com/office/powerpoint/2010/main" val="2351164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2FCF-C9AD-589F-CB9C-0A9996A15F25}"/>
              </a:ext>
            </a:extLst>
          </p:cNvPr>
          <p:cNvSpPr>
            <a:spLocks noGrp="1"/>
          </p:cNvSpPr>
          <p:nvPr>
            <p:ph type="title"/>
          </p:nvPr>
        </p:nvSpPr>
        <p:spPr>
          <a:xfrm>
            <a:off x="609600" y="274639"/>
            <a:ext cx="8174699" cy="1143000"/>
          </a:xfrm>
        </p:spPr>
        <p:txBody>
          <a:bodyPr>
            <a:normAutofit/>
          </a:bodyPr>
          <a:lstStyle/>
          <a:p>
            <a:pPr algn="l"/>
            <a:r>
              <a:rPr lang="en-ID" sz="4267" dirty="0"/>
              <a:t>3D Seismic Survey Area</a:t>
            </a:r>
          </a:p>
        </p:txBody>
      </p:sp>
      <p:sp>
        <p:nvSpPr>
          <p:cNvPr id="3" name="Content Placeholder 2">
            <a:extLst>
              <a:ext uri="{FF2B5EF4-FFF2-40B4-BE49-F238E27FC236}">
                <a16:creationId xmlns:a16="http://schemas.microsoft.com/office/drawing/2014/main" id="{F73F377C-4B39-AC3B-A655-0F4736B285B9}"/>
              </a:ext>
            </a:extLst>
          </p:cNvPr>
          <p:cNvSpPr>
            <a:spLocks noGrp="1"/>
          </p:cNvSpPr>
          <p:nvPr>
            <p:ph idx="1"/>
          </p:nvPr>
        </p:nvSpPr>
        <p:spPr/>
        <p:txBody>
          <a:bodyPr>
            <a:normAutofit fontScale="77500" lnSpcReduction="20000"/>
          </a:bodyPr>
          <a:lstStyle/>
          <a:p>
            <a:r>
              <a:rPr lang="en-US" dirty="0"/>
              <a:t>The seismic survey will be carried out in the ​​existing palm oil plantation area. </a:t>
            </a:r>
          </a:p>
          <a:p>
            <a:r>
              <a:rPr lang="en-US" dirty="0"/>
              <a:t>Plots within the protection zone and/or forested areas of PT REKI will be excluded from the seismic survey plan.</a:t>
            </a:r>
          </a:p>
          <a:p>
            <a:r>
              <a:rPr lang="en-US" dirty="0"/>
              <a:t>The total area proposed by JSJB within the PT REKI PBPH area is 8,574 ha</a:t>
            </a:r>
          </a:p>
          <a:p>
            <a:r>
              <a:rPr lang="en-US" dirty="0"/>
              <a:t>The area within the green area/protection zone of PT REKI that will be excluded from the 3D Seismic Survey plan is 879 ha.</a:t>
            </a:r>
          </a:p>
          <a:p>
            <a:r>
              <a:rPr lang="en-US" dirty="0"/>
              <a:t>Therefore, the total area within the existing oil palm plantation area to be surveyed, after subtracting the protection zone, is 7,694 ha.</a:t>
            </a:r>
            <a:endParaRPr lang="en-ID" dirty="0"/>
          </a:p>
        </p:txBody>
      </p:sp>
    </p:spTree>
    <p:extLst>
      <p:ext uri="{BB962C8B-B14F-4D97-AF65-F5344CB8AC3E}">
        <p14:creationId xmlns:p14="http://schemas.microsoft.com/office/powerpoint/2010/main" val="44326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912492-8F19-3D3D-5886-78542BFE4B54}"/>
              </a:ext>
            </a:extLst>
          </p:cNvPr>
          <p:cNvSpPr txBox="1">
            <a:spLocks/>
          </p:cNvSpPr>
          <p:nvPr/>
        </p:nvSpPr>
        <p:spPr>
          <a:xfrm>
            <a:off x="9648395" y="2564904"/>
            <a:ext cx="2366731" cy="1632181"/>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pPr algn="l" defTabSz="1219170">
              <a:spcBef>
                <a:spcPts val="0"/>
              </a:spcBef>
              <a:buClrTx/>
              <a:defRPr/>
            </a:pPr>
            <a:endParaRPr lang="en-US" sz="933"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map of a state with different colored areas&#10;&#10;AI-generated content may be incorrect.">
            <a:extLst>
              <a:ext uri="{FF2B5EF4-FFF2-40B4-BE49-F238E27FC236}">
                <a16:creationId xmlns:a16="http://schemas.microsoft.com/office/drawing/2014/main" id="{586C9063-321E-5F91-7ED2-D2366F6884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55" t="2192" r="1175" b="1816"/>
          <a:stretch>
            <a:fillRect/>
          </a:stretch>
        </p:blipFill>
        <p:spPr bwMode="auto">
          <a:xfrm>
            <a:off x="1" y="0"/>
            <a:ext cx="9427140" cy="6727400"/>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237F5EB-DC47-785A-9B5E-F3E03DF1155F}"/>
              </a:ext>
            </a:extLst>
          </p:cNvPr>
          <p:cNvSpPr txBox="1"/>
          <p:nvPr/>
        </p:nvSpPr>
        <p:spPr>
          <a:xfrm>
            <a:off x="9421611" y="932724"/>
            <a:ext cx="2593515" cy="1979709"/>
          </a:xfrm>
          <a:prstGeom prst="rect">
            <a:avLst/>
          </a:prstGeom>
          <a:noFill/>
          <a:ln>
            <a:noFill/>
          </a:ln>
        </p:spPr>
        <p:txBody>
          <a:bodyPr wrap="square" rtlCol="0">
            <a:spAutoFit/>
          </a:bodyPr>
          <a:lstStyle/>
          <a:p>
            <a:pPr defTabSz="1219170">
              <a:buClrTx/>
            </a:pPr>
            <a:r>
              <a:rPr lang="en-US" sz="2133" kern="1200" dirty="0">
                <a:solidFill>
                  <a:prstClr val="black"/>
                </a:solidFill>
                <a:latin typeface="Calibri" panose="020F0502020204030204" pitchFamily="34" charset="0"/>
                <a:ea typeface="Calibri" panose="020F0502020204030204" pitchFamily="34" charset="0"/>
                <a:cs typeface="Calibri" panose="020F0502020204030204" pitchFamily="34" charset="0"/>
              </a:rPr>
              <a:t>Plot Area  Seismic Survey</a:t>
            </a:r>
          </a:p>
          <a:p>
            <a:pPr defTabSz="1219170">
              <a:buClrTx/>
            </a:pPr>
            <a:r>
              <a:rPr lang="en-US" sz="1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Legend</a:t>
            </a:r>
          </a:p>
          <a:p>
            <a:pPr defTabSz="121917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ID" sz="1333" kern="1200" dirty="0">
                <a:solidFill>
                  <a:prstClr val="black"/>
                </a:solidFill>
                <a:latin typeface="Calibri" panose="020F0502020204030204" pitchFamily="34" charset="0"/>
                <a:ea typeface="Calibri" panose="020F0502020204030204" pitchFamily="34" charset="0"/>
                <a:cs typeface="Calibri" panose="020F0502020204030204" pitchFamily="34" charset="0"/>
              </a:rPr>
              <a:t>Boundary of Survey area</a:t>
            </a:r>
          </a:p>
          <a:p>
            <a:pPr defTabSz="1219170">
              <a:buClrTx/>
            </a:pPr>
            <a:endParaRPr lang="en-ID" sz="1333"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219170">
              <a:buClrTx/>
            </a:pPr>
            <a:r>
              <a:rPr lang="en-ID" sz="1333"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ID" sz="1333"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Pematang</a:t>
            </a:r>
            <a:r>
              <a:rPr lang="en-ID" sz="1333" kern="1200" dirty="0">
                <a:solidFill>
                  <a:prstClr val="black"/>
                </a:solidFill>
                <a:latin typeface="Calibri" panose="020F0502020204030204" pitchFamily="34" charset="0"/>
                <a:ea typeface="Calibri" panose="020F0502020204030204" pitchFamily="34" charset="0"/>
                <a:cs typeface="Calibri" panose="020F0502020204030204" pitchFamily="34" charset="0"/>
              </a:rPr>
              <a:t> Telang Farmer group</a:t>
            </a:r>
          </a:p>
        </p:txBody>
      </p:sp>
      <p:sp>
        <p:nvSpPr>
          <p:cNvPr id="4" name="Rectangle 3">
            <a:extLst>
              <a:ext uri="{FF2B5EF4-FFF2-40B4-BE49-F238E27FC236}">
                <a16:creationId xmlns:a16="http://schemas.microsoft.com/office/drawing/2014/main" id="{D17786E8-5299-D105-5CEC-8532229047DE}"/>
              </a:ext>
            </a:extLst>
          </p:cNvPr>
          <p:cNvSpPr/>
          <p:nvPr/>
        </p:nvSpPr>
        <p:spPr>
          <a:xfrm>
            <a:off x="9552384" y="2064555"/>
            <a:ext cx="480053" cy="19202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Tx/>
            </a:pPr>
            <a:endParaRPr lang="en-ID" sz="2400" kern="1200">
              <a:ln w="0"/>
              <a:solidFill>
                <a:srgbClr val="4F81BD"/>
              </a:solidFill>
              <a:effectLst>
                <a:outerShdw blurRad="38100" dist="25400" dir="5400000" algn="ctr" rotWithShape="0">
                  <a:srgbClr val="6E747A">
                    <a:alpha val="43000"/>
                  </a:srgbClr>
                </a:outerShdw>
              </a:effectLst>
              <a:latin typeface="Myriad Pro"/>
            </a:endParaRPr>
          </a:p>
        </p:txBody>
      </p:sp>
      <p:sp>
        <p:nvSpPr>
          <p:cNvPr id="7" name="Rectangle 6">
            <a:extLst>
              <a:ext uri="{FF2B5EF4-FFF2-40B4-BE49-F238E27FC236}">
                <a16:creationId xmlns:a16="http://schemas.microsoft.com/office/drawing/2014/main" id="{72DB93DD-918A-1CF9-651E-0340B7CC65D0}"/>
              </a:ext>
            </a:extLst>
          </p:cNvPr>
          <p:cNvSpPr/>
          <p:nvPr/>
        </p:nvSpPr>
        <p:spPr>
          <a:xfrm>
            <a:off x="9552384" y="2468894"/>
            <a:ext cx="480053" cy="19202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Tx/>
            </a:pPr>
            <a:endParaRPr lang="en-ID" sz="2400" kern="1200">
              <a:solidFill>
                <a:prstClr val="white"/>
              </a:solidFill>
              <a:latin typeface="Myriad Pro"/>
            </a:endParaRPr>
          </a:p>
        </p:txBody>
      </p:sp>
      <p:sp>
        <p:nvSpPr>
          <p:cNvPr id="8" name="Rectangle 7">
            <a:extLst>
              <a:ext uri="{FF2B5EF4-FFF2-40B4-BE49-F238E27FC236}">
                <a16:creationId xmlns:a16="http://schemas.microsoft.com/office/drawing/2014/main" id="{6A57D79B-CE02-D7AA-9254-F5C0268328BA}"/>
              </a:ext>
            </a:extLst>
          </p:cNvPr>
          <p:cNvSpPr/>
          <p:nvPr/>
        </p:nvSpPr>
        <p:spPr>
          <a:xfrm>
            <a:off x="9552384" y="2506730"/>
            <a:ext cx="480053" cy="192021"/>
          </a:xfrm>
          <a:prstGeom prst="rect">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Tx/>
            </a:pPr>
            <a:endParaRPr lang="en-ID" sz="2400" kern="1200">
              <a:solidFill>
                <a:prstClr val="white"/>
              </a:solidFill>
              <a:latin typeface="Myriad Pro"/>
            </a:endParaRPr>
          </a:p>
        </p:txBody>
      </p:sp>
    </p:spTree>
    <p:extLst>
      <p:ext uri="{BB962C8B-B14F-4D97-AF65-F5344CB8AC3E}">
        <p14:creationId xmlns:p14="http://schemas.microsoft.com/office/powerpoint/2010/main" val="1068866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7B3A-5E9A-95C6-BFD6-05D70307A75D}"/>
              </a:ext>
            </a:extLst>
          </p:cNvPr>
          <p:cNvSpPr>
            <a:spLocks noGrp="1"/>
          </p:cNvSpPr>
          <p:nvPr>
            <p:ph type="title"/>
          </p:nvPr>
        </p:nvSpPr>
        <p:spPr>
          <a:xfrm>
            <a:off x="609600" y="274639"/>
            <a:ext cx="5294379" cy="1143000"/>
          </a:xfrm>
        </p:spPr>
        <p:txBody>
          <a:bodyPr>
            <a:normAutofit/>
          </a:bodyPr>
          <a:lstStyle/>
          <a:p>
            <a:pPr algn="l"/>
            <a:r>
              <a:rPr lang="en-ID" sz="4267" dirty="0">
                <a:latin typeface="Calibri" panose="020F0502020204030204" pitchFamily="34" charset="0"/>
                <a:ea typeface="Calibri" panose="020F0502020204030204" pitchFamily="34" charset="0"/>
                <a:cs typeface="Calibri" panose="020F0502020204030204" pitchFamily="34" charset="0"/>
              </a:rPr>
              <a:t>3D Survey</a:t>
            </a:r>
          </a:p>
        </p:txBody>
      </p:sp>
      <p:sp>
        <p:nvSpPr>
          <p:cNvPr id="3" name="Content Placeholder 2">
            <a:extLst>
              <a:ext uri="{FF2B5EF4-FFF2-40B4-BE49-F238E27FC236}">
                <a16:creationId xmlns:a16="http://schemas.microsoft.com/office/drawing/2014/main" id="{DE164969-EDF5-ECED-B2A6-953CFC569D2D}"/>
              </a:ext>
            </a:extLst>
          </p:cNvPr>
          <p:cNvSpPr>
            <a:spLocks noGrp="1"/>
          </p:cNvSpPr>
          <p:nvPr>
            <p:ph idx="1"/>
          </p:nvPr>
        </p:nvSpPr>
        <p:spPr/>
        <p:txBody>
          <a:bodyPr>
            <a:normAutofit fontScale="92500" lnSpcReduction="10000"/>
          </a:bodyPr>
          <a:lstStyle/>
          <a:p>
            <a:r>
              <a:rPr lang="en-US" b="0" i="0" dirty="0">
                <a:solidFill>
                  <a:srgbClr val="222222"/>
                </a:solidFill>
                <a:effectLst/>
                <a:latin typeface="-apple-system"/>
              </a:rPr>
              <a:t>In 3D surveys, seismic sources and geophones are distributed across a grid spanning the area of interest.</a:t>
            </a:r>
          </a:p>
          <a:p>
            <a:r>
              <a:rPr lang="en-US"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Seismic waves generated from the sources propagate in all directions, and the reflected waves are captured by an array of geophones spread throughout the grid.</a:t>
            </a:r>
          </a:p>
          <a:p>
            <a:r>
              <a:rPr lang="en-US"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data collected from this extensive network of sensors is processed using advanced algorithms to produce a three-dimensional image of the subsurface.</a:t>
            </a:r>
            <a:endParaRPr lang="en-ID"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8018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463A6-1ADF-66BB-4C63-C70F26E62555}"/>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CFC9FA54-9591-D8A9-1109-86AE2FD3BE29}"/>
              </a:ext>
            </a:extLst>
          </p:cNvPr>
          <p:cNvSpPr txBox="1">
            <a:spLocks noChangeArrowheads="1"/>
          </p:cNvSpPr>
          <p:nvPr/>
        </p:nvSpPr>
        <p:spPr bwMode="auto">
          <a:xfrm>
            <a:off x="9168341" y="836712"/>
            <a:ext cx="2819768" cy="51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defTabSz="1219170" eaLnBrk="1" hangingPunct="1">
              <a:spcBef>
                <a:spcPct val="20000"/>
              </a:spcBef>
              <a:buClrTx/>
              <a:buSzPct val="95000"/>
            </a:pPr>
            <a:r>
              <a:rPr lang="en-ID" sz="2133"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Drilling and Preloading  Seismic Survey</a:t>
            </a:r>
          </a:p>
          <a:p>
            <a:pPr marL="0" indent="0" defTabSz="1219170" eaLnBrk="1" hangingPunct="1">
              <a:spcBef>
                <a:spcPct val="20000"/>
              </a:spcBef>
              <a:buClrTx/>
              <a:buSzPct val="95000"/>
            </a:pPr>
            <a:r>
              <a:rPr lang="en-US" sz="2133" kern="1200" dirty="0">
                <a:solidFill>
                  <a:prstClr val="black"/>
                </a:solidFill>
                <a:latin typeface="Calibri" panose="020F0502020204030204" pitchFamily="34" charset="0"/>
                <a:ea typeface="Calibri" panose="020F0502020204030204" pitchFamily="34" charset="0"/>
                <a:cs typeface="Calibri" panose="020F0502020204030204" pitchFamily="34" charset="0"/>
              </a:rPr>
              <a:t>The hole is created by drilling.</a:t>
            </a:r>
          </a:p>
          <a:p>
            <a:pPr marL="0" indent="0" defTabSz="1219170" eaLnBrk="1" hangingPunct="1">
              <a:spcBef>
                <a:spcPct val="20000"/>
              </a:spcBef>
              <a:buClrTx/>
              <a:buSzPct val="95000"/>
            </a:pPr>
            <a:r>
              <a:rPr lang="en-US" sz="2133" kern="1200" dirty="0">
                <a:solidFill>
                  <a:prstClr val="black"/>
                </a:solidFill>
                <a:latin typeface="Calibri" panose="020F0502020204030204" pitchFamily="34" charset="0"/>
                <a:ea typeface="Calibri" panose="020F0502020204030204" pitchFamily="34" charset="0"/>
                <a:cs typeface="Calibri" panose="020F0502020204030204" pitchFamily="34" charset="0"/>
              </a:rPr>
              <a:t>The vibration source (</a:t>
            </a:r>
            <a:r>
              <a:rPr lang="en-US" sz="2133"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Dayagel</a:t>
            </a:r>
            <a:r>
              <a:rPr lang="en-US" sz="2133" kern="1200" dirty="0">
                <a:solidFill>
                  <a:prstClr val="black"/>
                </a:solidFill>
                <a:latin typeface="Calibri" panose="020F0502020204030204" pitchFamily="34" charset="0"/>
                <a:ea typeface="Calibri" panose="020F0502020204030204" pitchFamily="34" charset="0"/>
                <a:cs typeface="Calibri" panose="020F0502020204030204" pitchFamily="34" charset="0"/>
              </a:rPr>
              <a:t>) is inserted into the hole and then sealed.</a:t>
            </a:r>
          </a:p>
          <a:p>
            <a:pPr marL="0" indent="0" defTabSz="1219170" eaLnBrk="1" hangingPunct="1">
              <a:spcBef>
                <a:spcPct val="20000"/>
              </a:spcBef>
              <a:buClrTx/>
              <a:buSzPct val="95000"/>
            </a:pPr>
            <a:r>
              <a:rPr lang="en-US" sz="2133" kern="1200" dirty="0">
                <a:solidFill>
                  <a:prstClr val="black"/>
                </a:solidFill>
                <a:latin typeface="Calibri" panose="020F0502020204030204" pitchFamily="34" charset="0"/>
                <a:ea typeface="Calibri" panose="020F0502020204030204" pitchFamily="34" charset="0"/>
                <a:cs typeface="Calibri" panose="020F0502020204030204" pitchFamily="34" charset="0"/>
              </a:rPr>
              <a:t>A sensor (Quantum) is then installed above the hole to capture/record the vibration source.</a:t>
            </a:r>
            <a:endParaRPr lang="en-US" sz="2133" kern="1200" dirty="0">
              <a:solidFill>
                <a:srgbClr val="1F497D">
                  <a:shade val="30000"/>
                  <a:satMod val="150000"/>
                </a:srgbClr>
              </a:solidFill>
              <a:latin typeface="Myriad Pro"/>
              <a:ea typeface="+mn-ea"/>
            </a:endParaRPr>
          </a:p>
        </p:txBody>
      </p:sp>
      <p:pic>
        <p:nvPicPr>
          <p:cNvPr id="9" name="Picture 8" descr="A collage of images of people and a pile of debris&#10;&#10;AI-generated content may be incorrect.">
            <a:extLst>
              <a:ext uri="{FF2B5EF4-FFF2-40B4-BE49-F238E27FC236}">
                <a16:creationId xmlns:a16="http://schemas.microsoft.com/office/drawing/2014/main" id="{99B884F4-6522-36B2-0DFF-BAE86EBA9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8341" cy="6100752"/>
          </a:xfrm>
          <a:prstGeom prst="rect">
            <a:avLst/>
          </a:prstGeom>
        </p:spPr>
      </p:pic>
    </p:spTree>
    <p:extLst>
      <p:ext uri="{BB962C8B-B14F-4D97-AF65-F5344CB8AC3E}">
        <p14:creationId xmlns:p14="http://schemas.microsoft.com/office/powerpoint/2010/main" val="2013529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D9B7-943B-B1C5-07B3-8DD976A00533}"/>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305E4C35-F62D-573D-A744-39698FCABB17}"/>
              </a:ext>
            </a:extLst>
          </p:cNvPr>
          <p:cNvSpPr txBox="1">
            <a:spLocks noChangeArrowheads="1"/>
          </p:cNvSpPr>
          <p:nvPr/>
        </p:nvSpPr>
        <p:spPr bwMode="auto">
          <a:xfrm>
            <a:off x="8304245" y="836712"/>
            <a:ext cx="3683864" cy="51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defTabSz="1219170" eaLnBrk="1" hangingPunct="1">
              <a:spcBef>
                <a:spcPct val="20000"/>
              </a:spcBef>
              <a:buClrTx/>
              <a:buSzPct val="95000"/>
            </a:pPr>
            <a:r>
              <a:rPr lang="en-ID"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Restoration plan after the Seismic Survey </a:t>
            </a:r>
          </a:p>
          <a:p>
            <a:pPr marL="380990" indent="-380990" defTabSz="1219170" eaLnBrk="1" hangingPunct="1">
              <a:spcBef>
                <a:spcPct val="20000"/>
              </a:spcBef>
              <a:buClrTx/>
              <a:buSzPct val="95000"/>
              <a:buFont typeface="Arial" panose="020B0604020202020204" pitchFamily="34" charset="0"/>
              <a:buChar char="•"/>
            </a:pPr>
            <a:r>
              <a:rPr lang="en-US" sz="1867" kern="1200" dirty="0">
                <a:solidFill>
                  <a:srgbClr val="1F497D">
                    <a:shade val="30000"/>
                    <a:satMod val="150000"/>
                  </a:srgbClr>
                </a:solidFill>
                <a:latin typeface="Myriad Pro"/>
                <a:ea typeface="+mn-ea"/>
              </a:rPr>
              <a:t>Remove survey stakes along the survey route for collection and destruction.</a:t>
            </a:r>
          </a:p>
          <a:p>
            <a:pPr marL="380990" indent="-380990" defTabSz="1219170" eaLnBrk="1" hangingPunct="1">
              <a:spcBef>
                <a:spcPct val="20000"/>
              </a:spcBef>
              <a:buClrTx/>
              <a:buSzPct val="95000"/>
              <a:buFont typeface="Arial" panose="020B0604020202020204" pitchFamily="34" charset="0"/>
              <a:buChar char="•"/>
            </a:pPr>
            <a:r>
              <a:rPr lang="en-US" sz="1867" kern="1200" dirty="0">
                <a:solidFill>
                  <a:srgbClr val="1F497D">
                    <a:shade val="30000"/>
                    <a:satMod val="150000"/>
                  </a:srgbClr>
                </a:solidFill>
                <a:latin typeface="Myriad Pro"/>
                <a:ea typeface="+mn-ea"/>
              </a:rPr>
              <a:t>Remove bridges on the route or road (unless requested by the company/landowner).</a:t>
            </a:r>
          </a:p>
          <a:p>
            <a:pPr marL="380990" indent="-380990" defTabSz="1219170" eaLnBrk="1" hangingPunct="1">
              <a:spcBef>
                <a:spcPct val="20000"/>
              </a:spcBef>
              <a:buClrTx/>
              <a:buSzPct val="95000"/>
              <a:buFont typeface="Arial" panose="020B0604020202020204" pitchFamily="34" charset="0"/>
              <a:buChar char="•"/>
            </a:pPr>
            <a:r>
              <a:rPr lang="en-US" sz="1867" kern="1200" dirty="0">
                <a:solidFill>
                  <a:srgbClr val="1F497D">
                    <a:shade val="30000"/>
                    <a:satMod val="150000"/>
                  </a:srgbClr>
                </a:solidFill>
                <a:latin typeface="Myriad Pro"/>
                <a:ea typeface="+mn-ea"/>
              </a:rPr>
              <a:t>Dismantle camps or other seismic survey facilities.</a:t>
            </a:r>
          </a:p>
          <a:p>
            <a:pPr marL="380990" indent="-380990" defTabSz="1219170" eaLnBrk="1" hangingPunct="1">
              <a:spcBef>
                <a:spcPct val="20000"/>
              </a:spcBef>
              <a:buClrTx/>
              <a:buSzPct val="95000"/>
              <a:buFont typeface="Arial" panose="020B0604020202020204" pitchFamily="34" charset="0"/>
              <a:buChar char="•"/>
            </a:pPr>
            <a:r>
              <a:rPr lang="en-US" sz="1867" kern="1200" dirty="0">
                <a:solidFill>
                  <a:srgbClr val="1F497D">
                    <a:shade val="30000"/>
                    <a:satMod val="150000"/>
                  </a:srgbClr>
                </a:solidFill>
                <a:latin typeface="Myriad Pro"/>
                <a:ea typeface="+mn-ea"/>
              </a:rPr>
              <a:t>Close with a letter of completion of the seismic activity between the landowner/village/company and the contractor.</a:t>
            </a:r>
          </a:p>
        </p:txBody>
      </p:sp>
      <p:pic>
        <p:nvPicPr>
          <p:cNvPr id="7" name="Picture 6">
            <a:extLst>
              <a:ext uri="{FF2B5EF4-FFF2-40B4-BE49-F238E27FC236}">
                <a16:creationId xmlns:a16="http://schemas.microsoft.com/office/drawing/2014/main" id="{16A48205-CF91-2EE5-FC08-D509134067A3}"/>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911424" y="836712"/>
            <a:ext cx="3360373" cy="2592288"/>
          </a:xfrm>
          <a:prstGeom prst="rect">
            <a:avLst/>
          </a:prstGeom>
          <a:ln w="12700">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461733A-5A44-C803-9847-2345799C0A66}"/>
              </a:ext>
            </a:extLst>
          </p:cNvPr>
          <p:cNvPicPr/>
          <p:nvPr/>
        </p:nvPicPr>
        <p:blipFill>
          <a:blip r:embed="rId4" cstate="print">
            <a:extLst>
              <a:ext uri="{28A0092B-C50C-407E-A947-70E740481C1C}">
                <a14:useLocalDpi xmlns:a14="http://schemas.microsoft.com/office/drawing/2010/main" val="0"/>
              </a:ext>
            </a:extLst>
          </a:blip>
          <a:srcRect/>
          <a:stretch/>
        </p:blipFill>
        <p:spPr>
          <a:xfrm>
            <a:off x="911424" y="3496289"/>
            <a:ext cx="3360373" cy="2592289"/>
          </a:xfrm>
          <a:prstGeom prst="rect">
            <a:avLst/>
          </a:prstGeom>
          <a:ln w="12700">
            <a:solidFill>
              <a:schemeClr val="tx1"/>
            </a:solidFill>
          </a:ln>
        </p:spPr>
      </p:pic>
      <p:pic>
        <p:nvPicPr>
          <p:cNvPr id="9" name="Picture 8">
            <a:extLst>
              <a:ext uri="{FF2B5EF4-FFF2-40B4-BE49-F238E27FC236}">
                <a16:creationId xmlns:a16="http://schemas.microsoft.com/office/drawing/2014/main" id="{E4CFC8D9-19A0-856F-C04A-DB628E6C57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4638864" y="823980"/>
            <a:ext cx="3473361" cy="2605021"/>
          </a:xfrm>
          <a:prstGeom prst="rect">
            <a:avLst/>
          </a:prstGeom>
        </p:spPr>
      </p:pic>
      <p:pic>
        <p:nvPicPr>
          <p:cNvPr id="10" name="Picture 9">
            <a:extLst>
              <a:ext uri="{FF2B5EF4-FFF2-40B4-BE49-F238E27FC236}">
                <a16:creationId xmlns:a16="http://schemas.microsoft.com/office/drawing/2014/main" id="{9EF795ED-1343-6B5F-8545-FF3F9AF2E2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38864" y="3496288"/>
            <a:ext cx="3473361" cy="2605021"/>
          </a:xfrm>
          <a:prstGeom prst="rect">
            <a:avLst/>
          </a:prstGeom>
        </p:spPr>
      </p:pic>
    </p:spTree>
    <p:extLst>
      <p:ext uri="{BB962C8B-B14F-4D97-AF65-F5344CB8AC3E}">
        <p14:creationId xmlns:p14="http://schemas.microsoft.com/office/powerpoint/2010/main" val="253828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forest&#10;&#10;AI-generated content may be incorrect.">
            <a:extLst>
              <a:ext uri="{FF2B5EF4-FFF2-40B4-BE49-F238E27FC236}">
                <a16:creationId xmlns:a16="http://schemas.microsoft.com/office/drawing/2014/main" id="{9603999E-3FA6-7D5F-8DA5-18357BEF0EE6}"/>
              </a:ext>
            </a:extLst>
          </p:cNvPr>
          <p:cNvPicPr>
            <a:picLocks noChangeAspect="1"/>
          </p:cNvPicPr>
          <p:nvPr/>
        </p:nvPicPr>
        <p:blipFill>
          <a:blip r:embed="rId2"/>
          <a:stretch>
            <a:fillRect/>
          </a:stretch>
        </p:blipFill>
        <p:spPr>
          <a:xfrm>
            <a:off x="807395" y="96543"/>
            <a:ext cx="8840989" cy="6255618"/>
          </a:xfrm>
          <a:prstGeom prst="rect">
            <a:avLst/>
          </a:prstGeom>
        </p:spPr>
      </p:pic>
    </p:spTree>
    <p:extLst>
      <p:ext uri="{BB962C8B-B14F-4D97-AF65-F5344CB8AC3E}">
        <p14:creationId xmlns:p14="http://schemas.microsoft.com/office/powerpoint/2010/main" val="247092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6B21-4FFC-8C54-33C1-CA04DF65BD07}"/>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50423C6C-4594-93B5-E484-3E7567A26D3F}"/>
              </a:ext>
            </a:extLst>
          </p:cNvPr>
          <p:cNvSpPr txBox="1">
            <a:spLocks noChangeArrowheads="1"/>
          </p:cNvSpPr>
          <p:nvPr/>
        </p:nvSpPr>
        <p:spPr bwMode="auto">
          <a:xfrm>
            <a:off x="8400257" y="836713"/>
            <a:ext cx="3289372" cy="26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defTabSz="1219170" eaLnBrk="1" hangingPunct="1">
              <a:spcBef>
                <a:spcPct val="20000"/>
              </a:spcBef>
              <a:buClrTx/>
              <a:buSzPct val="95000"/>
            </a:pPr>
            <a:r>
              <a:rPr lang="en-ID" sz="1733"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 Safety </a:t>
            </a:r>
            <a:r>
              <a:rPr lang="en-ID" sz="1733" b="1"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Mesures</a:t>
            </a:r>
            <a:r>
              <a:rPr lang="en-ID" sz="1733"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 during the Survey</a:t>
            </a:r>
            <a:endParaRPr lang="en-US" sz="1733" kern="1200" dirty="0">
              <a:solidFill>
                <a:srgbClr val="1F497D">
                  <a:shade val="30000"/>
                  <a:satMod val="150000"/>
                </a:srgbClr>
              </a:solidFill>
              <a:latin typeface="Myriad Pro"/>
              <a:ea typeface="+mn-ea"/>
            </a:endParaRPr>
          </a:p>
          <a:p>
            <a:pPr marL="228594" indent="-228594" defTabSz="1219170" eaLnBrk="1" hangingPunct="1">
              <a:spcBef>
                <a:spcPct val="20000"/>
              </a:spcBef>
              <a:buClrTx/>
              <a:buSzPct val="95000"/>
              <a:buFont typeface="Arial" panose="020B0604020202020204" pitchFamily="34" charset="0"/>
              <a:buChar char="•"/>
            </a:pPr>
            <a:r>
              <a:rPr lang="en-US" sz="1600" kern="1200" dirty="0">
                <a:solidFill>
                  <a:srgbClr val="1F497D">
                    <a:shade val="30000"/>
                    <a:satMod val="150000"/>
                  </a:srgbClr>
                </a:solidFill>
                <a:latin typeface="Myriad Pro"/>
                <a:ea typeface="+mn-ea"/>
              </a:rPr>
              <a:t>Line Safety Assessment (LSA) in the survey area.</a:t>
            </a:r>
          </a:p>
          <a:p>
            <a:pPr marL="228594" indent="-228594" defTabSz="1219170" eaLnBrk="1" hangingPunct="1">
              <a:spcBef>
                <a:spcPct val="20000"/>
              </a:spcBef>
              <a:buClrTx/>
              <a:buSzPct val="95000"/>
              <a:buFont typeface="Arial" panose="020B0604020202020204" pitchFamily="34" charset="0"/>
              <a:buChar char="•"/>
            </a:pPr>
            <a:r>
              <a:rPr lang="en-ID" sz="1600" kern="1200" dirty="0">
                <a:solidFill>
                  <a:srgbClr val="1F497D">
                    <a:shade val="30000"/>
                    <a:satMod val="150000"/>
                  </a:srgbClr>
                </a:solidFill>
                <a:latin typeface="Myriad Pro"/>
                <a:ea typeface="+mn-ea"/>
              </a:rPr>
              <a:t>Worker safety</a:t>
            </a:r>
          </a:p>
          <a:p>
            <a:pPr marL="228594" indent="-228594" defTabSz="1219170" eaLnBrk="1" hangingPunct="1">
              <a:spcBef>
                <a:spcPct val="20000"/>
              </a:spcBef>
              <a:buClrTx/>
              <a:buSzPct val="95000"/>
              <a:buFont typeface="Arial" panose="020B0604020202020204" pitchFamily="34" charset="0"/>
              <a:buChar char="•"/>
            </a:pPr>
            <a:r>
              <a:rPr lang="en-ID" sz="1600" kern="1200" dirty="0">
                <a:solidFill>
                  <a:srgbClr val="1F497D">
                    <a:shade val="30000"/>
                    <a:satMod val="150000"/>
                  </a:srgbClr>
                </a:solidFill>
                <a:latin typeface="Myriad Pro"/>
                <a:ea typeface="+mn-ea"/>
              </a:rPr>
              <a:t>Fire prevention</a:t>
            </a:r>
            <a:endParaRPr lang="en-US" sz="1600" kern="1200" dirty="0">
              <a:solidFill>
                <a:srgbClr val="1F497D">
                  <a:shade val="30000"/>
                  <a:satMod val="150000"/>
                </a:srgbClr>
              </a:solidFill>
              <a:latin typeface="Myriad Pro"/>
              <a:ea typeface="+mn-ea"/>
            </a:endParaRPr>
          </a:p>
          <a:p>
            <a:pPr marL="228594" indent="-228594" defTabSz="1219170" eaLnBrk="1" hangingPunct="1">
              <a:spcBef>
                <a:spcPct val="20000"/>
              </a:spcBef>
              <a:buClrTx/>
              <a:buSzPct val="95000"/>
              <a:buFont typeface="Arial" panose="020B0604020202020204" pitchFamily="34" charset="0"/>
              <a:buChar char="•"/>
            </a:pPr>
            <a:r>
              <a:rPr lang="en-US" sz="1600" kern="1200" dirty="0">
                <a:solidFill>
                  <a:srgbClr val="1F497D">
                    <a:shade val="30000"/>
                    <a:satMod val="150000"/>
                  </a:srgbClr>
                </a:solidFill>
                <a:latin typeface="Myriad Pro"/>
                <a:ea typeface="+mn-ea"/>
              </a:rPr>
              <a:t>Ensure there are no human-wildlife conflicts</a:t>
            </a:r>
          </a:p>
          <a:p>
            <a:pPr marL="228594" indent="-228594" defTabSz="1219170" eaLnBrk="1" hangingPunct="1">
              <a:spcBef>
                <a:spcPct val="20000"/>
              </a:spcBef>
              <a:buClrTx/>
              <a:buSzPct val="95000"/>
              <a:buFont typeface="Arial" panose="020B0604020202020204" pitchFamily="34" charset="0"/>
              <a:buChar char="•"/>
            </a:pPr>
            <a:r>
              <a:rPr lang="en-US" sz="1600" kern="1200" dirty="0">
                <a:solidFill>
                  <a:srgbClr val="1F497D">
                    <a:shade val="30000"/>
                    <a:satMod val="150000"/>
                  </a:srgbClr>
                </a:solidFill>
                <a:latin typeface="Myriad Pro"/>
                <a:ea typeface="+mn-ea"/>
              </a:rPr>
              <a:t>Waste Control</a:t>
            </a:r>
          </a:p>
        </p:txBody>
      </p:sp>
      <p:pic>
        <p:nvPicPr>
          <p:cNvPr id="2" name="Picture 1">
            <a:extLst>
              <a:ext uri="{FF2B5EF4-FFF2-40B4-BE49-F238E27FC236}">
                <a16:creationId xmlns:a16="http://schemas.microsoft.com/office/drawing/2014/main" id="{6DCDDDAF-FEED-589E-42E7-EAE80455F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24" y="836708"/>
            <a:ext cx="3444904" cy="2592291"/>
          </a:xfrm>
          <a:prstGeom prst="rect">
            <a:avLst/>
          </a:prstGeom>
        </p:spPr>
      </p:pic>
      <p:pic>
        <p:nvPicPr>
          <p:cNvPr id="3" name="Picture 2">
            <a:extLst>
              <a:ext uri="{FF2B5EF4-FFF2-40B4-BE49-F238E27FC236}">
                <a16:creationId xmlns:a16="http://schemas.microsoft.com/office/drawing/2014/main" id="{0DCBDD47-A40E-5FD4-ED92-AAF49594C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333" y="3511231"/>
            <a:ext cx="3444904" cy="2591752"/>
          </a:xfrm>
          <a:prstGeom prst="rect">
            <a:avLst/>
          </a:prstGeom>
        </p:spPr>
      </p:pic>
      <p:pic>
        <p:nvPicPr>
          <p:cNvPr id="4" name="Picture 3">
            <a:extLst>
              <a:ext uri="{FF2B5EF4-FFF2-40B4-BE49-F238E27FC236}">
                <a16:creationId xmlns:a16="http://schemas.microsoft.com/office/drawing/2014/main" id="{9D96B9A2-2F8A-2F52-15E0-154C9A72A67F}"/>
              </a:ext>
            </a:extLst>
          </p:cNvPr>
          <p:cNvPicPr>
            <a:picLocks noChangeAspect="1"/>
          </p:cNvPicPr>
          <p:nvPr/>
        </p:nvPicPr>
        <p:blipFill>
          <a:blip r:embed="rId5" cstate="print"/>
          <a:stretch>
            <a:fillRect/>
          </a:stretch>
        </p:blipFill>
        <p:spPr>
          <a:xfrm>
            <a:off x="4570646" y="836708"/>
            <a:ext cx="1867057" cy="2592291"/>
          </a:xfrm>
          <a:prstGeom prst="rect">
            <a:avLst/>
          </a:prstGeom>
        </p:spPr>
      </p:pic>
      <p:pic>
        <p:nvPicPr>
          <p:cNvPr id="5" name="Picture 4">
            <a:extLst>
              <a:ext uri="{FF2B5EF4-FFF2-40B4-BE49-F238E27FC236}">
                <a16:creationId xmlns:a16="http://schemas.microsoft.com/office/drawing/2014/main" id="{C34F9933-5F7B-5C07-B25F-D807CD7767F2}"/>
              </a:ext>
            </a:extLst>
          </p:cNvPr>
          <p:cNvPicPr>
            <a:picLocks noChangeAspect="1"/>
          </p:cNvPicPr>
          <p:nvPr/>
        </p:nvPicPr>
        <p:blipFill>
          <a:blip r:embed="rId6" cstate="print"/>
          <a:stretch>
            <a:fillRect/>
          </a:stretch>
        </p:blipFill>
        <p:spPr>
          <a:xfrm>
            <a:off x="8233241" y="3511231"/>
            <a:ext cx="3456387" cy="2592291"/>
          </a:xfrm>
          <a:prstGeom prst="rect">
            <a:avLst/>
          </a:prstGeom>
        </p:spPr>
      </p:pic>
      <p:pic>
        <p:nvPicPr>
          <p:cNvPr id="11" name="Picture 10">
            <a:extLst>
              <a:ext uri="{FF2B5EF4-FFF2-40B4-BE49-F238E27FC236}">
                <a16:creationId xmlns:a16="http://schemas.microsoft.com/office/drawing/2014/main" id="{27EDEAD4-F445-E1AB-F4D5-233F78A3CAB6}"/>
              </a:ext>
            </a:extLst>
          </p:cNvPr>
          <p:cNvPicPr>
            <a:picLocks noChangeAspect="1"/>
          </p:cNvPicPr>
          <p:nvPr/>
        </p:nvPicPr>
        <p:blipFill>
          <a:blip r:embed="rId7" cstate="print"/>
          <a:stretch>
            <a:fillRect/>
          </a:stretch>
        </p:blipFill>
        <p:spPr>
          <a:xfrm>
            <a:off x="6437704" y="837246"/>
            <a:ext cx="1857249" cy="2591753"/>
          </a:xfrm>
          <a:prstGeom prst="rect">
            <a:avLst/>
          </a:prstGeom>
        </p:spPr>
      </p:pic>
      <p:pic>
        <p:nvPicPr>
          <p:cNvPr id="12" name="Picture 11">
            <a:extLst>
              <a:ext uri="{FF2B5EF4-FFF2-40B4-BE49-F238E27FC236}">
                <a16:creationId xmlns:a16="http://schemas.microsoft.com/office/drawing/2014/main" id="{A82222D2-8131-28CB-8903-2F4C2FFEDB9E}"/>
              </a:ext>
            </a:extLst>
          </p:cNvPr>
          <p:cNvPicPr>
            <a:picLocks noChangeAspect="1"/>
          </p:cNvPicPr>
          <p:nvPr/>
        </p:nvPicPr>
        <p:blipFill>
          <a:blip r:embed="rId8" cstate="print"/>
          <a:stretch>
            <a:fillRect/>
          </a:stretch>
        </p:blipFill>
        <p:spPr>
          <a:xfrm>
            <a:off x="913113" y="3491104"/>
            <a:ext cx="3443216" cy="2611880"/>
          </a:xfrm>
          <a:prstGeom prst="rect">
            <a:avLst/>
          </a:prstGeom>
        </p:spPr>
      </p:pic>
    </p:spTree>
    <p:extLst>
      <p:ext uri="{BB962C8B-B14F-4D97-AF65-F5344CB8AC3E}">
        <p14:creationId xmlns:p14="http://schemas.microsoft.com/office/powerpoint/2010/main" val="2645899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D982-FC37-A764-C311-1338EC314938}"/>
              </a:ext>
            </a:extLst>
          </p:cNvPr>
          <p:cNvSpPr>
            <a:spLocks noGrp="1"/>
          </p:cNvSpPr>
          <p:nvPr>
            <p:ph type="title"/>
          </p:nvPr>
        </p:nvSpPr>
        <p:spPr>
          <a:xfrm>
            <a:off x="609600" y="274639"/>
            <a:ext cx="10286933" cy="1143000"/>
          </a:xfrm>
        </p:spPr>
        <p:txBody>
          <a:bodyPr>
            <a:normAutofit/>
          </a:bodyPr>
          <a:lstStyle/>
          <a:p>
            <a:pPr algn="l"/>
            <a:r>
              <a:rPr lang="en-US" sz="4267" dirty="0">
                <a:latin typeface="Calibri" panose="020F0502020204030204" pitchFamily="34" charset="0"/>
                <a:ea typeface="Calibri" panose="020F0502020204030204" pitchFamily="34" charset="0"/>
                <a:cs typeface="Calibri" panose="020F0502020204030204" pitchFamily="34" charset="0"/>
              </a:rPr>
              <a:t>Potential Impacts of the  Seismic Survey</a:t>
            </a:r>
            <a:endParaRPr lang="en-ID" sz="4267"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E7BDBB7-CA5F-A899-7C6D-5223924A7439}"/>
              </a:ext>
            </a:extLst>
          </p:cNvPr>
          <p:cNvSpPr>
            <a:spLocks noGrp="1"/>
          </p:cNvSpPr>
          <p:nvPr>
            <p:ph idx="1"/>
          </p:nvPr>
        </p:nvSpPr>
        <p:spPr>
          <a:xfrm>
            <a:off x="609600" y="1417639"/>
            <a:ext cx="10972800" cy="4708525"/>
          </a:xfrm>
        </p:spPr>
        <p:txBody>
          <a:bodyPr>
            <a:normAutofit fontScale="4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3D Seismic Survey Area also includes the </a:t>
            </a:r>
            <a:r>
              <a:rPr lang="en-US" dirty="0" err="1">
                <a:latin typeface="Calibri" panose="020F0502020204030204" pitchFamily="34" charset="0"/>
                <a:ea typeface="Calibri" panose="020F0502020204030204" pitchFamily="34" charset="0"/>
                <a:cs typeface="Calibri" panose="020F0502020204030204" pitchFamily="34" charset="0"/>
              </a:rPr>
              <a:t>Pematang</a:t>
            </a:r>
            <a:r>
              <a:rPr lang="en-US" dirty="0">
                <a:latin typeface="Calibri" panose="020F0502020204030204" pitchFamily="34" charset="0"/>
                <a:ea typeface="Calibri" panose="020F0502020204030204" pitchFamily="34" charset="0"/>
                <a:cs typeface="Calibri" panose="020F0502020204030204" pitchFamily="34" charset="0"/>
              </a:rPr>
              <a:t> Telang Forest and Farmers Group (NKK) plot, covering 49.92 hectares of residential and garden plots, with 35 members. This activity could impact the residential and garden plots of the </a:t>
            </a:r>
            <a:r>
              <a:rPr lang="en-US" dirty="0" err="1">
                <a:latin typeface="Calibri" panose="020F0502020204030204" pitchFamily="34" charset="0"/>
                <a:ea typeface="Calibri" panose="020F0502020204030204" pitchFamily="34" charset="0"/>
                <a:cs typeface="Calibri" panose="020F0502020204030204" pitchFamily="34" charset="0"/>
              </a:rPr>
              <a:t>Pematang</a:t>
            </a:r>
            <a:r>
              <a:rPr lang="en-US" dirty="0">
                <a:latin typeface="Calibri" panose="020F0502020204030204" pitchFamily="34" charset="0"/>
                <a:ea typeface="Calibri" panose="020F0502020204030204" pitchFamily="34" charset="0"/>
                <a:cs typeface="Calibri" panose="020F0502020204030204" pitchFamily="34" charset="0"/>
              </a:rPr>
              <a:t> Telang Forest and Farmers Group members. According to the JSJB Team, drilling errors or non-compliance with the 3D Seismic Survey plan could lead to plant death at the site.</a:t>
            </a:r>
          </a:p>
          <a:p>
            <a:r>
              <a:rPr lang="en-US" dirty="0">
                <a:latin typeface="Calibri" panose="020F0502020204030204" pitchFamily="34" charset="0"/>
                <a:ea typeface="Calibri" panose="020F0502020204030204" pitchFamily="34" charset="0"/>
                <a:cs typeface="Calibri" panose="020F0502020204030204" pitchFamily="34" charset="0"/>
              </a:rPr>
              <a:t>Analysis of the biodiversity surrounding the area was conducted, specifically regarding the impact on the roaming areas of tigers and elephants, key species. Monitoring results revealed tiger and elephant tracks in the area, particularly in the forest and on the main road around Masai Rusa. </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Bird monitoring in 2025 revealed that the area contains threatened bird species, including the hornbill, pheasant, great leaf-billed </a:t>
            </a:r>
            <a:r>
              <a:rPr lang="en-US" dirty="0" err="1">
                <a:latin typeface="Calibri" panose="020F0502020204030204" pitchFamily="34" charset="0"/>
                <a:ea typeface="Calibri" panose="020F0502020204030204" pitchFamily="34" charset="0"/>
                <a:cs typeface="Calibri" panose="020F0502020204030204" pitchFamily="34" charset="0"/>
              </a:rPr>
              <a:t>cica</a:t>
            </a:r>
            <a:r>
              <a:rPr lang="en-US" dirty="0">
                <a:latin typeface="Calibri" panose="020F0502020204030204" pitchFamily="34" charset="0"/>
                <a:ea typeface="Calibri" panose="020F0502020204030204" pitchFamily="34" charset="0"/>
                <a:cs typeface="Calibri" panose="020F0502020204030204" pitchFamily="34" charset="0"/>
              </a:rPr>
              <a:t>, blue-winged thrush, and Malayan coffee-bird. In addition, 16 protected bird species (Ministerial Regulation of the Environment and Forestry Ministry No. P.106 of 2018) were identified, including the Green </a:t>
            </a:r>
            <a:r>
              <a:rPr lang="en-US" dirty="0" err="1">
                <a:latin typeface="Calibri" panose="020F0502020204030204" pitchFamily="34" charset="0"/>
                <a:ea typeface="Calibri" panose="020F0502020204030204" pitchFamily="34" charset="0"/>
                <a:cs typeface="Calibri" panose="020F0502020204030204" pitchFamily="34" charset="0"/>
              </a:rPr>
              <a:t>Pitsnake</a:t>
            </a:r>
            <a:r>
              <a:rPr lang="en-US" dirty="0">
                <a:latin typeface="Calibri" panose="020F0502020204030204" pitchFamily="34" charset="0"/>
                <a:ea typeface="Calibri" panose="020F0502020204030204" pitchFamily="34" charset="0"/>
                <a:cs typeface="Calibri" panose="020F0502020204030204" pitchFamily="34" charset="0"/>
              </a:rPr>
              <a:t>, Golden-rumped Shama, Blue-winged Leafbird, </a:t>
            </a:r>
            <a:r>
              <a:rPr lang="en-US" dirty="0" err="1">
                <a:latin typeface="Calibri" panose="020F0502020204030204" pitchFamily="34" charset="0"/>
                <a:ea typeface="Calibri" panose="020F0502020204030204" pitchFamily="34" charset="0"/>
                <a:cs typeface="Calibri" panose="020F0502020204030204" pitchFamily="34" charset="0"/>
              </a:rPr>
              <a:t>Diard's</a:t>
            </a:r>
            <a:r>
              <a:rPr lang="en-US" dirty="0">
                <a:latin typeface="Calibri" panose="020F0502020204030204" pitchFamily="34" charset="0"/>
                <a:ea typeface="Calibri" panose="020F0502020204030204" pitchFamily="34" charset="0"/>
                <a:cs typeface="Calibri" panose="020F0502020204030204" pitchFamily="34" charset="0"/>
              </a:rPr>
              <a:t> Leafbird, Black-rumped Shama, Princess Leafbird, King Argus, Great Leafbird, Malayan Parakeet, White-rumped Shama, Pomegranate </a:t>
            </a:r>
            <a:r>
              <a:rPr lang="en-US" dirty="0" err="1">
                <a:latin typeface="Calibri" panose="020F0502020204030204" pitchFamily="34" charset="0"/>
                <a:ea typeface="Calibri" panose="020F0502020204030204" pitchFamily="34" charset="0"/>
                <a:cs typeface="Calibri" panose="020F0502020204030204" pitchFamily="34" charset="0"/>
              </a:rPr>
              <a:t>Pitsna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Casumba</a:t>
            </a:r>
            <a:r>
              <a:rPr lang="en-US" dirty="0">
                <a:latin typeface="Calibri" panose="020F0502020204030204" pitchFamily="34" charset="0"/>
                <a:ea typeface="Calibri" panose="020F0502020204030204" pitchFamily="34" charset="0"/>
                <a:cs typeface="Calibri" panose="020F0502020204030204" pitchFamily="34" charset="0"/>
              </a:rPr>
              <a:t> Leafbird, </a:t>
            </a:r>
            <a:r>
              <a:rPr lang="en-US" dirty="0" err="1">
                <a:latin typeface="Calibri" panose="020F0502020204030204" pitchFamily="34" charset="0"/>
                <a:ea typeface="Calibri" panose="020F0502020204030204" pitchFamily="34" charset="0"/>
                <a:cs typeface="Calibri" panose="020F0502020204030204" pitchFamily="34" charset="0"/>
              </a:rPr>
              <a:t>Tanau</a:t>
            </a:r>
            <a:r>
              <a:rPr lang="en-US" dirty="0">
                <a:latin typeface="Calibri" panose="020F0502020204030204" pitchFamily="34" charset="0"/>
                <a:ea typeface="Calibri" panose="020F0502020204030204" pitchFamily="34" charset="0"/>
                <a:cs typeface="Calibri" panose="020F0502020204030204" pitchFamily="34" charset="0"/>
              </a:rPr>
              <a:t> Lory, and Hornbill.</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3D Seismic Survey plot proposed by JSJB is part of an area already under enforcement by the Forest Area Enforcement Task Force (PKH). According to the signed Minutes, the PKH Task Force has reclaimed 7,493.15 hectares of forest within the PT REKI work area. Following the determination of the area under control, PT REKI has submitted a revised application to the PKH Task Force to 12,193 hectares.</a:t>
            </a:r>
            <a:endParaRPr lang="en-ID"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050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047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70CA8DB-B8AD-8189-BC5D-997857D47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DAB74-857A-EB77-3F2B-D43D52FA9986}"/>
              </a:ext>
            </a:extLst>
          </p:cNvPr>
          <p:cNvSpPr>
            <a:spLocks noGrp="1"/>
          </p:cNvSpPr>
          <p:nvPr>
            <p:ph type="title"/>
          </p:nvPr>
        </p:nvSpPr>
        <p:spPr>
          <a:xfrm>
            <a:off x="239350" y="1316765"/>
            <a:ext cx="11713301" cy="3456384"/>
          </a:xfrm>
        </p:spPr>
        <p:txBody>
          <a:bodyPr>
            <a:noAutofit/>
          </a:bodyPr>
          <a:lstStyle/>
          <a:p>
            <a:pPr algn="ctr"/>
            <a:r>
              <a:rPr lang="en-US" sz="4267" b="1" dirty="0">
                <a:solidFill>
                  <a:schemeClr val="bg1"/>
                </a:solidFill>
                <a:latin typeface="Calibri" pitchFamily="34" charset="0"/>
                <a:cs typeface="Calibri" pitchFamily="34" charset="0"/>
              </a:rPr>
              <a:t>4. UPDATE: Forest Area Enforcement Task Force (PKH) Activities in PT REKI Concession Area</a:t>
            </a:r>
            <a:br>
              <a:rPr lang="en-ID" sz="3733" b="1" dirty="0">
                <a:solidFill>
                  <a:schemeClr val="bg1"/>
                </a:solidFill>
                <a:latin typeface="Myriad Pro" pitchFamily="34" charset="0"/>
              </a:rPr>
            </a:br>
            <a:endParaRPr lang="en-GB" sz="3733" b="1" dirty="0">
              <a:latin typeface="Myriad Pro" pitchFamily="34" charset="0"/>
            </a:endParaRPr>
          </a:p>
        </p:txBody>
      </p:sp>
      <p:sp>
        <p:nvSpPr>
          <p:cNvPr id="3" name="TextBox 2">
            <a:extLst>
              <a:ext uri="{FF2B5EF4-FFF2-40B4-BE49-F238E27FC236}">
                <a16:creationId xmlns:a16="http://schemas.microsoft.com/office/drawing/2014/main" id="{BDD74652-017C-2C75-E60D-AA142787E9DB}"/>
              </a:ext>
            </a:extLst>
          </p:cNvPr>
          <p:cNvSpPr txBox="1"/>
          <p:nvPr/>
        </p:nvSpPr>
        <p:spPr>
          <a:xfrm>
            <a:off x="8220635" y="4376718"/>
            <a:ext cx="3173506"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Patron’s meeting 5-6 November, 2025</a:t>
            </a:r>
            <a:endParaRPr kumimoji="0" lang="en-ID"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7168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AA91-B85B-14E0-DE13-D67D16671042}"/>
              </a:ext>
            </a:extLst>
          </p:cNvPr>
          <p:cNvSpPr>
            <a:spLocks noGrp="1"/>
          </p:cNvSpPr>
          <p:nvPr>
            <p:ph type="title"/>
          </p:nvPr>
        </p:nvSpPr>
        <p:spPr>
          <a:xfrm>
            <a:off x="609600" y="160336"/>
            <a:ext cx="11061940" cy="1143000"/>
          </a:xfrm>
        </p:spPr>
        <p:txBody>
          <a:bodyPr>
            <a:noAutofit/>
          </a:bodyPr>
          <a:lstStyle/>
          <a:p>
            <a:pPr algn="l"/>
            <a:r>
              <a:rPr lang="en-US" sz="3200" dirty="0">
                <a:latin typeface="Calibri" panose="020F0502020204030204" pitchFamily="34" charset="0"/>
                <a:ea typeface="Calibri" panose="020F0502020204030204" pitchFamily="34" charset="0"/>
                <a:cs typeface="Calibri" panose="020F0502020204030204" pitchFamily="34" charset="0"/>
              </a:rPr>
              <a:t>Presidential Regulation 5/2025 on Forest Area Enforcement</a:t>
            </a:r>
            <a:endParaRPr lang="en-ID"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4725883-D6B9-02C0-7403-94038E26DCCA}"/>
              </a:ext>
            </a:extLst>
          </p:cNvPr>
          <p:cNvSpPr>
            <a:spLocks noGrp="1"/>
          </p:cNvSpPr>
          <p:nvPr>
            <p:ph idx="1"/>
          </p:nvPr>
        </p:nvSpPr>
        <p:spPr/>
        <p:txBody>
          <a:bodyPr>
            <a:normAutofit fontScale="47500" lnSpcReduction="20000"/>
          </a:bodyPr>
          <a:lstStyle/>
          <a:p>
            <a:pPr marL="0" indent="0">
              <a:buNone/>
            </a:pPr>
            <a:r>
              <a:rPr lang="en-US" dirty="0"/>
              <a:t>1</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Presidential Regulation 5/2025 on Forest Area Enforcement (</a:t>
            </a:r>
            <a:r>
              <a:rPr lang="en-US" b="1" dirty="0" err="1">
                <a:latin typeface="Calibri" panose="020F0502020204030204" pitchFamily="34" charset="0"/>
                <a:ea typeface="Calibri" panose="020F0502020204030204" pitchFamily="34" charset="0"/>
                <a:cs typeface="Calibri" panose="020F0502020204030204" pitchFamily="34" charset="0"/>
              </a:rPr>
              <a:t>Penertiban</a:t>
            </a:r>
            <a:r>
              <a:rPr lang="en-US" b="1" dirty="0">
                <a:latin typeface="Calibri" panose="020F0502020204030204" pitchFamily="34" charset="0"/>
                <a:ea typeface="Calibri" panose="020F0502020204030204" pitchFamily="34" charset="0"/>
                <a:cs typeface="Calibri" panose="020F0502020204030204" pitchFamily="34" charset="0"/>
              </a:rPr>
              <a:t> Kawasan Hutan)  </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715963" indent="-446088">
              <a:buFont typeface="+mj-lt"/>
              <a:buAutoNum type="alphaLcPeriod"/>
            </a:pPr>
            <a:r>
              <a:rPr lang="en-US" dirty="0">
                <a:latin typeface="Calibri" panose="020F0502020204030204" pitchFamily="34" charset="0"/>
                <a:ea typeface="Calibri" panose="020F0502020204030204" pitchFamily="34" charset="0"/>
                <a:cs typeface="Calibri" panose="020F0502020204030204" pitchFamily="34" charset="0"/>
              </a:rPr>
              <a:t>Issued on 21 January 2025, the  regulation seeks to  reinforce ongoing government efforts to  formally delineate forest boundaries estimated to  99.6 million hectares.</a:t>
            </a:r>
          </a:p>
          <a:p>
            <a:pPr marL="715963" indent="-446088">
              <a:buFont typeface="+mj-lt"/>
              <a:buAutoNum type="alphaLcPeriod"/>
            </a:pPr>
            <a:r>
              <a:rPr lang="en-US" dirty="0">
                <a:latin typeface="Calibri" panose="020F0502020204030204" pitchFamily="34" charset="0"/>
                <a:ea typeface="Calibri" panose="020F0502020204030204" pitchFamily="34" charset="0"/>
                <a:cs typeface="Calibri" panose="020F0502020204030204" pitchFamily="34" charset="0"/>
              </a:rPr>
              <a:t>It targets plantations, mining, or other activities in forest areas outside of forestry activities, in protected forest areas, conservation areas, and production forests.</a:t>
            </a:r>
          </a:p>
          <a:p>
            <a:pPr marL="715963" indent="-446088">
              <a:buFont typeface="+mj-lt"/>
              <a:buAutoNum type="alphaLcPeriod"/>
            </a:pPr>
            <a:r>
              <a:rPr lang="en-US" dirty="0">
                <a:latin typeface="Calibri" panose="020F0502020204030204" pitchFamily="34" charset="0"/>
                <a:ea typeface="Calibri" panose="020F0502020204030204" pitchFamily="34" charset="0"/>
                <a:cs typeface="Calibri" panose="020F0502020204030204" pitchFamily="34" charset="0"/>
              </a:rPr>
              <a:t>One of the main objectives of this Presidential Decree is to optimize state revenues (Article 2 (1).</a:t>
            </a:r>
          </a:p>
          <a:p>
            <a:pPr marL="742950" indent="-742950">
              <a:buFont typeface="+mj-lt"/>
              <a:buAutoNum type="alphaLcPeriod"/>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2. Features of the Regulation: </a:t>
            </a:r>
          </a:p>
          <a:p>
            <a:pPr marL="742950" indent="-473075">
              <a:buFont typeface="+mj-lt"/>
              <a:buAutoNum type="alphaLcPeriod"/>
            </a:pPr>
            <a:r>
              <a:rPr lang="en-US" dirty="0">
                <a:latin typeface="Calibri" panose="020F0502020204030204" pitchFamily="34" charset="0"/>
                <a:ea typeface="Calibri" panose="020F0502020204030204" pitchFamily="34" charset="0"/>
                <a:cs typeface="Calibri" panose="020F0502020204030204" pitchFamily="34" charset="0"/>
              </a:rPr>
              <a:t>Establishes a dedicated Forest Area Enforcement Task Force (</a:t>
            </a:r>
            <a:r>
              <a:rPr lang="en-US" dirty="0" err="1">
                <a:latin typeface="Calibri" panose="020F0502020204030204" pitchFamily="34" charset="0"/>
                <a:ea typeface="Calibri" panose="020F0502020204030204" pitchFamily="34" charset="0"/>
                <a:cs typeface="Calibri" panose="020F0502020204030204" pitchFamily="34" charset="0"/>
              </a:rPr>
              <a:t>Satgas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Penertiban</a:t>
            </a:r>
            <a:r>
              <a:rPr lang="en-US" dirty="0">
                <a:latin typeface="Calibri" panose="020F0502020204030204" pitchFamily="34" charset="0"/>
                <a:ea typeface="Calibri" panose="020F0502020204030204" pitchFamily="34" charset="0"/>
                <a:cs typeface="Calibri" panose="020F0502020204030204" pitchFamily="34" charset="0"/>
              </a:rPr>
              <a:t> Kawasan Hutan) - directed by the Minister of Defense and operationally led by the Deputy Attorney General for Special Crimes—</a:t>
            </a:r>
          </a:p>
          <a:p>
            <a:pPr marL="742950" indent="-473075">
              <a:buFont typeface="+mj-lt"/>
              <a:buAutoNum type="alphaLcPeriod"/>
            </a:pPr>
            <a:r>
              <a:rPr lang="en-US" dirty="0">
                <a:latin typeface="Calibri" panose="020F0502020204030204" pitchFamily="34" charset="0"/>
                <a:ea typeface="Calibri" panose="020F0502020204030204" pitchFamily="34" charset="0"/>
                <a:cs typeface="Calibri" panose="020F0502020204030204" pitchFamily="34" charset="0"/>
              </a:rPr>
              <a:t>The task force has the authority to reclaim unlawfully used land and impose administrative sanctions such as fines and asset recovery. These  sanctions are designed to  deter illegal conversion and incentivizes compliant, sustainable stewardship of ecosystem services.</a:t>
            </a:r>
          </a:p>
          <a:p>
            <a:pPr marL="742950" indent="-473075">
              <a:buFont typeface="+mj-lt"/>
              <a:buAutoNum type="alphaLcPeriod"/>
            </a:pPr>
            <a:r>
              <a:rPr lang="en-US" dirty="0">
                <a:latin typeface="Calibri" panose="020F0502020204030204" pitchFamily="34" charset="0"/>
                <a:ea typeface="Calibri" panose="020F0502020204030204" pitchFamily="34" charset="0"/>
                <a:cs typeface="Calibri" panose="020F0502020204030204" pitchFamily="34" charset="0"/>
              </a:rPr>
              <a:t>By establishing clear legal status, it is expected to reduce  tenure conflicts, improve governance for  communities and  companies. Investors will be encouraged to design and implement Payments for Ecosystem Services (PES) schemes built on carbon, biodiversity, and other high-value ecosystem services.</a:t>
            </a:r>
          </a:p>
          <a:p>
            <a:endParaRPr lang="en-ID" dirty="0"/>
          </a:p>
        </p:txBody>
      </p:sp>
    </p:spTree>
    <p:extLst>
      <p:ext uri="{BB962C8B-B14F-4D97-AF65-F5344CB8AC3E}">
        <p14:creationId xmlns:p14="http://schemas.microsoft.com/office/powerpoint/2010/main" val="1376682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2F72-052B-4CA8-490D-DE84F25D0D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4692F8-CA1D-D646-D8A4-96696A808E0C}"/>
              </a:ext>
            </a:extLst>
          </p:cNvPr>
          <p:cNvSpPr>
            <a:spLocks noGrp="1"/>
          </p:cNvSpPr>
          <p:nvPr>
            <p:ph type="title"/>
          </p:nvPr>
        </p:nvSpPr>
        <p:spPr>
          <a:xfrm>
            <a:off x="619125" y="164637"/>
            <a:ext cx="9134805" cy="768085"/>
          </a:xfrm>
        </p:spPr>
        <p:txBody>
          <a:bodyPr>
            <a:normAutofit fontScale="90000"/>
          </a:bodyPr>
          <a:lstStyle/>
          <a:p>
            <a:pPr algn="l"/>
            <a:r>
              <a:rPr lang="en-US" sz="3733" b="1" dirty="0"/>
              <a:t>Forest Area Enforcement Task Force and HH </a:t>
            </a:r>
            <a:endParaRPr lang="en-ID" sz="3733" b="1" dirty="0"/>
          </a:p>
        </p:txBody>
      </p:sp>
      <p:sp>
        <p:nvSpPr>
          <p:cNvPr id="5" name="Content Placeholder 4">
            <a:extLst>
              <a:ext uri="{FF2B5EF4-FFF2-40B4-BE49-F238E27FC236}">
                <a16:creationId xmlns:a16="http://schemas.microsoft.com/office/drawing/2014/main" id="{5150F0E4-91A8-CEE3-D0D4-D572443BCEB9}"/>
              </a:ext>
            </a:extLst>
          </p:cNvPr>
          <p:cNvSpPr>
            <a:spLocks noGrp="1"/>
          </p:cNvSpPr>
          <p:nvPr>
            <p:ph idx="1"/>
          </p:nvPr>
        </p:nvSpPr>
        <p:spPr>
          <a:xfrm>
            <a:off x="285750" y="1104900"/>
            <a:ext cx="11610975" cy="4895850"/>
          </a:xfrm>
        </p:spPr>
        <p:txBody>
          <a:bodyPr>
            <a:normAutofit fontScale="92500" lnSpcReduction="10000"/>
          </a:bodyPr>
          <a:lstStyle/>
          <a:p>
            <a:pPr algn="just">
              <a:spcBef>
                <a:spcPts val="0"/>
              </a:spcBef>
              <a:spcAft>
                <a:spcPts val="800"/>
              </a:spcAft>
              <a:buFont typeface="+mj-lt"/>
              <a:buAutoNum type="arabicPeriod"/>
            </a:pPr>
            <a:r>
              <a:rPr lang="en-US" sz="1867" b="1" kern="100" dirty="0">
                <a:latin typeface="Calibri" panose="020F0502020204030204" pitchFamily="34" charset="0"/>
                <a:ea typeface="Calibri" panose="020F0502020204030204" pitchFamily="34" charset="0"/>
                <a:cs typeface="Calibri" panose="020F0502020204030204" pitchFamily="34" charset="0"/>
              </a:rPr>
              <a:t>28 June 2025:</a:t>
            </a:r>
            <a:r>
              <a:rPr lang="en-US" sz="1867" kern="100" dirty="0">
                <a:latin typeface="Calibri" panose="020F0502020204030204" pitchFamily="34" charset="0"/>
                <a:ea typeface="Calibri" panose="020F0502020204030204" pitchFamily="34" charset="0"/>
                <a:cs typeface="Calibri" panose="020F0502020204030204" pitchFamily="34" charset="0"/>
              </a:rPr>
              <a:t> PT REKI staff met with the Task Force at the Jambi Prosecutor's Office to discuss encroachment in PT REKI. As a first step the Task Force agreed to install signs in PT REKI  prohibiting encroachment and other illegal activities. </a:t>
            </a:r>
          </a:p>
          <a:p>
            <a:pPr algn="just">
              <a:spcBef>
                <a:spcPts val="0"/>
              </a:spcBef>
              <a:spcAft>
                <a:spcPts val="800"/>
              </a:spcAft>
              <a:buFont typeface="+mj-lt"/>
              <a:buAutoNum type="arabicPeriod"/>
            </a:pPr>
            <a:r>
              <a:rPr lang="en-US" sz="1867" b="1" kern="100" dirty="0">
                <a:latin typeface="Calibri" panose="020F0502020204030204" pitchFamily="34" charset="0"/>
                <a:ea typeface="Calibri" panose="020F0502020204030204" pitchFamily="34" charset="0"/>
                <a:cs typeface="Calibri" panose="020F0502020204030204" pitchFamily="34" charset="0"/>
              </a:rPr>
              <a:t>30 June 2025:</a:t>
            </a:r>
            <a:r>
              <a:rPr lang="en-US" sz="1867" kern="100" dirty="0">
                <a:latin typeface="Calibri" panose="020F0502020204030204" pitchFamily="34" charset="0"/>
                <a:ea typeface="Calibri" panose="020F0502020204030204" pitchFamily="34" charset="0"/>
                <a:cs typeface="Calibri" panose="020F0502020204030204" pitchFamily="34" charset="0"/>
              </a:rPr>
              <a:t>The Task Force installed signs in </a:t>
            </a:r>
            <a:r>
              <a:rPr lang="en-US" sz="1867" kern="100" dirty="0" err="1">
                <a:latin typeface="Calibri" panose="020F0502020204030204" pitchFamily="34" charset="0"/>
                <a:ea typeface="Calibri" panose="020F0502020204030204" pitchFamily="34" charset="0"/>
                <a:cs typeface="Calibri" panose="020F0502020204030204" pitchFamily="34" charset="0"/>
              </a:rPr>
              <a:t>Kunangan</a:t>
            </a:r>
            <a:r>
              <a:rPr lang="en-US" sz="1867" kern="100" dirty="0">
                <a:latin typeface="Calibri" panose="020F0502020204030204" pitchFamily="34" charset="0"/>
                <a:ea typeface="Calibri" panose="020F0502020204030204" pitchFamily="34" charset="0"/>
                <a:cs typeface="Calibri" panose="020F0502020204030204" pitchFamily="34" charset="0"/>
              </a:rPr>
              <a:t> Jaya 1 (North region of PT REKI area) and Tanjung </a:t>
            </a:r>
            <a:r>
              <a:rPr lang="en-US" sz="1867" kern="100" dirty="0" err="1">
                <a:latin typeface="Calibri" panose="020F0502020204030204" pitchFamily="34" charset="0"/>
                <a:ea typeface="Calibri" panose="020F0502020204030204" pitchFamily="34" charset="0"/>
                <a:cs typeface="Calibri" panose="020F0502020204030204" pitchFamily="34" charset="0"/>
              </a:rPr>
              <a:t>Mandiri</a:t>
            </a:r>
            <a:r>
              <a:rPr lang="en-US" sz="1867" kern="100" dirty="0">
                <a:latin typeface="Calibri" panose="020F0502020204030204" pitchFamily="34" charset="0"/>
                <a:ea typeface="Calibri" panose="020F0502020204030204" pitchFamily="34" charset="0"/>
                <a:cs typeface="Calibri" panose="020F0502020204030204" pitchFamily="34" charset="0"/>
              </a:rPr>
              <a:t> (East region of PT REKI area</a:t>
            </a:r>
            <a:r>
              <a:rPr lang="en-US" sz="1867" i="1" kern="100" dirty="0">
                <a:latin typeface="Calibri" panose="020F0502020204030204" pitchFamily="34" charset="0"/>
                <a:ea typeface="Calibri" panose="020F0502020204030204" pitchFamily="34" charset="0"/>
                <a:cs typeface="Calibri" panose="020F0502020204030204" pitchFamily="34" charset="0"/>
              </a:rPr>
              <a:t>). The signs read: The non-forestry plantation land of 7,493.15 ha in the (PT REKI) PBPH area is under the control of the Government of the Republic of Indonesia </a:t>
            </a:r>
            <a:r>
              <a:rPr lang="en-US" sz="1867" i="1" kern="100" dirty="0" err="1">
                <a:latin typeface="Calibri" panose="020F0502020204030204" pitchFamily="34" charset="0"/>
                <a:ea typeface="Calibri" panose="020F0502020204030204" pitchFamily="34" charset="0"/>
                <a:cs typeface="Calibri" panose="020F0502020204030204" pitchFamily="34" charset="0"/>
              </a:rPr>
              <a:t>c.q</a:t>
            </a:r>
            <a:r>
              <a:rPr lang="en-US" sz="1867" i="1" kern="100" dirty="0">
                <a:latin typeface="Calibri" panose="020F0502020204030204" pitchFamily="34" charset="0"/>
                <a:ea typeface="Calibri" panose="020F0502020204030204" pitchFamily="34" charset="0"/>
                <a:cs typeface="Calibri" panose="020F0502020204030204" pitchFamily="34" charset="0"/>
              </a:rPr>
              <a:t>. Forest Area Order Task Force (PKH). It is prohibited to enter the land without permission, damage, loot, steal, embezzle, collect plant/vegetation products, sell or control without permission from the authorities.</a:t>
            </a:r>
          </a:p>
          <a:p>
            <a:pPr algn="just">
              <a:spcBef>
                <a:spcPts val="0"/>
              </a:spcBef>
              <a:spcAft>
                <a:spcPts val="800"/>
              </a:spcAft>
              <a:buFont typeface="+mj-lt"/>
              <a:buAutoNum type="arabicPeriod"/>
            </a:pPr>
            <a:r>
              <a:rPr lang="en-US" sz="1800" b="1" kern="100" dirty="0">
                <a:latin typeface="Calibri" panose="020F0502020204030204" pitchFamily="34" charset="0"/>
                <a:ea typeface="Calibri" panose="020F0502020204030204" pitchFamily="34" charset="0"/>
                <a:cs typeface="Calibri" panose="020F0502020204030204" pitchFamily="34" charset="0"/>
              </a:rPr>
              <a:t>03 July 2025: </a:t>
            </a:r>
            <a:r>
              <a:rPr lang="en-US" sz="1800" kern="100" dirty="0">
                <a:latin typeface="Calibri" panose="020F0502020204030204" pitchFamily="34" charset="0"/>
                <a:ea typeface="Calibri" panose="020F0502020204030204" pitchFamily="34" charset="0"/>
                <a:cs typeface="Calibri" panose="020F0502020204030204" pitchFamily="34" charset="0"/>
              </a:rPr>
              <a:t>Socialization and discussion with the  Tanjung </a:t>
            </a:r>
            <a:r>
              <a:rPr lang="en-US" sz="1800" kern="100" dirty="0" err="1">
                <a:latin typeface="Calibri" panose="020F0502020204030204" pitchFamily="34" charset="0"/>
                <a:ea typeface="Calibri" panose="020F0502020204030204" pitchFamily="34" charset="0"/>
                <a:cs typeface="Calibri" panose="020F0502020204030204" pitchFamily="34" charset="0"/>
              </a:rPr>
              <a:t>Mandiri</a:t>
            </a:r>
            <a:r>
              <a:rPr lang="en-US" sz="1800" kern="100" dirty="0">
                <a:latin typeface="Calibri" panose="020F0502020204030204" pitchFamily="34" charset="0"/>
                <a:ea typeface="Calibri" panose="020F0502020204030204" pitchFamily="34" charset="0"/>
                <a:cs typeface="Calibri" panose="020F0502020204030204" pitchFamily="34" charset="0"/>
              </a:rPr>
              <a:t> community related to the installation of PKH signs in the PT REKI area held by the government which was attended by the following government officials consisting of: </a:t>
            </a:r>
            <a:r>
              <a:rPr lang="id-ID" sz="1800" kern="100" dirty="0">
                <a:latin typeface="Calibri" panose="020F0502020204030204" pitchFamily="34" charset="0"/>
                <a:ea typeface="Calibri" panose="020F0502020204030204" pitchFamily="34" charset="0"/>
                <a:cs typeface="Calibri" panose="020F0502020204030204" pitchFamily="34" charset="0"/>
              </a:rPr>
              <a:t>South Bahar sub-district head</a:t>
            </a:r>
            <a:r>
              <a:rPr lang="en-US" sz="1800" kern="100" dirty="0">
                <a:latin typeface="Calibri" panose="020F0502020204030204" pitchFamily="34" charset="0"/>
                <a:ea typeface="Calibri" panose="020F0502020204030204" pitchFamily="34" charset="0"/>
                <a:cs typeface="Calibri" panose="020F0502020204030204" pitchFamily="34" charset="0"/>
              </a:rPr>
              <a:t>; </a:t>
            </a:r>
            <a:r>
              <a:rPr lang="id-ID" sz="1800" kern="100" dirty="0">
                <a:latin typeface="Calibri" panose="020F0502020204030204" pitchFamily="34" charset="0"/>
                <a:ea typeface="Calibri" panose="020F0502020204030204" pitchFamily="34" charset="0"/>
                <a:cs typeface="Calibri" panose="020F0502020204030204" pitchFamily="34" charset="0"/>
              </a:rPr>
              <a:t>South Bahar Police Chief</a:t>
            </a:r>
            <a:r>
              <a:rPr lang="en-US" sz="1800" kern="100" dirty="0">
                <a:latin typeface="Calibri" panose="020F0502020204030204" pitchFamily="34" charset="0"/>
                <a:ea typeface="Calibri" panose="020F0502020204030204" pitchFamily="34" charset="0"/>
                <a:cs typeface="Calibri" panose="020F0502020204030204" pitchFamily="34" charset="0"/>
              </a:rPr>
              <a:t> Commander of the Sungai Bahar Military Command Post; Head of Tanjung Lebar Village; </a:t>
            </a:r>
            <a:r>
              <a:rPr lang="id-ID" sz="1800" kern="100" dirty="0">
                <a:latin typeface="Calibri" panose="020F0502020204030204" pitchFamily="34" charset="0"/>
                <a:ea typeface="Calibri" panose="020F0502020204030204" pitchFamily="34" charset="0"/>
                <a:cs typeface="Calibri" panose="020F0502020204030204" pitchFamily="34" charset="0"/>
              </a:rPr>
              <a:t>Head of Hamlet 3</a:t>
            </a:r>
            <a:r>
              <a:rPr lang="en-US" sz="1800" kern="100" dirty="0">
                <a:latin typeface="Calibri" panose="020F0502020204030204" pitchFamily="34" charset="0"/>
                <a:ea typeface="Calibri" panose="020F0502020204030204" pitchFamily="34" charset="0"/>
                <a:cs typeface="Calibri" panose="020F0502020204030204" pitchFamily="34" charset="0"/>
              </a:rPr>
              <a:t>; </a:t>
            </a:r>
            <a:r>
              <a:rPr lang="id-ID" sz="1800" kern="100" dirty="0">
                <a:latin typeface="Calibri" panose="020F0502020204030204" pitchFamily="34" charset="0"/>
                <a:ea typeface="Calibri" panose="020F0502020204030204" pitchFamily="34" charset="0"/>
                <a:cs typeface="Calibri" panose="020F0502020204030204" pitchFamily="34" charset="0"/>
              </a:rPr>
              <a:t> Tanjung Lebar Village</a:t>
            </a:r>
            <a:r>
              <a:rPr lang="en-US" sz="1800" kern="100" dirty="0">
                <a:latin typeface="Calibri" panose="020F0502020204030204" pitchFamily="34" charset="0"/>
                <a:ea typeface="Calibri" panose="020F0502020204030204" pitchFamily="34" charset="0"/>
                <a:cs typeface="Calibri" panose="020F0502020204030204" pitchFamily="34" charset="0"/>
              </a:rPr>
              <a:t>; </a:t>
            </a:r>
            <a:r>
              <a:rPr lang="id-ID" sz="1800" kern="100" dirty="0">
                <a:latin typeface="Calibri" panose="020F0502020204030204" pitchFamily="34" charset="0"/>
                <a:ea typeface="Calibri" panose="020F0502020204030204" pitchFamily="34" charset="0"/>
                <a:cs typeface="Calibri" panose="020F0502020204030204" pitchFamily="34" charset="0"/>
              </a:rPr>
              <a:t>Head of Hamlet 5, Tanjung Lebar Village</a:t>
            </a:r>
            <a:r>
              <a:rPr lang="en-US" sz="1800" kern="100" dirty="0">
                <a:latin typeface="Calibri" panose="020F0502020204030204" pitchFamily="34" charset="0"/>
                <a:ea typeface="Calibri" panose="020F0502020204030204" pitchFamily="34" charset="0"/>
                <a:cs typeface="Calibri" panose="020F0502020204030204" pitchFamily="34" charset="0"/>
              </a:rPr>
              <a:t>.</a:t>
            </a:r>
          </a:p>
          <a:p>
            <a:pPr lvl="1" algn="just">
              <a:spcBef>
                <a:spcPts val="0"/>
              </a:spcBef>
              <a:spcAft>
                <a:spcPts val="800"/>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Calibri" panose="020F0502020204030204" pitchFamily="34" charset="0"/>
              </a:rPr>
              <a:t>Meeting was intended to listen to community concerns regarding the installation of forest area regulation signs without prior notification and outreach.</a:t>
            </a:r>
          </a:p>
          <a:p>
            <a:pPr lvl="1" algn="just">
              <a:spcBef>
                <a:spcPts val="0"/>
              </a:spcBef>
              <a:spcAft>
                <a:spcPts val="800"/>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Calibri" panose="020F0502020204030204" pitchFamily="34" charset="0"/>
              </a:rPr>
              <a:t>The government will convey the problem to higher government departments for discussion.</a:t>
            </a:r>
          </a:p>
          <a:p>
            <a:pPr lvl="1" algn="just">
              <a:spcBef>
                <a:spcPts val="0"/>
              </a:spcBef>
              <a:spcAft>
                <a:spcPts val="800"/>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Calibri" panose="020F0502020204030204" pitchFamily="34" charset="0"/>
              </a:rPr>
              <a:t>The government will encourage the Task Force to explain directly to the public.</a:t>
            </a:r>
          </a:p>
          <a:p>
            <a:pPr lvl="1" algn="just">
              <a:spcBef>
                <a:spcPts val="0"/>
              </a:spcBef>
              <a:spcAft>
                <a:spcPts val="800"/>
              </a:spcAft>
              <a:buFont typeface="Arial" panose="020B0604020202020204" pitchFamily="34" charset="0"/>
              <a:buChar char="•"/>
            </a:pPr>
            <a:r>
              <a:rPr lang="en-US" sz="1600" kern="100" dirty="0">
                <a:latin typeface="Calibri" panose="020F0502020204030204" pitchFamily="34" charset="0"/>
                <a:ea typeface="Calibri" panose="020F0502020204030204" pitchFamily="34" charset="0"/>
                <a:cs typeface="Calibri" panose="020F0502020204030204" pitchFamily="34" charset="0"/>
              </a:rPr>
              <a:t>The government has advised the public not to panic and to continue their activities as usual, and that the government will not immediately take over land without a solution to this problem.</a:t>
            </a:r>
          </a:p>
          <a:p>
            <a:pPr algn="just">
              <a:spcBef>
                <a:spcPts val="0"/>
              </a:spcBef>
              <a:spcAft>
                <a:spcPts val="800"/>
              </a:spcAft>
              <a:buFont typeface="+mj-lt"/>
              <a:buAutoNum type="arabicPeriod"/>
            </a:pPr>
            <a:endParaRPr lang="id-ID" sz="1800"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iver&#10;&#10;AI-generated content may be incorrect.">
            <a:extLst>
              <a:ext uri="{FF2B5EF4-FFF2-40B4-BE49-F238E27FC236}">
                <a16:creationId xmlns:a16="http://schemas.microsoft.com/office/drawing/2014/main" id="{A6D1AE27-E839-BC6C-96E8-A0BA769E9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81" y="260647"/>
            <a:ext cx="8352928" cy="5904476"/>
          </a:xfrm>
          <a:prstGeom prst="rect">
            <a:avLst/>
          </a:prstGeom>
        </p:spPr>
      </p:pic>
      <p:sp>
        <p:nvSpPr>
          <p:cNvPr id="6" name="Title 1">
            <a:extLst>
              <a:ext uri="{FF2B5EF4-FFF2-40B4-BE49-F238E27FC236}">
                <a16:creationId xmlns:a16="http://schemas.microsoft.com/office/drawing/2014/main" id="{DB74727C-12B5-9CE0-7973-3925ABA04FF1}"/>
              </a:ext>
            </a:extLst>
          </p:cNvPr>
          <p:cNvSpPr txBox="1">
            <a:spLocks/>
          </p:cNvSpPr>
          <p:nvPr/>
        </p:nvSpPr>
        <p:spPr>
          <a:xfrm>
            <a:off x="9072331" y="812616"/>
            <a:ext cx="2976330" cy="3576491"/>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Location of Task Force  Signs.</a:t>
            </a:r>
            <a:endParaRPr kumimoji="0" lang="id-ID"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1219170" rtl="0" eaLnBrk="1" fontAlgn="auto" latinLnBrk="0" hangingPunct="1">
              <a:lnSpc>
                <a:spcPct val="100000"/>
              </a:lnSpc>
              <a:spcBef>
                <a:spcPct val="0"/>
              </a:spcBef>
              <a:spcAft>
                <a:spcPts val="0"/>
              </a:spcAft>
              <a:buClrTx/>
              <a:buSzTx/>
              <a:buFontTx/>
              <a:buNone/>
              <a:tabLst/>
              <a:defRPr/>
            </a:pPr>
            <a:endParaRPr kumimoji="0" lang="id-ID"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1219170" rtl="0" eaLnBrk="1" fontAlgn="auto" latinLnBrk="0" hangingPunct="1">
              <a:lnSpc>
                <a:spcPct val="10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Kunangan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Jaya 1</a:t>
            </a:r>
            <a:r>
              <a:rPr kumimoji="0" lang="id-ID"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457200" marR="0" lvl="0" indent="-457200" algn="just" defTabSz="1219170" rtl="0" eaLnBrk="1" fontAlgn="auto" latinLnBrk="0" hangingPunct="1">
              <a:lnSpc>
                <a:spcPct val="100000"/>
              </a:lnSpc>
              <a:spcBef>
                <a:spcPct val="0"/>
              </a:spcBef>
              <a:spcAft>
                <a:spcPts val="0"/>
              </a:spcAft>
              <a:buClrTx/>
              <a:buSzTx/>
              <a:buFont typeface="+mj-lt"/>
              <a:buAutoNum type="arabicPeriod"/>
              <a:tabLst/>
              <a:defRPr/>
            </a:pPr>
            <a:endParaRPr kumimoji="0" lang="id-ID"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1219170" rtl="0" eaLnBrk="1" fontAlgn="auto" latinLnBrk="0" hangingPunct="1">
              <a:lnSpc>
                <a:spcPct val="10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Tanjung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Mandiri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id-ID"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group of people standing in a forest&#10;&#10;AI-generated content may be incorrect.">
            <a:extLst>
              <a:ext uri="{FF2B5EF4-FFF2-40B4-BE49-F238E27FC236}">
                <a16:creationId xmlns:a16="http://schemas.microsoft.com/office/drawing/2014/main" id="{B808B25B-885C-0A65-29CA-F2DA32821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022" y="4965172"/>
            <a:ext cx="2784309" cy="1632181"/>
          </a:xfrm>
          <a:prstGeom prst="rect">
            <a:avLst/>
          </a:prstGeom>
        </p:spPr>
      </p:pic>
      <p:pic>
        <p:nvPicPr>
          <p:cNvPr id="9" name="Picture 8">
            <a:extLst>
              <a:ext uri="{FF2B5EF4-FFF2-40B4-BE49-F238E27FC236}">
                <a16:creationId xmlns:a16="http://schemas.microsoft.com/office/drawing/2014/main" id="{DC5056EC-1187-BC59-DCBD-6269C8BE63DA}"/>
              </a:ext>
            </a:extLst>
          </p:cNvPr>
          <p:cNvPicPr>
            <a:picLocks noChangeAspect="1"/>
          </p:cNvPicPr>
          <p:nvPr/>
        </p:nvPicPr>
        <p:blipFill>
          <a:blip r:embed="rId4"/>
          <a:stretch>
            <a:fillRect/>
          </a:stretch>
        </p:blipFill>
        <p:spPr>
          <a:xfrm>
            <a:off x="9264352" y="4965172"/>
            <a:ext cx="2784309" cy="1632181"/>
          </a:xfrm>
          <a:prstGeom prst="rect">
            <a:avLst/>
          </a:prstGeom>
        </p:spPr>
      </p:pic>
      <p:sp>
        <p:nvSpPr>
          <p:cNvPr id="2" name="Oval 1">
            <a:extLst>
              <a:ext uri="{FF2B5EF4-FFF2-40B4-BE49-F238E27FC236}">
                <a16:creationId xmlns:a16="http://schemas.microsoft.com/office/drawing/2014/main" id="{BBDC0096-E683-A0F3-D59C-0C61F372AE6F}"/>
              </a:ext>
            </a:extLst>
          </p:cNvPr>
          <p:cNvSpPr/>
          <p:nvPr/>
        </p:nvSpPr>
        <p:spPr>
          <a:xfrm>
            <a:off x="2543175" y="812617"/>
            <a:ext cx="952500" cy="58755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Myriad Pro"/>
              <a:ea typeface="+mn-ea"/>
              <a:cs typeface="+mn-cs"/>
            </a:endParaRPr>
          </a:p>
        </p:txBody>
      </p:sp>
      <p:sp>
        <p:nvSpPr>
          <p:cNvPr id="3" name="Oval 2">
            <a:extLst>
              <a:ext uri="{FF2B5EF4-FFF2-40B4-BE49-F238E27FC236}">
                <a16:creationId xmlns:a16="http://schemas.microsoft.com/office/drawing/2014/main" id="{8938B77A-E8FB-4DCC-6027-93382DDB1061}"/>
              </a:ext>
            </a:extLst>
          </p:cNvPr>
          <p:cNvSpPr/>
          <p:nvPr/>
        </p:nvSpPr>
        <p:spPr>
          <a:xfrm>
            <a:off x="4314825" y="1924050"/>
            <a:ext cx="857250" cy="4953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616074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2204-32C0-F5BA-A515-20208A1B7531}"/>
              </a:ext>
            </a:extLst>
          </p:cNvPr>
          <p:cNvSpPr>
            <a:spLocks noGrp="1"/>
          </p:cNvSpPr>
          <p:nvPr>
            <p:ph type="title"/>
          </p:nvPr>
        </p:nvSpPr>
        <p:spPr>
          <a:xfrm>
            <a:off x="609600" y="112714"/>
            <a:ext cx="5762625" cy="544511"/>
          </a:xfrm>
        </p:spPr>
        <p:txBody>
          <a:bodyPr>
            <a:normAutofit/>
          </a:bodyPr>
          <a:lstStyle/>
          <a:p>
            <a:pPr algn="l"/>
            <a:r>
              <a:rPr lang="en-US" sz="2800" dirty="0">
                <a:latin typeface="Calibri" panose="020F0502020204030204" pitchFamily="34" charset="0"/>
                <a:ea typeface="Calibri" panose="020F0502020204030204" pitchFamily="34" charset="0"/>
                <a:cs typeface="Calibri" panose="020F0502020204030204" pitchFamily="34" charset="0"/>
              </a:rPr>
              <a:t>Task Forest and HH (1)</a:t>
            </a:r>
            <a:endParaRPr lang="en-ID"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4D185A0-1F00-5F5E-634E-E1E7F87ED761}"/>
              </a:ext>
            </a:extLst>
          </p:cNvPr>
          <p:cNvSpPr>
            <a:spLocks noGrp="1"/>
          </p:cNvSpPr>
          <p:nvPr>
            <p:ph idx="1"/>
          </p:nvPr>
        </p:nvSpPr>
        <p:spPr>
          <a:xfrm>
            <a:off x="609600" y="790575"/>
            <a:ext cx="10972800" cy="4859339"/>
          </a:xfrm>
        </p:spPr>
        <p:txBody>
          <a:bodyPr>
            <a:normAutofit fontScale="92500" lnSpcReduction="10000"/>
          </a:bodyPr>
          <a:lstStyle/>
          <a:p>
            <a:r>
              <a:rPr lang="en-US" sz="2400" dirty="0">
                <a:latin typeface="Calibri" panose="020F0502020204030204" pitchFamily="34" charset="0"/>
                <a:ea typeface="Calibri" panose="020F0502020204030204" pitchFamily="34" charset="0"/>
                <a:cs typeface="Calibri" panose="020F0502020204030204" pitchFamily="34" charset="0"/>
              </a:rPr>
              <a:t>KfW is  concerned that the activities of the PKH may violate the IFC standards on Environmental and Social Sustainability especially when dealing with communities. Bernd Unger to provide feedback to KfW about PKH as part of his mission visit. As stated in the mission report: </a:t>
            </a:r>
          </a:p>
          <a:p>
            <a:r>
              <a:rPr lang="en-US" sz="2400" i="1" dirty="0">
                <a:latin typeface="Calibri" panose="020F0502020204030204" pitchFamily="34" charset="0"/>
                <a:ea typeface="Calibri" panose="020F0502020204030204" pitchFamily="34" charset="0"/>
                <a:cs typeface="Calibri" panose="020F0502020204030204" pitchFamily="34" charset="0"/>
              </a:rPr>
              <a:t>The mission was unable to speak to anyone in charge of the task force. PT REKI’s attempts to obtain information from the provincial and district level officials have not been successful. The local government agencies appear not to know much about PKH’s activities or at the very least are not willing to share them with PT REKI. </a:t>
            </a:r>
          </a:p>
          <a:p>
            <a:r>
              <a:rPr lang="en-US" sz="2400" i="1" dirty="0">
                <a:latin typeface="Calibri" panose="020F0502020204030204" pitchFamily="34" charset="0"/>
                <a:ea typeface="Calibri" panose="020F0502020204030204" pitchFamily="34" charset="0"/>
                <a:cs typeface="Calibri" panose="020F0502020204030204" pitchFamily="34" charset="0"/>
              </a:rPr>
              <a:t>The taskforce has erected two signboards in the eastern area of Hutan Harapan. The information on the signs  is general in nature. The population takes note of the warning but is waiting for action. Since nothing has happened since the signs were put up in May 2025, the population is losing faith that the task force will actually take action. Among other things, this means that the population continues to plant oil palms (in the eastern part of Hutan Harapan).</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ID"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33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073A-3DF3-EDA3-F18C-FD7F993F4267}"/>
              </a:ext>
            </a:extLst>
          </p:cNvPr>
          <p:cNvSpPr>
            <a:spLocks noGrp="1"/>
          </p:cNvSpPr>
          <p:nvPr>
            <p:ph type="title"/>
          </p:nvPr>
        </p:nvSpPr>
        <p:spPr>
          <a:xfrm>
            <a:off x="609599" y="274639"/>
            <a:ext cx="7200901" cy="677861"/>
          </a:xfrm>
        </p:spPr>
        <p:txBody>
          <a:bodyPr>
            <a:normAutofit/>
          </a:bodyPr>
          <a:lstStyle/>
          <a:p>
            <a:pPr algn="l"/>
            <a:r>
              <a:rPr lang="en-US" sz="3200" dirty="0">
                <a:latin typeface="Calibri" panose="020F0502020204030204" pitchFamily="34" charset="0"/>
                <a:ea typeface="Calibri" panose="020F0502020204030204" pitchFamily="34" charset="0"/>
                <a:cs typeface="Calibri" panose="020F0502020204030204" pitchFamily="34" charset="0"/>
              </a:rPr>
              <a:t>Task Forest and HH (2)</a:t>
            </a:r>
            <a:endParaRPr lang="en-ID"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CB56B67-5102-C68D-6FA0-89B8DFC8C344}"/>
              </a:ext>
            </a:extLst>
          </p:cNvPr>
          <p:cNvSpPr>
            <a:spLocks noGrp="1"/>
          </p:cNvSpPr>
          <p:nvPr>
            <p:ph idx="1"/>
          </p:nvPr>
        </p:nvSpPr>
        <p:spPr>
          <a:xfrm>
            <a:off x="676275" y="1166018"/>
            <a:ext cx="10972800" cy="4525963"/>
          </a:xfrm>
        </p:spPr>
        <p:txBody>
          <a:bodyPr>
            <a:noAutofit/>
          </a:bodyPr>
          <a:lstStyle/>
          <a:p>
            <a:r>
              <a:rPr lang="en-US" sz="2400" i="1" dirty="0">
                <a:latin typeface="Calibri" panose="020F0502020204030204" pitchFamily="34" charset="0"/>
                <a:ea typeface="Calibri" panose="020F0502020204030204" pitchFamily="34" charset="0"/>
                <a:cs typeface="Calibri" panose="020F0502020204030204" pitchFamily="34" charset="0"/>
              </a:rPr>
              <a:t>PT REKI has been approached by individuals and groups of farmers enquiring whether they could sign a cooperation agreement with PT REKI. As a result of the uncertainty about the future plans of the Task Force, PT REKI has delayed the signing of two more community cooperation agreements (CRMAs) because it is unclear whether the existing cooperation agreements will be recognized in the future.</a:t>
            </a:r>
          </a:p>
          <a:p>
            <a:r>
              <a:rPr lang="en-US" sz="2400" i="1" dirty="0">
                <a:latin typeface="Calibri" panose="020F0502020204030204" pitchFamily="34" charset="0"/>
                <a:ea typeface="Calibri" panose="020F0502020204030204" pitchFamily="34" charset="0"/>
                <a:cs typeface="Calibri" panose="020F0502020204030204" pitchFamily="34" charset="0"/>
              </a:rPr>
              <a:t>Information published on the Ministry of Forestry's website about the activities of the PKH task force (https://kehutanan.go.id/news/article-78) highlights that the aim is to eliminate illegal activities (especially oil palm cultivation) from forest areas. In September 2025, oil palm plantations covering almost 360 hectares were extinguished in the </a:t>
            </a:r>
            <a:r>
              <a:rPr lang="en-US" sz="2400" i="1" dirty="0" err="1">
                <a:latin typeface="Calibri" panose="020F0502020204030204" pitchFamily="34" charset="0"/>
                <a:ea typeface="Calibri" panose="020F0502020204030204" pitchFamily="34" charset="0"/>
                <a:cs typeface="Calibri" panose="020F0502020204030204" pitchFamily="34" charset="0"/>
              </a:rPr>
              <a:t>Gunung</a:t>
            </a:r>
            <a:r>
              <a:rPr lang="en-US" sz="2400" i="1" dirty="0">
                <a:latin typeface="Calibri" panose="020F0502020204030204" pitchFamily="34" charset="0"/>
                <a:ea typeface="Calibri" panose="020F0502020204030204" pitchFamily="34" charset="0"/>
                <a:cs typeface="Calibri" panose="020F0502020204030204" pitchFamily="34" charset="0"/>
              </a:rPr>
              <a:t> </a:t>
            </a:r>
            <a:r>
              <a:rPr lang="en-US" sz="2400" i="1" dirty="0" err="1">
                <a:latin typeface="Calibri" panose="020F0502020204030204" pitchFamily="34" charset="0"/>
                <a:ea typeface="Calibri" panose="020F0502020204030204" pitchFamily="34" charset="0"/>
                <a:cs typeface="Calibri" panose="020F0502020204030204" pitchFamily="34" charset="0"/>
              </a:rPr>
              <a:t>Leuser</a:t>
            </a:r>
            <a:r>
              <a:rPr lang="en-US" sz="2400" i="1" dirty="0">
                <a:latin typeface="Calibri" panose="020F0502020204030204" pitchFamily="34" charset="0"/>
                <a:ea typeface="Calibri" panose="020F0502020204030204" pitchFamily="34" charset="0"/>
                <a:cs typeface="Calibri" panose="020F0502020204030204" pitchFamily="34" charset="0"/>
              </a:rPr>
              <a:t> National Park area. According to the article, the population had apparently left the area voluntarily.</a:t>
            </a:r>
            <a:endParaRPr lang="en-ID" sz="24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256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16BD1-D930-F3A7-8744-E3F937710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C4930-2DE6-C801-76B2-085114C5CC7D}"/>
              </a:ext>
            </a:extLst>
          </p:cNvPr>
          <p:cNvSpPr>
            <a:spLocks noGrp="1"/>
          </p:cNvSpPr>
          <p:nvPr>
            <p:ph type="title"/>
          </p:nvPr>
        </p:nvSpPr>
        <p:spPr>
          <a:xfrm>
            <a:off x="815414" y="365788"/>
            <a:ext cx="10174433" cy="843857"/>
          </a:xfrm>
        </p:spPr>
        <p:txBody>
          <a:bodyPr>
            <a:noAutofit/>
          </a:bodyPr>
          <a:lstStyle/>
          <a:p>
            <a:r>
              <a:rPr lang="en-US" sz="3067" b="1" dirty="0">
                <a:latin typeface="Calibri" panose="020F0502020204030204" pitchFamily="34" charset="0"/>
                <a:ea typeface="Calibri" panose="020F0502020204030204" pitchFamily="34" charset="0"/>
                <a:cs typeface="Calibri" panose="020F0502020204030204" pitchFamily="34" charset="0"/>
              </a:rPr>
              <a:t>Documentation</a:t>
            </a:r>
            <a:endParaRPr lang="en-ID" sz="3067"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sign in a field&#10;&#10;AI-generated content may be incorrect.">
            <a:extLst>
              <a:ext uri="{FF2B5EF4-FFF2-40B4-BE49-F238E27FC236}">
                <a16:creationId xmlns:a16="http://schemas.microsoft.com/office/drawing/2014/main" id="{F39343B5-59F2-C49C-4F67-48E3908DFF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7861" y="1209644"/>
            <a:ext cx="3168352" cy="2376264"/>
          </a:xfrm>
          <a:prstGeom prst="rect">
            <a:avLst/>
          </a:prstGeom>
        </p:spPr>
      </p:pic>
      <p:pic>
        <p:nvPicPr>
          <p:cNvPr id="8" name="Picture 7" descr="A group of people standing on a dirt road&#10;&#10;AI-generated content may be incorrect.">
            <a:extLst>
              <a:ext uri="{FF2B5EF4-FFF2-40B4-BE49-F238E27FC236}">
                <a16:creationId xmlns:a16="http://schemas.microsoft.com/office/drawing/2014/main" id="{154C40B4-8683-49E0-55D7-45E741E05F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861" y="3813043"/>
            <a:ext cx="3168352" cy="2376264"/>
          </a:xfrm>
          <a:prstGeom prst="rect">
            <a:avLst/>
          </a:prstGeom>
        </p:spPr>
      </p:pic>
      <p:pic>
        <p:nvPicPr>
          <p:cNvPr id="5" name="Picture 4" descr="A group of people in a room&#10;&#10;AI-generated content may be incorrect.">
            <a:extLst>
              <a:ext uri="{FF2B5EF4-FFF2-40B4-BE49-F238E27FC236}">
                <a16:creationId xmlns:a16="http://schemas.microsoft.com/office/drawing/2014/main" id="{C262D093-EAAF-0C80-C26B-51F9EBA5E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064" y="1521816"/>
            <a:ext cx="3887755" cy="1751920"/>
          </a:xfrm>
          <a:prstGeom prst="rect">
            <a:avLst/>
          </a:prstGeom>
        </p:spPr>
      </p:pic>
      <p:pic>
        <p:nvPicPr>
          <p:cNvPr id="9" name="Picture 8" descr="A group of people sitting at a table&#10;&#10;AI-generated content may be incorrect.">
            <a:extLst>
              <a:ext uri="{FF2B5EF4-FFF2-40B4-BE49-F238E27FC236}">
                <a16:creationId xmlns:a16="http://schemas.microsoft.com/office/drawing/2014/main" id="{277721AB-9FC0-7564-3054-85C20795F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92" y="4101075"/>
            <a:ext cx="3887755" cy="1751920"/>
          </a:xfrm>
          <a:prstGeom prst="rect">
            <a:avLst/>
          </a:prstGeom>
        </p:spPr>
      </p:pic>
      <p:pic>
        <p:nvPicPr>
          <p:cNvPr id="12" name="Picture 11" descr="A group of people sitting in front of a building&#10;&#10;AI-generated content may be incorrect.">
            <a:extLst>
              <a:ext uri="{FF2B5EF4-FFF2-40B4-BE49-F238E27FC236}">
                <a16:creationId xmlns:a16="http://schemas.microsoft.com/office/drawing/2014/main" id="{CE1F8887-BD74-D836-2428-0703AE0F5D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0256" y="1209645"/>
            <a:ext cx="3168353" cy="2376265"/>
          </a:xfrm>
          <a:prstGeom prst="rect">
            <a:avLst/>
          </a:prstGeom>
        </p:spPr>
      </p:pic>
      <p:pic>
        <p:nvPicPr>
          <p:cNvPr id="14" name="Picture 13" descr="A group of people standing in a crowd&#10;&#10;AI-generated content may be incorrect.">
            <a:extLst>
              <a:ext uri="{FF2B5EF4-FFF2-40B4-BE49-F238E27FC236}">
                <a16:creationId xmlns:a16="http://schemas.microsoft.com/office/drawing/2014/main" id="{68376372-6014-ABE2-E3E9-C84837B72A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0256" y="3813043"/>
            <a:ext cx="3168352" cy="2376264"/>
          </a:xfrm>
          <a:prstGeom prst="rect">
            <a:avLst/>
          </a:prstGeom>
        </p:spPr>
      </p:pic>
    </p:spTree>
    <p:extLst>
      <p:ext uri="{BB962C8B-B14F-4D97-AF65-F5344CB8AC3E}">
        <p14:creationId xmlns:p14="http://schemas.microsoft.com/office/powerpoint/2010/main" val="401708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60D91-D735-456A-A84E-3FC772625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 y="89807"/>
            <a:ext cx="9554936" cy="6106886"/>
          </a:xfrm>
          <a:prstGeom prst="rect">
            <a:avLst/>
          </a:prstGeom>
        </p:spPr>
      </p:pic>
      <p:sp>
        <p:nvSpPr>
          <p:cNvPr id="4" name="TextBox 3">
            <a:extLst>
              <a:ext uri="{FF2B5EF4-FFF2-40B4-BE49-F238E27FC236}">
                <a16:creationId xmlns:a16="http://schemas.microsoft.com/office/drawing/2014/main" id="{C082C2DA-DBE7-4020-9A5A-F101BDC798B6}"/>
              </a:ext>
            </a:extLst>
          </p:cNvPr>
          <p:cNvSpPr txBox="1"/>
          <p:nvPr/>
        </p:nvSpPr>
        <p:spPr>
          <a:xfrm>
            <a:off x="9829801" y="1575707"/>
            <a:ext cx="22370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Drone shot of KM 52</a:t>
            </a:r>
            <a:r>
              <a:rPr lang="en-US" sz="1800" kern="1200" dirty="0">
                <a:solidFill>
                  <a:prstClr val="black"/>
                </a:solidFill>
                <a:latin typeface="Myriad Pro"/>
                <a:ea typeface="+mn-ea"/>
                <a:cs typeface="+mn-cs"/>
              </a:rPr>
              <a:t> prelaw enforcement in Feb 2025.</a:t>
            </a:r>
            <a:endParaRPr kumimoji="0" lang="en-US" sz="1800" b="0" i="0" u="none" strike="noStrike" kern="1200" cap="none" spc="0" normalizeH="0" baseline="0" noProof="0" dirty="0">
              <a:ln>
                <a:noFill/>
              </a:ln>
              <a:solidFill>
                <a:prstClr val="black"/>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The blackened areas are locations of active or inactive oil rigs.</a:t>
            </a:r>
            <a:endParaRPr kumimoji="0" lang="en-ID" sz="1800" b="0" i="0" u="none" strike="noStrike" kern="1200" cap="none" spc="0" normalizeH="0" baseline="0" noProof="0" dirty="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1543717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223894-8D71-39A0-2CB1-8075D72E9417}"/>
            </a:ext>
          </a:extLst>
        </p:cNvPr>
        <p:cNvGrpSpPr/>
        <p:nvPr/>
      </p:nvGrpSpPr>
      <p:grpSpPr>
        <a:xfrm>
          <a:off x="0" y="0"/>
          <a:ext cx="0" cy="0"/>
          <a:chOff x="0" y="0"/>
          <a:chExt cx="0" cy="0"/>
        </a:xfrm>
      </p:grpSpPr>
    </p:spTree>
    <p:extLst>
      <p:ext uri="{BB962C8B-B14F-4D97-AF65-F5344CB8AC3E}">
        <p14:creationId xmlns:p14="http://schemas.microsoft.com/office/powerpoint/2010/main" val="419033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18F3C-91AE-4B8A-9E46-8754A865D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22" y="122464"/>
            <a:ext cx="9029400" cy="6027605"/>
          </a:xfrm>
          <a:prstGeom prst="rect">
            <a:avLst/>
          </a:prstGeom>
        </p:spPr>
      </p:pic>
      <p:sp>
        <p:nvSpPr>
          <p:cNvPr id="2" name="TextBox 1">
            <a:extLst>
              <a:ext uri="{FF2B5EF4-FFF2-40B4-BE49-F238E27FC236}">
                <a16:creationId xmlns:a16="http://schemas.microsoft.com/office/drawing/2014/main" id="{24F8CE35-2FD3-416A-9770-DF9858D5C1CC}"/>
              </a:ext>
            </a:extLst>
          </p:cNvPr>
          <p:cNvSpPr txBox="1"/>
          <p:nvPr/>
        </p:nvSpPr>
        <p:spPr>
          <a:xfrm>
            <a:off x="9968593" y="1885951"/>
            <a:ext cx="18004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Land clearing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 KM 52</a:t>
            </a:r>
            <a:endParaRPr kumimoji="0" lang="en-ID" sz="1800" b="0" i="0" u="none" strike="noStrike" kern="1200" cap="none" spc="0" normalizeH="0" baseline="0" noProof="0" dirty="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178465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601C2-43BC-494B-BA8E-01D7D21F5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24" y="865309"/>
            <a:ext cx="5091171" cy="4827673"/>
          </a:xfrm>
          <a:prstGeom prst="rect">
            <a:avLst/>
          </a:prstGeom>
        </p:spPr>
      </p:pic>
      <p:sp>
        <p:nvSpPr>
          <p:cNvPr id="2" name="TextBox 1">
            <a:extLst>
              <a:ext uri="{FF2B5EF4-FFF2-40B4-BE49-F238E27FC236}">
                <a16:creationId xmlns:a16="http://schemas.microsoft.com/office/drawing/2014/main" id="{88376243-5998-4649-86D0-4FEB96C70DCE}"/>
              </a:ext>
            </a:extLst>
          </p:cNvPr>
          <p:cNvSpPr txBox="1"/>
          <p:nvPr/>
        </p:nvSpPr>
        <p:spPr>
          <a:xfrm>
            <a:off x="9854293" y="1722664"/>
            <a:ext cx="239540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Transportation of oil from the well site to a middleman is done by motorcycle. From there it will be taken to an artisanal refinery. The oil is sold at roadside stall or is sold to contacts in </a:t>
            </a:r>
            <a:r>
              <a:rPr kumimoji="0" lang="en-US" sz="1800" b="0" i="0" u="none" strike="noStrike" kern="1200" cap="none" spc="0" normalizeH="0" baseline="0" noProof="0" dirty="0" err="1">
                <a:ln>
                  <a:noFill/>
                </a:ln>
                <a:solidFill>
                  <a:prstClr val="black"/>
                </a:solidFill>
                <a:effectLst/>
                <a:uLnTx/>
                <a:uFillTx/>
                <a:latin typeface="Myriad Pro"/>
                <a:ea typeface="+mn-ea"/>
                <a:cs typeface="+mn-cs"/>
              </a:rPr>
              <a:t>Pertamina</a:t>
            </a:r>
            <a:r>
              <a:rPr kumimoji="0" lang="en-US" sz="1800" b="0" i="0" u="none" strike="noStrike" kern="1200" cap="none" spc="0" normalizeH="0" baseline="0" noProof="0" dirty="0">
                <a:ln>
                  <a:noFill/>
                </a:ln>
                <a:solidFill>
                  <a:prstClr val="black"/>
                </a:solidFill>
                <a:effectLst/>
                <a:uLnTx/>
                <a:uFillTx/>
                <a:latin typeface="Myriad Pro"/>
                <a:ea typeface="+mn-ea"/>
                <a:cs typeface="+mn-cs"/>
              </a:rPr>
              <a:t>, the state owned oil company. One driver could make up to 6 shipments a day. </a:t>
            </a:r>
            <a:endParaRPr kumimoji="0" lang="en-ID" sz="1800" b="0" i="0" u="none" strike="noStrike" kern="1200" cap="none" spc="0" normalizeH="0" baseline="0" noProof="0" dirty="0">
              <a:ln>
                <a:noFill/>
              </a:ln>
              <a:solidFill>
                <a:prstClr val="black"/>
              </a:solidFill>
              <a:effectLst/>
              <a:uLnTx/>
              <a:uFillTx/>
              <a:latin typeface="Myriad Pro"/>
              <a:ea typeface="+mn-ea"/>
              <a:cs typeface="+mn-cs"/>
            </a:endParaRPr>
          </a:p>
        </p:txBody>
      </p:sp>
      <p:pic>
        <p:nvPicPr>
          <p:cNvPr id="4" name="Picture 3">
            <a:extLst>
              <a:ext uri="{FF2B5EF4-FFF2-40B4-BE49-F238E27FC236}">
                <a16:creationId xmlns:a16="http://schemas.microsoft.com/office/drawing/2014/main" id="{3E54CDF2-9CA9-425B-99FF-D75E0F4D6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109" y="865309"/>
            <a:ext cx="4801221" cy="4827673"/>
          </a:xfrm>
          <a:prstGeom prst="rect">
            <a:avLst/>
          </a:prstGeom>
        </p:spPr>
      </p:pic>
    </p:spTree>
    <p:extLst>
      <p:ext uri="{BB962C8B-B14F-4D97-AF65-F5344CB8AC3E}">
        <p14:creationId xmlns:p14="http://schemas.microsoft.com/office/powerpoint/2010/main" val="1452679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071F-B828-C723-AA4B-4B42ECB2FC24}"/>
              </a:ext>
            </a:extLst>
          </p:cNvPr>
          <p:cNvSpPr>
            <a:spLocks noGrp="1"/>
          </p:cNvSpPr>
          <p:nvPr>
            <p:ph type="title"/>
          </p:nvPr>
        </p:nvSpPr>
        <p:spPr>
          <a:xfrm>
            <a:off x="836427" y="127552"/>
            <a:ext cx="8842831" cy="715964"/>
          </a:xfrm>
        </p:spPr>
        <p:txBody>
          <a:bodyPr>
            <a:normAutofit fontScale="90000"/>
          </a:bodyPr>
          <a:lstStyle/>
          <a:p>
            <a:pPr algn="l"/>
            <a:r>
              <a:rPr lang="en-US" sz="3200" b="1" dirty="0"/>
              <a:t>Law Enforcement Measures: 10-25 February 2025</a:t>
            </a:r>
            <a:endParaRPr lang="en-ID" sz="3200" b="1" dirty="0"/>
          </a:p>
        </p:txBody>
      </p:sp>
      <p:sp>
        <p:nvSpPr>
          <p:cNvPr id="3" name="Content Placeholder 2">
            <a:extLst>
              <a:ext uri="{FF2B5EF4-FFF2-40B4-BE49-F238E27FC236}">
                <a16:creationId xmlns:a16="http://schemas.microsoft.com/office/drawing/2014/main" id="{454737CF-2A34-3C5F-800B-8921A09C56A4}"/>
              </a:ext>
            </a:extLst>
          </p:cNvPr>
          <p:cNvSpPr>
            <a:spLocks noGrp="1"/>
          </p:cNvSpPr>
          <p:nvPr>
            <p:ph idx="1"/>
          </p:nvPr>
        </p:nvSpPr>
        <p:spPr>
          <a:xfrm>
            <a:off x="596347" y="1126435"/>
            <a:ext cx="11065566" cy="5234607"/>
          </a:xfrm>
        </p:spPr>
        <p:txBody>
          <a:bodyPr>
            <a:normAutofit/>
          </a:bodyPr>
          <a:lstStyle/>
          <a:p>
            <a:r>
              <a:rPr lang="en-US" sz="2400" b="1" dirty="0"/>
              <a:t>Initial Challenges and Diplomatic Efforts</a:t>
            </a:r>
            <a:r>
              <a:rPr lang="en-US" sz="2400" dirty="0"/>
              <a:t>: PT REKI's initial persuasive approach to stopping encroachment had very limited impact. After months of negotiations with the governments of South Sumatra and Jambi, a law enforcement operation was successfully carried out.</a:t>
            </a:r>
          </a:p>
          <a:p>
            <a:r>
              <a:rPr lang="en-US" sz="2400" b="1" dirty="0"/>
              <a:t>Law Enforcement Operation (February 10-14, 2025)</a:t>
            </a:r>
            <a:r>
              <a:rPr lang="en-US" sz="2400" dirty="0"/>
              <a:t>: All illegal oil rigs were either destroyed or removed. All encroachers have left the area. Palm oil is currently in the process of being uprooted.</a:t>
            </a:r>
          </a:p>
          <a:p>
            <a:r>
              <a:rPr lang="en-US" sz="2400" b="1" dirty="0"/>
              <a:t>Independent Monitoring and Human Rights Compliance</a:t>
            </a:r>
            <a:r>
              <a:rPr lang="en-US" sz="2400" dirty="0"/>
              <a:t>: An independent monitoring team was contracted as part of the joint operation to oversee the implementation of law enforcement measures. During the monitoring, the Independent Monitoring Coalition Team found no abuse of procedures related to human rights standards or excessive force by the Illegal Drilling Operation Team during field enforcement.</a:t>
            </a:r>
            <a:endParaRPr lang="en-ID" sz="2400" dirty="0"/>
          </a:p>
        </p:txBody>
      </p:sp>
    </p:spTree>
    <p:extLst>
      <p:ext uri="{BB962C8B-B14F-4D97-AF65-F5344CB8AC3E}">
        <p14:creationId xmlns:p14="http://schemas.microsoft.com/office/powerpoint/2010/main" val="189963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BEE7A6-2274-C519-072D-71D67C585661}"/>
              </a:ext>
            </a:extLst>
          </p:cNvPr>
          <p:cNvSpPr txBox="1">
            <a:spLocks/>
          </p:cNvSpPr>
          <p:nvPr/>
        </p:nvSpPr>
        <p:spPr>
          <a:xfrm>
            <a:off x="883923" y="320941"/>
            <a:ext cx="4526972" cy="1402470"/>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ct val="0"/>
              </a:spcBef>
              <a:spcAft>
                <a:spcPts val="0"/>
              </a:spcAft>
              <a:buClr>
                <a:srgbClr val="000000"/>
              </a:buClr>
              <a:buSzPts val="4400"/>
              <a:buFont typeface="Calibri"/>
              <a:buNone/>
              <a:tabLst/>
              <a:defRPr/>
            </a:pPr>
            <a:r>
              <a:rPr kumimoji="0" lang="en-US" sz="3000" b="0" i="0" u="none" strike="noStrike" kern="1200" cap="none" spc="0" normalizeH="0" baseline="0" noProof="0" dirty="0">
                <a:ln>
                  <a:noFill/>
                </a:ln>
                <a:solidFill>
                  <a:srgbClr val="000000"/>
                </a:solidFill>
                <a:effectLst/>
                <a:uLnTx/>
                <a:uFillTx/>
                <a:latin typeface="Arial"/>
                <a:ea typeface="Calibri"/>
                <a:cs typeface="Calibri"/>
                <a:sym typeface="Calibri"/>
              </a:rPr>
              <a:t>Key illegal activities observed and addressed included:</a:t>
            </a:r>
          </a:p>
        </p:txBody>
      </p:sp>
      <p:pic>
        <p:nvPicPr>
          <p:cNvPr id="5" name="Picture 4">
            <a:extLst>
              <a:ext uri="{FF2B5EF4-FFF2-40B4-BE49-F238E27FC236}">
                <a16:creationId xmlns:a16="http://schemas.microsoft.com/office/drawing/2014/main" id="{CE62D932-4AC7-4C95-9751-4422A6A36D04}"/>
              </a:ext>
            </a:extLst>
          </p:cNvPr>
          <p:cNvPicPr>
            <a:picLocks noChangeAspect="1"/>
          </p:cNvPicPr>
          <p:nvPr/>
        </p:nvPicPr>
        <p:blipFill>
          <a:blip r:embed="rId2"/>
          <a:stretch>
            <a:fillRect/>
          </a:stretch>
        </p:blipFill>
        <p:spPr>
          <a:xfrm>
            <a:off x="6096000" y="89210"/>
            <a:ext cx="6096000" cy="6066263"/>
          </a:xfrm>
          <a:prstGeom prst="rect">
            <a:avLst/>
          </a:prstGeom>
        </p:spPr>
      </p:pic>
      <p:pic>
        <p:nvPicPr>
          <p:cNvPr id="6" name="Picture 5">
            <a:extLst>
              <a:ext uri="{FF2B5EF4-FFF2-40B4-BE49-F238E27FC236}">
                <a16:creationId xmlns:a16="http://schemas.microsoft.com/office/drawing/2014/main" id="{7837ED54-C805-024B-43C4-B1AED6E605A3}"/>
              </a:ext>
            </a:extLst>
          </p:cNvPr>
          <p:cNvPicPr>
            <a:picLocks noChangeAspect="1"/>
          </p:cNvPicPr>
          <p:nvPr/>
        </p:nvPicPr>
        <p:blipFill>
          <a:blip r:embed="rId3"/>
          <a:stretch>
            <a:fillRect/>
          </a:stretch>
        </p:blipFill>
        <p:spPr>
          <a:xfrm>
            <a:off x="6096000" y="3122341"/>
            <a:ext cx="3048264" cy="3426249"/>
          </a:xfrm>
          <a:prstGeom prst="rect">
            <a:avLst/>
          </a:prstGeom>
        </p:spPr>
      </p:pic>
      <p:sp>
        <p:nvSpPr>
          <p:cNvPr id="9" name="TextBox 8">
            <a:extLst>
              <a:ext uri="{FF2B5EF4-FFF2-40B4-BE49-F238E27FC236}">
                <a16:creationId xmlns:a16="http://schemas.microsoft.com/office/drawing/2014/main" id="{7B699AFA-33F7-E661-5234-8BE8AE2F1462}"/>
              </a:ext>
            </a:extLst>
          </p:cNvPr>
          <p:cNvSpPr txBox="1"/>
          <p:nvPr/>
        </p:nvSpPr>
        <p:spPr>
          <a:xfrm>
            <a:off x="156115" y="2018371"/>
            <a:ext cx="5477803" cy="3560975"/>
          </a:xfrm>
          <a:prstGeom prst="rect">
            <a:avLst/>
          </a:prstGeom>
          <a:noFill/>
        </p:spPr>
        <p:txBody>
          <a:bodyPr wrap="square" rtlCol="0">
            <a:spAutoFit/>
          </a:bodyPr>
          <a:lstStyle/>
          <a:p>
            <a:pPr marL="514350" marR="0" lvl="0" indent="-285750" algn="l" defTabSz="1219170" rtl="0" eaLnBrk="1" fontAlgn="auto" latinLnBrk="0" hangingPunct="1">
              <a:lnSpc>
                <a:spcPct val="9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prstClr val="black"/>
                </a:solidFill>
                <a:effectLst/>
                <a:uLnTx/>
                <a:uFillTx/>
                <a:latin typeface="Myriad Pro"/>
                <a:ea typeface="+mn-ea"/>
                <a:cs typeface="+mn-cs"/>
              </a:rPr>
              <a:t>Persistent Land Clearing and Oil Palm Planting: </a:t>
            </a:r>
            <a:r>
              <a:rPr kumimoji="0" lang="en-US" b="0" i="0" u="none" strike="noStrike" kern="1200" cap="none" spc="0" normalizeH="0" baseline="0" noProof="0" dirty="0">
                <a:ln>
                  <a:noFill/>
                </a:ln>
                <a:solidFill>
                  <a:prstClr val="black"/>
                </a:solidFill>
                <a:effectLst/>
                <a:uLnTx/>
                <a:uFillTx/>
                <a:latin typeface="Myriad Pro"/>
                <a:ea typeface="+mn-ea"/>
                <a:cs typeface="+mn-cs"/>
              </a:rPr>
              <a:t>New land clearings (e.g., 0.4 ha, 0.3 ha, 0.5 ha) and fresh oil palm plantings were consistently found at KM 52 and KM 45, with re-planting observed even after prior enforcement**]. The team actively uprooted or destroyed oil palm seedlings (e.g., 50 seedlings on May 28, ~65 seedlings on May 29, 9 seedlings on June 3, 10 seedlings on June 4)</a:t>
            </a:r>
          </a:p>
          <a:p>
            <a:pPr marL="514350" marR="0" lvl="0" indent="-285750" algn="l" defTabSz="1219170" rtl="0" eaLnBrk="1" fontAlgn="auto" latinLnBrk="0" hangingPunct="1">
              <a:lnSpc>
                <a:spcPct val="90000"/>
              </a:lnSpc>
              <a:spcBef>
                <a:spcPct val="20000"/>
              </a:spcBef>
              <a:spcAft>
                <a:spcPts val="0"/>
              </a:spcAft>
              <a:buClrTx/>
              <a:buSzTx/>
              <a:buFont typeface="Arial" pitchFamily="34" charset="0"/>
              <a:buChar char="•"/>
              <a:tabLst/>
              <a:defRPr/>
            </a:pPr>
            <a:endParaRPr lang="en-US" kern="1200" dirty="0">
              <a:solidFill>
                <a:prstClr val="black"/>
              </a:solidFill>
              <a:latin typeface="Myriad Pro"/>
              <a:ea typeface="+mn-ea"/>
              <a:cs typeface="+mn-cs"/>
            </a:endParaRPr>
          </a:p>
          <a:p>
            <a:pPr marL="514350" marR="0" lvl="0" indent="-285750" algn="l" defTabSz="1219170" rtl="0" eaLnBrk="1" fontAlgn="auto" latinLnBrk="0" hangingPunct="1">
              <a:lnSpc>
                <a:spcPct val="9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prstClr val="black"/>
              </a:solidFill>
              <a:effectLst/>
              <a:uLnTx/>
              <a:uFillTx/>
              <a:latin typeface="Myriad Pro"/>
              <a:ea typeface="+mn-ea"/>
              <a:cs typeface="+mn-cs"/>
            </a:endParaRPr>
          </a:p>
          <a:p>
            <a:pPr marL="228600" marR="0" lvl="0" algn="l" defTabSz="1219170" rtl="0" eaLnBrk="1" fontAlgn="auto" latinLnBrk="0" hangingPunct="1">
              <a:lnSpc>
                <a:spcPct val="90000"/>
              </a:lnSpc>
              <a:spcBef>
                <a:spcPct val="20000"/>
              </a:spcBef>
              <a:spcAft>
                <a:spcPts val="0"/>
              </a:spcAft>
              <a:buClrTx/>
              <a:buSzTx/>
              <a:tabLst/>
              <a:defRPr/>
            </a:pPr>
            <a:endParaRPr kumimoji="0" lang="en-US" b="0" i="0" u="none" strike="noStrike" kern="1200" cap="none" spc="0" normalizeH="0" baseline="0" noProof="0" dirty="0">
              <a:ln>
                <a:noFill/>
              </a:ln>
              <a:solidFill>
                <a:prstClr val="black"/>
              </a:solidFill>
              <a:effectLst/>
              <a:uLnTx/>
              <a:uFillTx/>
              <a:latin typeface="Myriad Pro"/>
              <a:ea typeface="+mn-ea"/>
              <a:cs typeface="+mn-cs"/>
            </a:endParaRPr>
          </a:p>
          <a:p>
            <a:pPr marL="514350" marR="0" lvl="0" indent="-285750" algn="l" defTabSz="1219170" rtl="0" eaLnBrk="1" fontAlgn="auto" latinLnBrk="0" hangingPunct="1">
              <a:lnSpc>
                <a:spcPct val="9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prstClr val="black"/>
                </a:solidFill>
                <a:effectLst/>
                <a:uLnTx/>
                <a:uFillTx/>
                <a:latin typeface="Myriad Pro"/>
                <a:ea typeface="+mn-ea"/>
                <a:cs typeface="+mn-cs"/>
              </a:rPr>
              <a:t>Heavy Equipment Trespassing: </a:t>
            </a:r>
            <a:r>
              <a:rPr kumimoji="0" lang="en-US" b="0" i="0" u="none" strike="noStrike" kern="1200" cap="none" spc="0" normalizeH="0" baseline="0" noProof="0" dirty="0">
                <a:ln>
                  <a:noFill/>
                </a:ln>
                <a:solidFill>
                  <a:prstClr val="black"/>
                </a:solidFill>
                <a:effectLst/>
                <a:uLnTx/>
                <a:uFillTx/>
                <a:latin typeface="Myriad Pro"/>
                <a:ea typeface="+mn-ea"/>
                <a:cs typeface="+mn-cs"/>
              </a:rPr>
              <a:t>At </a:t>
            </a:r>
            <a:r>
              <a:rPr kumimoji="0" lang="en-US" b="0" i="0" u="none" strike="noStrike" kern="1200" cap="none" spc="0" normalizeH="0" baseline="0" noProof="0" dirty="0" err="1">
                <a:ln>
                  <a:noFill/>
                </a:ln>
                <a:solidFill>
                  <a:prstClr val="black"/>
                </a:solidFill>
                <a:effectLst/>
                <a:uLnTx/>
                <a:uFillTx/>
                <a:latin typeface="Myriad Pro"/>
                <a:ea typeface="+mn-ea"/>
                <a:cs typeface="+mn-cs"/>
              </a:rPr>
              <a:t>Simpang</a:t>
            </a:r>
            <a:r>
              <a:rPr kumimoji="0" lang="en-US" b="0" i="0" u="none" strike="noStrike" kern="1200" cap="none" spc="0" normalizeH="0" baseline="0" noProof="0" dirty="0">
                <a:ln>
                  <a:noFill/>
                </a:ln>
                <a:solidFill>
                  <a:prstClr val="black"/>
                </a:solidFill>
                <a:effectLst/>
                <a:uLnTx/>
                <a:uFillTx/>
                <a:latin typeface="Myriad Pro"/>
                <a:ea typeface="+mn-ea"/>
                <a:cs typeface="+mn-cs"/>
              </a:rPr>
              <a:t> Macan, heavy equipment was found entering PT REKI's concession, reportedly for house foundation work with claims of local RT permission. The team issued warnings, ordered the equipment's removal, and faced resistance from individuals asserting customary land rights, leading to tense confrontations (May 29, May 31, June 2)</a:t>
            </a:r>
          </a:p>
        </p:txBody>
      </p:sp>
    </p:spTree>
    <p:extLst>
      <p:ext uri="{BB962C8B-B14F-4D97-AF65-F5344CB8AC3E}">
        <p14:creationId xmlns:p14="http://schemas.microsoft.com/office/powerpoint/2010/main" val="1386538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6611</TotalTime>
  <Words>4657</Words>
  <Application>Microsoft Office PowerPoint</Application>
  <PresentationFormat>Widescreen</PresentationFormat>
  <Paragraphs>233</Paragraphs>
  <Slides>50</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50</vt:i4>
      </vt:variant>
    </vt:vector>
  </HeadingPairs>
  <TitlesOfParts>
    <vt:vector size="62" baseType="lpstr">
      <vt:lpstr>Myriad Pro</vt:lpstr>
      <vt:lpstr>Aptos</vt:lpstr>
      <vt:lpstr>-apple-system</vt:lpstr>
      <vt:lpstr>Book Antiqua</vt:lpstr>
      <vt:lpstr>Wingdings</vt:lpstr>
      <vt:lpstr>Arial</vt:lpstr>
      <vt:lpstr>Symbol</vt:lpstr>
      <vt:lpstr>Calibri</vt:lpstr>
      <vt:lpstr>Office Theme</vt:lpstr>
      <vt:lpstr>3_Office Theme</vt:lpstr>
      <vt:lpstr>1_Office Theme</vt:lpstr>
      <vt:lpstr>4_Office Theme</vt:lpstr>
      <vt:lpstr>UPDATES ON:  1)Operation to Curb Illegal Drilling Activities in  KM 52, Hutan Harapan, 10-14 February 2025  2) Mitigating the IMPACT of THE CONSTRUCTION  OF THE PT MBJ COAL Hauling ROAD   3) JinDI South Survey  4) Forest Area Enforcement Task Force (PKH) Activities   </vt:lpstr>
      <vt:lpstr>Background to Encroachment and Illegal Drilling</vt:lpstr>
      <vt:lpstr> Outcomes of Law Enforcement Measures </vt:lpstr>
      <vt:lpstr>PowerPoint Presentation</vt:lpstr>
      <vt:lpstr>PowerPoint Presentation</vt:lpstr>
      <vt:lpstr>PowerPoint Presentation</vt:lpstr>
      <vt:lpstr>PowerPoint Presentation</vt:lpstr>
      <vt:lpstr>Law Enforcement Measures: 10-25 February 2025</vt:lpstr>
      <vt:lpstr>PowerPoint Presentation</vt:lpstr>
      <vt:lpstr>Post-Law Enforcement Activities</vt:lpstr>
      <vt:lpstr>PowerPoint Presentation</vt:lpstr>
      <vt:lpstr>Improving access, reducing erosion and improving protection</vt:lpstr>
      <vt:lpstr>PowerPoint Presentation</vt:lpstr>
      <vt:lpstr>Follow up: Post Law Enforcement</vt:lpstr>
      <vt:lpstr>PowerPoint Presentation</vt:lpstr>
      <vt:lpstr>2: UPDATE  Mitigating the  IMPACTs of  THE CONSTRUCTION  OF THE PT MBJ COAL Hauling ROAD   </vt:lpstr>
      <vt:lpstr>PowerPoint Presentation</vt:lpstr>
      <vt:lpstr>  Documentations of Coal Road Update - Kapas River</vt:lpstr>
      <vt:lpstr>PowerPoint Presentation</vt:lpstr>
      <vt:lpstr>Update - Security and Findings of Illegal Activities </vt:lpstr>
      <vt:lpstr>  Documentation of Patrol Activities in Fleet A</vt:lpstr>
      <vt:lpstr>Documentation of Patrol Activities in Fleet B</vt:lpstr>
      <vt:lpstr>Documentations of Patrol Activities and Illegal Findings  in Fleet C</vt:lpstr>
      <vt:lpstr>Business to Business  </vt:lpstr>
      <vt:lpstr>Business to Business  </vt:lpstr>
      <vt:lpstr>  Documentations of B2B (Monthly Meeting)</vt:lpstr>
      <vt:lpstr>Stakeholder Engagement </vt:lpstr>
      <vt:lpstr>Follow-up (1)</vt:lpstr>
      <vt:lpstr>Follow-up (2)</vt:lpstr>
      <vt:lpstr>PowerPoint Presentation</vt:lpstr>
      <vt:lpstr> 3. Update:  Jindi south 3d Seismic  survey  </vt:lpstr>
      <vt:lpstr>Background to 3D Seismic Survey (1)</vt:lpstr>
      <vt:lpstr>Background to 3D Seismic Survey (2)</vt:lpstr>
      <vt:lpstr>PowerPoint Presentation</vt:lpstr>
      <vt:lpstr>3D Seismic Survey Area</vt:lpstr>
      <vt:lpstr>PowerPoint Presentation</vt:lpstr>
      <vt:lpstr>3D Survey</vt:lpstr>
      <vt:lpstr>PowerPoint Presentation</vt:lpstr>
      <vt:lpstr>PowerPoint Presentation</vt:lpstr>
      <vt:lpstr>PowerPoint Presentation</vt:lpstr>
      <vt:lpstr>Potential Impacts of the  Seismic Survey</vt:lpstr>
      <vt:lpstr>PowerPoint Presentation</vt:lpstr>
      <vt:lpstr>4. UPDATE: Forest Area Enforcement Task Force (PKH) Activities in PT REKI Concession Area </vt:lpstr>
      <vt:lpstr>Presidential Regulation 5/2025 on Forest Area Enforcement</vt:lpstr>
      <vt:lpstr>Forest Area Enforcement Task Force and HH </vt:lpstr>
      <vt:lpstr>PowerPoint Presentation</vt:lpstr>
      <vt:lpstr>Task Forest and HH (1)</vt:lpstr>
      <vt:lpstr>Task Forest and HH (2)</vt:lpstr>
      <vt:lpstr>Documentation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RUBBER A JOINT PATHWAY TO SUSTAINABLE RUBBER</dc:title>
  <dc:creator>Tom-Bird</dc:creator>
  <cp:lastModifiedBy>Thomas A  Walsh</cp:lastModifiedBy>
  <cp:revision>152</cp:revision>
  <dcterms:created xsi:type="dcterms:W3CDTF">2022-04-26T12:49:24Z</dcterms:created>
  <dcterms:modified xsi:type="dcterms:W3CDTF">2025-10-27T06:40:00Z</dcterms:modified>
</cp:coreProperties>
</file>