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676" r:id="rId3"/>
    <p:sldId id="352" r:id="rId4"/>
    <p:sldId id="677" r:id="rId5"/>
    <p:sldId id="357" r:id="rId6"/>
    <p:sldId id="358" r:id="rId7"/>
    <p:sldId id="359" r:id="rId8"/>
    <p:sldId id="664" r:id="rId9"/>
    <p:sldId id="665" r:id="rId10"/>
    <p:sldId id="666" r:id="rId11"/>
    <p:sldId id="670" r:id="rId12"/>
    <p:sldId id="671" r:id="rId13"/>
    <p:sldId id="672" r:id="rId14"/>
    <p:sldId id="662" r:id="rId15"/>
    <p:sldId id="311" r:id="rId16"/>
    <p:sldId id="258" r:id="rId1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p:cViewPr varScale="1">
        <p:scale>
          <a:sx n="141" d="100"/>
          <a:sy n="141" d="100"/>
        </p:scale>
        <p:origin x="588"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D" dirty="0"/>
              <a:t>Rainfall</a:t>
            </a:r>
            <a:r>
              <a:rPr lang="en-ID" baseline="0" dirty="0"/>
              <a:t> Jan-September 202</a:t>
            </a:r>
            <a:r>
              <a:rPr lang="en-ID" dirty="0"/>
              <a:t>5</a:t>
            </a:r>
          </a:p>
        </c:rich>
      </c:tx>
      <c:overlay val="0"/>
      <c:spPr>
        <a:noFill/>
        <a:ln w="25400">
          <a:noFill/>
        </a:ln>
      </c:spPr>
    </c:title>
    <c:autoTitleDeleted val="0"/>
    <c:plotArea>
      <c:layout/>
      <c:barChart>
        <c:barDir val="col"/>
        <c:grouping val="clustered"/>
        <c:varyColors val="0"/>
        <c:ser>
          <c:idx val="0"/>
          <c:order val="0"/>
          <c:tx>
            <c:strRef>
              <c:f>'Summary (mm) 2025'!$T$9</c:f>
              <c:strCache>
                <c:ptCount val="1"/>
                <c:pt idx="0">
                  <c:v>Total Days)</c:v>
                </c:pt>
              </c:strCache>
            </c:strRef>
          </c:tx>
          <c:spPr>
            <a:solidFill>
              <a:srgbClr val="4F81BD"/>
            </a:solidFill>
            <a:ln w="25400">
              <a:noFill/>
            </a:ln>
          </c:spPr>
          <c:invertIfNegative val="0"/>
          <c:cat>
            <c:strRef>
              <c:f>'Summary (mm) 2025'!$U$8:$AF$8</c:f>
              <c:strCache>
                <c:ptCount val="12"/>
                <c:pt idx="0">
                  <c:v>Jan</c:v>
                </c:pt>
                <c:pt idx="1">
                  <c:v>Feb</c:v>
                </c:pt>
                <c:pt idx="2">
                  <c:v>Mar</c:v>
                </c:pt>
                <c:pt idx="3">
                  <c:v>Apr</c:v>
                </c:pt>
                <c:pt idx="4">
                  <c:v>Mei</c:v>
                </c:pt>
                <c:pt idx="5">
                  <c:v>Jun</c:v>
                </c:pt>
                <c:pt idx="6">
                  <c:v>Jul</c:v>
                </c:pt>
                <c:pt idx="7">
                  <c:v>Agus</c:v>
                </c:pt>
                <c:pt idx="8">
                  <c:v>Sep</c:v>
                </c:pt>
                <c:pt idx="9">
                  <c:v>Okt</c:v>
                </c:pt>
                <c:pt idx="10">
                  <c:v>Nov</c:v>
                </c:pt>
                <c:pt idx="11">
                  <c:v>Des</c:v>
                </c:pt>
              </c:strCache>
            </c:strRef>
          </c:cat>
          <c:val>
            <c:numRef>
              <c:f>'Summary (mm) 2025'!$U$9:$AF$9</c:f>
              <c:numCache>
                <c:formatCode>0</c:formatCode>
                <c:ptCount val="12"/>
                <c:pt idx="0">
                  <c:v>15</c:v>
                </c:pt>
                <c:pt idx="1">
                  <c:v>12</c:v>
                </c:pt>
                <c:pt idx="2">
                  <c:v>12</c:v>
                </c:pt>
                <c:pt idx="3">
                  <c:v>13</c:v>
                </c:pt>
                <c:pt idx="4">
                  <c:v>8</c:v>
                </c:pt>
                <c:pt idx="5">
                  <c:v>5</c:v>
                </c:pt>
                <c:pt idx="6">
                  <c:v>3</c:v>
                </c:pt>
                <c:pt idx="7">
                  <c:v>13</c:v>
                </c:pt>
                <c:pt idx="8">
                  <c:v>15</c:v>
                </c:pt>
              </c:numCache>
            </c:numRef>
          </c:val>
          <c:extLst>
            <c:ext xmlns:c16="http://schemas.microsoft.com/office/drawing/2014/chart" uri="{C3380CC4-5D6E-409C-BE32-E72D297353CC}">
              <c16:uniqueId val="{00000000-B97F-493A-9107-AD02A3E95A45}"/>
            </c:ext>
          </c:extLst>
        </c:ser>
        <c:ser>
          <c:idx val="1"/>
          <c:order val="1"/>
          <c:tx>
            <c:strRef>
              <c:f>'Summary (mm) 2025'!$T$10</c:f>
              <c:strCache>
                <c:ptCount val="1"/>
                <c:pt idx="0">
                  <c:v>Total rainfall (mm)</c:v>
                </c:pt>
              </c:strCache>
            </c:strRef>
          </c:tx>
          <c:spPr>
            <a:solidFill>
              <a:srgbClr val="C0504D"/>
            </a:solidFill>
            <a:ln w="25400">
              <a:noFill/>
            </a:ln>
          </c:spPr>
          <c:invertIfNegative val="0"/>
          <c:cat>
            <c:strRef>
              <c:f>'Summary (mm) 2025'!$U$8:$AF$8</c:f>
              <c:strCache>
                <c:ptCount val="12"/>
                <c:pt idx="0">
                  <c:v>Jan</c:v>
                </c:pt>
                <c:pt idx="1">
                  <c:v>Feb</c:v>
                </c:pt>
                <c:pt idx="2">
                  <c:v>Mar</c:v>
                </c:pt>
                <c:pt idx="3">
                  <c:v>Apr</c:v>
                </c:pt>
                <c:pt idx="4">
                  <c:v>Mei</c:v>
                </c:pt>
                <c:pt idx="5">
                  <c:v>Jun</c:v>
                </c:pt>
                <c:pt idx="6">
                  <c:v>Jul</c:v>
                </c:pt>
                <c:pt idx="7">
                  <c:v>Agus</c:v>
                </c:pt>
                <c:pt idx="8">
                  <c:v>Sep</c:v>
                </c:pt>
                <c:pt idx="9">
                  <c:v>Okt</c:v>
                </c:pt>
                <c:pt idx="10">
                  <c:v>Nov</c:v>
                </c:pt>
                <c:pt idx="11">
                  <c:v>Des</c:v>
                </c:pt>
              </c:strCache>
            </c:strRef>
          </c:cat>
          <c:val>
            <c:numRef>
              <c:f>'Summary (mm) 2025'!$U$10:$AF$10</c:f>
              <c:numCache>
                <c:formatCode>General</c:formatCode>
                <c:ptCount val="12"/>
                <c:pt idx="0">
                  <c:v>459.79999999999995</c:v>
                </c:pt>
                <c:pt idx="1">
                  <c:v>358.6</c:v>
                </c:pt>
                <c:pt idx="2">
                  <c:v>208.80000000000004</c:v>
                </c:pt>
                <c:pt idx="3">
                  <c:v>122.99999999999997</c:v>
                </c:pt>
                <c:pt idx="4">
                  <c:v>291.59999999999997</c:v>
                </c:pt>
                <c:pt idx="5" formatCode="#,##0.0">
                  <c:v>107.80000000000001</c:v>
                </c:pt>
                <c:pt idx="6">
                  <c:v>47.400000000000006</c:v>
                </c:pt>
                <c:pt idx="7" formatCode="#,##0.0">
                  <c:v>388.6</c:v>
                </c:pt>
                <c:pt idx="8" formatCode="#,##0.0">
                  <c:v>500.6</c:v>
                </c:pt>
              </c:numCache>
            </c:numRef>
          </c:val>
          <c:extLst>
            <c:ext xmlns:c16="http://schemas.microsoft.com/office/drawing/2014/chart" uri="{C3380CC4-5D6E-409C-BE32-E72D297353CC}">
              <c16:uniqueId val="{00000001-B97F-493A-9107-AD02A3E95A45}"/>
            </c:ext>
          </c:extLst>
        </c:ser>
        <c:dLbls>
          <c:showLegendKey val="0"/>
          <c:showVal val="0"/>
          <c:showCatName val="0"/>
          <c:showSerName val="0"/>
          <c:showPercent val="0"/>
          <c:showBubbleSize val="0"/>
        </c:dLbls>
        <c:gapWidth val="219"/>
        <c:overlap val="-27"/>
        <c:axId val="2069304512"/>
        <c:axId val="1"/>
      </c:barChart>
      <c:catAx>
        <c:axId val="20693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a:pPr>
            <a:endParaRPr lang="en-US"/>
          </a:p>
        </c:txPr>
        <c:crossAx val="2069304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sz="600"/>
            </a:pPr>
            <a:endParaRPr lang="en-US"/>
          </a:p>
        </c:txPr>
      </c:dTable>
      <c:spPr>
        <a:noFill/>
        <a:ln w="25400">
          <a:noFill/>
        </a:ln>
      </c:spPr>
    </c:plotArea>
    <c:legend>
      <c:legendPos val="r"/>
      <c:layout>
        <c:manualLayout>
          <c:xMode val="edge"/>
          <c:yMode val="edge"/>
          <c:x val="0.82578583516198845"/>
          <c:y val="0.20727927626068016"/>
          <c:w val="0.16077773642966822"/>
          <c:h val="0.57937733059319119"/>
        </c:manualLayout>
      </c:layout>
      <c:overlay val="0"/>
      <c:spPr>
        <a:noFill/>
        <a:ln w="25400">
          <a:noFill/>
        </a:ln>
      </c:sp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7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47324640586027"/>
          <c:y val="0.14641311114425543"/>
          <c:w val="0.72920618636025547"/>
          <c:h val="0.74038568095654711"/>
        </c:manualLayout>
      </c:layout>
      <c:areaChart>
        <c:grouping val="stacked"/>
        <c:varyColors val="0"/>
        <c:ser>
          <c:idx val="3"/>
          <c:order val="0"/>
          <c:tx>
            <c:strRef>
              <c:f>'Summary FDR 2025'!$A$4</c:f>
              <c:strCache>
                <c:ptCount val="1"/>
                <c:pt idx="0">
                  <c:v>Low</c:v>
                </c:pt>
              </c:strCache>
            </c:strRef>
          </c:tx>
          <c:spPr>
            <a:solidFill>
              <a:srgbClr val="0000FF"/>
            </a:solidFill>
          </c:spPr>
          <c:cat>
            <c:strRef>
              <c:f>'Summary FDR 2025'!$B$3:$M$3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 FDR 2025'!$B$4:$M$4</c:f>
              <c:numCache>
                <c:formatCode>General</c:formatCode>
                <c:ptCount val="12"/>
                <c:pt idx="0">
                  <c:v>31</c:v>
                </c:pt>
                <c:pt idx="1">
                  <c:v>20</c:v>
                </c:pt>
                <c:pt idx="2">
                  <c:v>31</c:v>
                </c:pt>
                <c:pt idx="3">
                  <c:v>26</c:v>
                </c:pt>
                <c:pt idx="4">
                  <c:v>29</c:v>
                </c:pt>
                <c:pt idx="5">
                  <c:v>19</c:v>
                </c:pt>
                <c:pt idx="6">
                  <c:v>12</c:v>
                </c:pt>
                <c:pt idx="7">
                  <c:v>31</c:v>
                </c:pt>
                <c:pt idx="8">
                  <c:v>23</c:v>
                </c:pt>
              </c:numCache>
            </c:numRef>
          </c:val>
          <c:extLst>
            <c:ext xmlns:c16="http://schemas.microsoft.com/office/drawing/2014/chart" uri="{C3380CC4-5D6E-409C-BE32-E72D297353CC}">
              <c16:uniqueId val="{00000000-54CD-4396-ADF2-D0EAAEE5D190}"/>
            </c:ext>
          </c:extLst>
        </c:ser>
        <c:ser>
          <c:idx val="0"/>
          <c:order val="1"/>
          <c:tx>
            <c:strRef>
              <c:f>'Summary FDR 2025'!$A$5</c:f>
              <c:strCache>
                <c:ptCount val="1"/>
                <c:pt idx="0">
                  <c:v>Moderate</c:v>
                </c:pt>
              </c:strCache>
            </c:strRef>
          </c:tx>
          <c:spPr>
            <a:solidFill>
              <a:srgbClr val="00B050"/>
            </a:solidFill>
          </c:spPr>
          <c:cat>
            <c:strRef>
              <c:f>'Summary FDR 2025'!$B$3:$M$3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 FDR 2025'!$B$5:$M$5</c:f>
              <c:numCache>
                <c:formatCode>General</c:formatCode>
                <c:ptCount val="12"/>
                <c:pt idx="0">
                  <c:v>0</c:v>
                </c:pt>
                <c:pt idx="1">
                  <c:v>8</c:v>
                </c:pt>
                <c:pt idx="2">
                  <c:v>0</c:v>
                </c:pt>
                <c:pt idx="3">
                  <c:v>3</c:v>
                </c:pt>
                <c:pt idx="4">
                  <c:v>2</c:v>
                </c:pt>
                <c:pt idx="5">
                  <c:v>9</c:v>
                </c:pt>
                <c:pt idx="6">
                  <c:v>8</c:v>
                </c:pt>
                <c:pt idx="7">
                  <c:v>0</c:v>
                </c:pt>
                <c:pt idx="8">
                  <c:v>6</c:v>
                </c:pt>
              </c:numCache>
            </c:numRef>
          </c:val>
          <c:extLst>
            <c:ext xmlns:c16="http://schemas.microsoft.com/office/drawing/2014/chart" uri="{C3380CC4-5D6E-409C-BE32-E72D297353CC}">
              <c16:uniqueId val="{00000001-54CD-4396-ADF2-D0EAAEE5D190}"/>
            </c:ext>
          </c:extLst>
        </c:ser>
        <c:ser>
          <c:idx val="1"/>
          <c:order val="2"/>
          <c:tx>
            <c:strRef>
              <c:f>'Summary FDR 2025'!$A$6</c:f>
              <c:strCache>
                <c:ptCount val="1"/>
                <c:pt idx="0">
                  <c:v>High</c:v>
                </c:pt>
              </c:strCache>
            </c:strRef>
          </c:tx>
          <c:spPr>
            <a:solidFill>
              <a:srgbClr val="FFFF00"/>
            </a:solidFill>
          </c:spPr>
          <c:cat>
            <c:strRef>
              <c:f>'Summary FDR 2025'!$B$3:$M$3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 FDR 2025'!$B$6:$H$6</c:f>
              <c:numCache>
                <c:formatCode>General</c:formatCode>
                <c:ptCount val="7"/>
                <c:pt idx="0">
                  <c:v>0</c:v>
                </c:pt>
                <c:pt idx="1">
                  <c:v>0</c:v>
                </c:pt>
                <c:pt idx="2">
                  <c:v>0</c:v>
                </c:pt>
                <c:pt idx="3">
                  <c:v>1</c:v>
                </c:pt>
                <c:pt idx="4">
                  <c:v>0</c:v>
                </c:pt>
                <c:pt idx="5">
                  <c:v>2</c:v>
                </c:pt>
                <c:pt idx="6">
                  <c:v>7</c:v>
                </c:pt>
              </c:numCache>
            </c:numRef>
          </c:val>
          <c:extLst>
            <c:ext xmlns:c16="http://schemas.microsoft.com/office/drawing/2014/chart" uri="{C3380CC4-5D6E-409C-BE32-E72D297353CC}">
              <c16:uniqueId val="{00000002-54CD-4396-ADF2-D0EAAEE5D190}"/>
            </c:ext>
          </c:extLst>
        </c:ser>
        <c:ser>
          <c:idx val="2"/>
          <c:order val="3"/>
          <c:tx>
            <c:strRef>
              <c:f>'Summary FDR 2025'!$A$7</c:f>
              <c:strCache>
                <c:ptCount val="1"/>
                <c:pt idx="0">
                  <c:v>Extreme</c:v>
                </c:pt>
              </c:strCache>
            </c:strRef>
          </c:tx>
          <c:spPr>
            <a:solidFill>
              <a:srgbClr val="FF0000"/>
            </a:solidFill>
          </c:spPr>
          <c:cat>
            <c:strRef>
              <c:f>'Summary FDR 2025'!$B$3:$M$3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'Summary FDR 2025'!$B$7:$L$7</c:f>
              <c:numCache>
                <c:formatCode>General</c:formatCode>
                <c:ptCount val="11"/>
                <c:pt idx="0">
                  <c:v>0</c:v>
                </c:pt>
                <c:pt idx="2">
                  <c:v>0</c:v>
                </c:pt>
                <c:pt idx="3">
                  <c:v>0</c:v>
                </c:pt>
                <c:pt idx="4">
                  <c:v>0</c:v>
                </c:pt>
                <c:pt idx="5">
                  <c:v>0</c:v>
                </c:pt>
                <c:pt idx="6">
                  <c:v>4</c:v>
                </c:pt>
                <c:pt idx="7">
                  <c:v>0</c:v>
                </c:pt>
                <c:pt idx="8">
                  <c:v>0</c:v>
                </c:pt>
              </c:numCache>
            </c:numRef>
          </c:val>
          <c:extLst>
            <c:ext xmlns:c16="http://schemas.microsoft.com/office/drawing/2014/chart" uri="{C3380CC4-5D6E-409C-BE32-E72D297353CC}">
              <c16:uniqueId val="{00000003-54CD-4396-ADF2-D0EAAEE5D190}"/>
            </c:ext>
          </c:extLst>
        </c:ser>
        <c:dLbls>
          <c:showLegendKey val="0"/>
          <c:showVal val="0"/>
          <c:showCatName val="0"/>
          <c:showSerName val="0"/>
          <c:showPercent val="0"/>
          <c:showBubbleSize val="0"/>
        </c:dLbls>
        <c:axId val="2069319392"/>
        <c:axId val="1"/>
      </c:areaChart>
      <c:catAx>
        <c:axId val="2069319392"/>
        <c:scaling>
          <c:orientation val="minMax"/>
        </c:scaling>
        <c:delete val="0"/>
        <c:axPos val="b"/>
        <c:title>
          <c:tx>
            <c:rich>
              <a:bodyPr/>
              <a:lstStyle/>
              <a:p>
                <a:pPr>
                  <a:defRPr/>
                </a:pPr>
                <a:r>
                  <a:rPr lang="en-ID"/>
                  <a:t>Month</a:t>
                </a:r>
              </a:p>
            </c:rich>
          </c:tx>
          <c:overlay val="0"/>
        </c:title>
        <c:numFmt formatCode="General" sourceLinked="1"/>
        <c:majorTickMark val="out"/>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title>
          <c:tx>
            <c:rich>
              <a:bodyPr/>
              <a:lstStyle/>
              <a:p>
                <a:pPr>
                  <a:defRPr/>
                </a:pPr>
                <a:r>
                  <a:rPr lang="en-ID"/>
                  <a:t>Monthly Days at Each FDR </a:t>
                </a:r>
              </a:p>
            </c:rich>
          </c:tx>
          <c:overlay val="0"/>
        </c:title>
        <c:numFmt formatCode="#,##0" sourceLinked="0"/>
        <c:majorTickMark val="out"/>
        <c:minorTickMark val="none"/>
        <c:tickLblPos val="nextTo"/>
        <c:txPr>
          <a:bodyPr rot="0" vert="horz"/>
          <a:lstStyle/>
          <a:p>
            <a:pPr>
              <a:defRPr/>
            </a:pPr>
            <a:endParaRPr lang="en-US"/>
          </a:p>
        </c:txPr>
        <c:crossAx val="2069319392"/>
        <c:crosses val="autoZero"/>
        <c:crossBetween val="midCat"/>
      </c:valAx>
    </c:plotArea>
    <c:legend>
      <c:legendPos val="r"/>
      <c:layout>
        <c:manualLayout>
          <c:xMode val="edge"/>
          <c:yMode val="edge"/>
          <c:x val="0.86547787284856215"/>
          <c:y val="2.7344613838163844E-2"/>
          <c:w val="0.13177459105519962"/>
          <c:h val="0.8261986932484503"/>
        </c:manualLayout>
      </c:layout>
      <c:overlay val="1"/>
      <c:spPr>
        <a:ln w="12700"/>
      </c:spPr>
    </c:legend>
    <c:plotVisOnly val="1"/>
    <c:dispBlanksAs val="gap"/>
    <c:showDLblsOverMax val="0"/>
  </c:chart>
  <c:txPr>
    <a:bodyPr/>
    <a:lstStyle/>
    <a:p>
      <a:pPr>
        <a:defRPr sz="6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FC09AF7-DB9A-4776-928E-5130EFA24B04}" type="datetimeFigureOut">
              <a:rPr lang="id-ID" smtClean="0"/>
              <a:t>27/10/2025</a:t>
            </a:fld>
            <a:endParaRPr lang="id-ID"/>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9A7CC28-AB18-49DF-A007-FFD303F1CB25}" type="slidenum">
              <a:rPr lang="id-ID" smtClean="0"/>
              <a:t>‹#›</a:t>
            </a:fld>
            <a:endParaRPr lang="id-ID"/>
          </a:p>
        </p:txBody>
      </p:sp>
    </p:spTree>
    <p:extLst>
      <p:ext uri="{BB962C8B-B14F-4D97-AF65-F5344CB8AC3E}">
        <p14:creationId xmlns:p14="http://schemas.microsoft.com/office/powerpoint/2010/main" val="132635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b="0"/>
            </a:lvl1pPr>
          </a:lstStyle>
          <a:p>
            <a:r>
              <a:rPr lang="id-ID" dirty="0"/>
              <a:t>JUDUL</a:t>
            </a:r>
            <a:endParaRPr lang="en-GB" dirty="0"/>
          </a:p>
        </p:txBody>
      </p:sp>
      <p:sp>
        <p:nvSpPr>
          <p:cNvPr id="3" name="Subtitle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SUB JUDUL</a:t>
            </a:r>
            <a:endParaRPr lang="en-GB" dirty="0"/>
          </a:p>
        </p:txBody>
      </p:sp>
    </p:spTree>
    <p:extLst>
      <p:ext uri="{BB962C8B-B14F-4D97-AF65-F5344CB8AC3E}">
        <p14:creationId xmlns:p14="http://schemas.microsoft.com/office/powerpoint/2010/main" val="300666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dirty="0"/>
              <a:t>JUDUL</a:t>
            </a:r>
            <a:endParaRPr lang="en-GB" dirty="0"/>
          </a:p>
        </p:txBody>
      </p:sp>
      <p:sp>
        <p:nvSpPr>
          <p:cNvPr id="3" name="Content Placeholder 2"/>
          <p:cNvSpPr>
            <a:spLocks noGrp="1"/>
          </p:cNvSpPr>
          <p:nvPr>
            <p:ph idx="1" hasCustomPrompt="1"/>
          </p:nvPr>
        </p:nvSpPr>
        <p:spPr/>
        <p:txBody>
          <a:bodyPr/>
          <a:lstStyle>
            <a:lvl1pPr>
              <a:defRPr/>
            </a:lvl1p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066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3600" b="0" cap="all"/>
            </a:lvl1pPr>
          </a:lstStyle>
          <a:p>
            <a:r>
              <a:rPr lang="id-ID" dirty="0"/>
              <a:t>JUDUL</a:t>
            </a:r>
            <a:endParaRPr lang="en-GB" dirty="0"/>
          </a:p>
        </p:txBody>
      </p:sp>
      <p:sp>
        <p:nvSpPr>
          <p:cNvPr id="3" name="Text Placeholder 2"/>
          <p:cNvSpPr>
            <a:spLocks noGrp="1"/>
          </p:cNvSpPr>
          <p:nvPr>
            <p:ph type="body" idx="1" hasCustomPrompt="1"/>
          </p:nvPr>
        </p:nvSpPr>
        <p:spPr>
          <a:xfrm>
            <a:off x="722313" y="2180035"/>
            <a:ext cx="7772400" cy="1125140"/>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dirty="0"/>
              <a:t>SUB JUDUL</a:t>
            </a:r>
            <a:endParaRPr lang="en-US" dirty="0"/>
          </a:p>
        </p:txBody>
      </p:sp>
    </p:spTree>
    <p:extLst>
      <p:ext uri="{BB962C8B-B14F-4D97-AF65-F5344CB8AC3E}">
        <p14:creationId xmlns:p14="http://schemas.microsoft.com/office/powerpoint/2010/main" val="260644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dirty="0"/>
              <a:t>JUDUL</a:t>
            </a:r>
            <a:endParaRPr lang="en-GB" dirty="0"/>
          </a:p>
        </p:txBody>
      </p:sp>
      <p:sp>
        <p:nvSpPr>
          <p:cNvPr id="3" name="Content Placeholder 2"/>
          <p:cNvSpPr>
            <a:spLocks noGrp="1"/>
          </p:cNvSpPr>
          <p:nvPr>
            <p:ph sz="half" idx="1" hasCustomPrompt="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929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2530624" cy="857250"/>
          </a:xfrm>
        </p:spPr>
        <p:txBody>
          <a:bodyPr/>
          <a:lstStyle>
            <a:lvl1pPr>
              <a:defRPr b="0"/>
            </a:lvl1pPr>
          </a:lstStyle>
          <a:p>
            <a:r>
              <a:rPr lang="id-ID" dirty="0"/>
              <a:t>JUDUL</a:t>
            </a:r>
            <a:endParaRPr lang="en-GB" dirty="0"/>
          </a:p>
        </p:txBody>
      </p:sp>
      <p:sp>
        <p:nvSpPr>
          <p:cNvPr id="3" name="Text Placeholder 2"/>
          <p:cNvSpPr>
            <a:spLocks noGrp="1"/>
          </p:cNvSpPr>
          <p:nvPr>
            <p:ph type="body" idx="1" hasCustomPrompt="1"/>
          </p:nvPr>
        </p:nvSpPr>
        <p:spPr>
          <a:xfrm>
            <a:off x="457200" y="1151335"/>
            <a:ext cx="4040188" cy="479822"/>
          </a:xfrm>
        </p:spPr>
        <p:txBody>
          <a:bodyPr anchor="b"/>
          <a:lstStyle>
            <a:lvl1pPr marL="0" indent="0">
              <a:buNone/>
              <a:defRPr sz="24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dirty="0"/>
              <a:t>SUB JUDUL</a:t>
            </a:r>
            <a:endParaRPr lang="en-US" dirty="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4645026" y="1151335"/>
            <a:ext cx="4041775"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dirty="0"/>
              <a:t>SUB JUDUL</a:t>
            </a:r>
            <a:endParaRPr lang="en-US" dirty="0"/>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438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id-ID" dirty="0"/>
              <a:t>JUDUL</a:t>
            </a:r>
            <a:endParaRPr lang="en-GB" dirty="0"/>
          </a:p>
        </p:txBody>
      </p:sp>
    </p:spTree>
    <p:extLst>
      <p:ext uri="{BB962C8B-B14F-4D97-AF65-F5344CB8AC3E}">
        <p14:creationId xmlns:p14="http://schemas.microsoft.com/office/powerpoint/2010/main" val="375069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7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normAutofit/>
          </a:bodyPr>
          <a:lstStyle>
            <a:lvl1pPr algn="l">
              <a:defRPr sz="3600" b="0"/>
            </a:lvl1pPr>
          </a:lstStyle>
          <a:p>
            <a:r>
              <a:rPr lang="id-ID" dirty="0"/>
              <a:t>JUDUL</a:t>
            </a:r>
            <a:endParaRPr lang="en-GB" dirty="0"/>
          </a:p>
        </p:txBody>
      </p:sp>
      <p:sp>
        <p:nvSpPr>
          <p:cNvPr id="3" name="Content Placeholder 2"/>
          <p:cNvSpPr>
            <a:spLocks noGrp="1"/>
          </p:cNvSpPr>
          <p:nvPr>
            <p:ph idx="1"/>
          </p:nvPr>
        </p:nvSpPr>
        <p:spPr>
          <a:xfrm>
            <a:off x="3575050" y="204788"/>
            <a:ext cx="5111750" cy="438983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GB" dirty="0"/>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1686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0"/>
            </a:lvl1pPr>
          </a:lstStyle>
          <a:p>
            <a:r>
              <a:rPr lang="id-ID" dirty="0"/>
              <a:t>JUDUL</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dirty="0"/>
              <a:t>KETERANGAN</a:t>
            </a:r>
            <a:endParaRPr lang="en-US" dirty="0"/>
          </a:p>
        </p:txBody>
      </p:sp>
    </p:spTree>
    <p:extLst>
      <p:ext uri="{BB962C8B-B14F-4D97-AF65-F5344CB8AC3E}">
        <p14:creationId xmlns:p14="http://schemas.microsoft.com/office/powerpoint/2010/main" val="345164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2602632" cy="857250"/>
          </a:xfrm>
          <a:prstGeom prst="rect">
            <a:avLst/>
          </a:prstGeom>
        </p:spPr>
        <p:txBody>
          <a:bodyPr vert="horz" lIns="91440" tIns="45720" rIns="91440" bIns="45720" rtlCol="0" anchor="ctr">
            <a:normAutofit/>
          </a:bodyPr>
          <a:lstStyle/>
          <a:p>
            <a:r>
              <a:rPr lang="id-ID" dirty="0"/>
              <a:t>JUDUL</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d-ID" dirty="0"/>
              <a:t>SUB JUDUL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366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36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915566"/>
            <a:ext cx="7772400" cy="1224136"/>
          </a:xfrm>
        </p:spPr>
        <p:txBody>
          <a:bodyPr>
            <a:normAutofit/>
          </a:bodyPr>
          <a:lstStyle/>
          <a:p>
            <a:pPr algn="ctr" eaLnBrk="0" hangingPunct="0"/>
            <a:r>
              <a:rPr lang="en-US" sz="4000" b="1" dirty="0">
                <a:solidFill>
                  <a:schemeClr val="bg1"/>
                </a:solidFill>
                <a:latin typeface="Calibri" pitchFamily="34" charset="0"/>
              </a:rPr>
              <a:t>Forest Protection Department</a:t>
            </a:r>
            <a:endParaRPr lang="en-US" b="1" dirty="0">
              <a:solidFill>
                <a:schemeClr val="bg1"/>
              </a:solidFill>
              <a:latin typeface="Calibri" pitchFamily="34" charset="0"/>
            </a:endParaRPr>
          </a:p>
        </p:txBody>
      </p:sp>
      <p:sp>
        <p:nvSpPr>
          <p:cNvPr id="4" name="Subtitle 2"/>
          <p:cNvSpPr txBox="1">
            <a:spLocks/>
          </p:cNvSpPr>
          <p:nvPr/>
        </p:nvSpPr>
        <p:spPr>
          <a:xfrm>
            <a:off x="1408113" y="2627966"/>
            <a:ext cx="6400800" cy="3758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sz="1800" b="1" dirty="0">
                <a:solidFill>
                  <a:schemeClr val="bg1"/>
                </a:solidFill>
                <a:latin typeface="Myriad Pro" pitchFamily="34" charset="0"/>
              </a:rPr>
              <a:t> </a:t>
            </a:r>
            <a:r>
              <a:rPr lang="en-US" sz="1200" b="1" dirty="0">
                <a:solidFill>
                  <a:schemeClr val="bg1"/>
                </a:solidFill>
                <a:latin typeface="Calibri" panose="020F0502020204030204" pitchFamily="34" charset="0"/>
                <a:ea typeface="Calibri" panose="020F0502020204030204" pitchFamily="34" charset="0"/>
                <a:cs typeface="Calibri" panose="020F0502020204030204" pitchFamily="34" charset="0"/>
              </a:rPr>
              <a:t>Patron’s Meeting 5-6 November 2025</a:t>
            </a:r>
            <a:endParaRPr lang="en-GB" sz="1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037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66D46-DAF4-401D-A5E6-0C9760F338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749E2F-F225-58CE-85BA-C17E2409C427}"/>
              </a:ext>
            </a:extLst>
          </p:cNvPr>
          <p:cNvSpPr/>
          <p:nvPr/>
        </p:nvSpPr>
        <p:spPr>
          <a:xfrm>
            <a:off x="457281" y="314217"/>
            <a:ext cx="7416824" cy="369332"/>
          </a:xfrm>
          <a:prstGeom prst="rect">
            <a:avLst/>
          </a:prstGeom>
        </p:spPr>
        <p:txBody>
          <a:bodyPr wrap="square">
            <a:spAutoFit/>
          </a:bodyPr>
          <a:lstStyle/>
          <a:p>
            <a:pPr lvl="0">
              <a:defRPr/>
            </a:pPr>
            <a:r>
              <a:rPr lang="en-US" b="1" dirty="0">
                <a:solidFill>
                  <a:prstClr val="black"/>
                </a:solidFill>
                <a:latin typeface="Calibri" pitchFamily="34" charset="0"/>
              </a:rPr>
              <a:t>Activities in South and West Region of Core Zone Area</a:t>
            </a:r>
            <a:endParaRPr lang="id-ID" b="1" dirty="0">
              <a:solidFill>
                <a:prstClr val="black"/>
              </a:solidFill>
              <a:latin typeface="Calibri" pitchFamily="34" charset="0"/>
            </a:endParaRPr>
          </a:p>
        </p:txBody>
      </p:sp>
      <p:sp>
        <p:nvSpPr>
          <p:cNvPr id="4" name="Title 2">
            <a:extLst>
              <a:ext uri="{FF2B5EF4-FFF2-40B4-BE49-F238E27FC236}">
                <a16:creationId xmlns:a16="http://schemas.microsoft.com/office/drawing/2014/main" id="{D7E20D72-714C-D7B2-70BC-F4CE216810A8}"/>
              </a:ext>
            </a:extLst>
          </p:cNvPr>
          <p:cNvSpPr txBox="1">
            <a:spLocks/>
          </p:cNvSpPr>
          <p:nvPr/>
        </p:nvSpPr>
        <p:spPr>
          <a:xfrm>
            <a:off x="453994" y="3879628"/>
            <a:ext cx="4400137" cy="230567"/>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2000" b="0" kern="1200">
                <a:solidFill>
                  <a:schemeClr val="tx1"/>
                </a:solidFill>
                <a:latin typeface="+mj-lt"/>
                <a:ea typeface="+mj-ea"/>
                <a:cs typeface="+mj-cs"/>
              </a:defRPr>
            </a:lvl1pPr>
          </a:lstStyle>
          <a:p>
            <a:pPr lvl="0" algn="ctr">
              <a:defRPr/>
            </a:pPr>
            <a:r>
              <a:rPr lang="en-US" sz="1100" i="1" dirty="0">
                <a:solidFill>
                  <a:prstClr val="black"/>
                </a:solidFill>
              </a:rPr>
              <a:t>Map of Change Alert and Response</a:t>
            </a:r>
            <a:r>
              <a:rPr lang="id-ID" sz="1100" i="1" dirty="0">
                <a:solidFill>
                  <a:prstClr val="black"/>
                </a:solidFill>
              </a:rPr>
              <a:t> </a:t>
            </a:r>
            <a:r>
              <a:rPr lang="en-US" sz="1100" i="1" dirty="0">
                <a:solidFill>
                  <a:prstClr val="black"/>
                </a:solidFill>
              </a:rPr>
              <a:t>in South and West Region on</a:t>
            </a:r>
            <a:r>
              <a:rPr lang="id-ID" sz="1100" i="1" dirty="0">
                <a:solidFill>
                  <a:prstClr val="black"/>
                </a:solidFill>
              </a:rPr>
              <a:t> </a:t>
            </a:r>
            <a:r>
              <a:rPr lang="en-US" sz="1100" i="1" dirty="0">
                <a:solidFill>
                  <a:prstClr val="black"/>
                </a:solidFill>
              </a:rPr>
              <a:t>September 2025</a:t>
            </a:r>
            <a:endParaRPr lang="id-ID" sz="1100" i="1" dirty="0">
              <a:solidFill>
                <a:prstClr val="black"/>
              </a:solidFill>
            </a:endParaRPr>
          </a:p>
        </p:txBody>
      </p:sp>
      <p:pic>
        <p:nvPicPr>
          <p:cNvPr id="16" name="Picture 15">
            <a:extLst>
              <a:ext uri="{FF2B5EF4-FFF2-40B4-BE49-F238E27FC236}">
                <a16:creationId xmlns:a16="http://schemas.microsoft.com/office/drawing/2014/main" id="{5CD72820-D4CB-5C0A-B5AF-8ACD9D721A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698" y="4093587"/>
            <a:ext cx="1392304" cy="1044228"/>
          </a:xfrm>
          <a:prstGeom prst="rect">
            <a:avLst/>
          </a:prstGeom>
        </p:spPr>
      </p:pic>
      <p:pic>
        <p:nvPicPr>
          <p:cNvPr id="18" name="Picture 17">
            <a:extLst>
              <a:ext uri="{FF2B5EF4-FFF2-40B4-BE49-F238E27FC236}">
                <a16:creationId xmlns:a16="http://schemas.microsoft.com/office/drawing/2014/main" id="{D8BF18D9-7C7A-A07D-9B37-2609C96C22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03648" y="4093586"/>
            <a:ext cx="1392300" cy="1044225"/>
          </a:xfrm>
          <a:prstGeom prst="rect">
            <a:avLst/>
          </a:prstGeom>
        </p:spPr>
      </p:pic>
      <p:pic>
        <p:nvPicPr>
          <p:cNvPr id="26" name="Picture 25">
            <a:extLst>
              <a:ext uri="{FF2B5EF4-FFF2-40B4-BE49-F238E27FC236}">
                <a16:creationId xmlns:a16="http://schemas.microsoft.com/office/drawing/2014/main" id="{8F3FBD67-2F78-3A56-C32C-403D6BFE1E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6601" y="787290"/>
            <a:ext cx="4373432" cy="3092886"/>
          </a:xfrm>
          <a:prstGeom prst="rect">
            <a:avLst/>
          </a:prstGeom>
          <a:ln>
            <a:solidFill>
              <a:schemeClr val="tx1"/>
            </a:solidFill>
            <a:prstDash val="solid"/>
          </a:ln>
        </p:spPr>
      </p:pic>
      <p:pic>
        <p:nvPicPr>
          <p:cNvPr id="3" name="Picture 2">
            <a:extLst>
              <a:ext uri="{FF2B5EF4-FFF2-40B4-BE49-F238E27FC236}">
                <a16:creationId xmlns:a16="http://schemas.microsoft.com/office/drawing/2014/main" id="{CEB1ACCB-7605-9EB6-85B6-B4179519B7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2803103" y="4109648"/>
            <a:ext cx="1378468" cy="1033851"/>
          </a:xfrm>
          <a:prstGeom prst="rect">
            <a:avLst/>
          </a:prstGeom>
          <a:noFill/>
          <a:ln>
            <a:noFill/>
          </a:ln>
        </p:spPr>
      </p:pic>
      <p:pic>
        <p:nvPicPr>
          <p:cNvPr id="6" name="Picture 5">
            <a:extLst>
              <a:ext uri="{FF2B5EF4-FFF2-40B4-BE49-F238E27FC236}">
                <a16:creationId xmlns:a16="http://schemas.microsoft.com/office/drawing/2014/main" id="{D0282D84-03C7-D29D-5084-93BD9EA2832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4188726" y="4109647"/>
            <a:ext cx="1277467" cy="1044225"/>
          </a:xfrm>
          <a:prstGeom prst="rect">
            <a:avLst/>
          </a:prstGeom>
          <a:noFill/>
          <a:ln>
            <a:noFill/>
          </a:ln>
        </p:spPr>
      </p:pic>
      <p:sp>
        <p:nvSpPr>
          <p:cNvPr id="5" name="TextBox 4">
            <a:extLst>
              <a:ext uri="{FF2B5EF4-FFF2-40B4-BE49-F238E27FC236}">
                <a16:creationId xmlns:a16="http://schemas.microsoft.com/office/drawing/2014/main" id="{6B67A2B4-8F06-BF1B-53AD-1406C1FE2968}"/>
              </a:ext>
            </a:extLst>
          </p:cNvPr>
          <p:cNvSpPr txBox="1"/>
          <p:nvPr/>
        </p:nvSpPr>
        <p:spPr>
          <a:xfrm>
            <a:off x="5004047" y="787290"/>
            <a:ext cx="3763135" cy="3123932"/>
          </a:xfrm>
          <a:prstGeom prst="rect">
            <a:avLst/>
          </a:prstGeom>
          <a:noFill/>
        </p:spPr>
        <p:txBody>
          <a:bodyPr wrap="square" rtlCol="0">
            <a:spAutoFit/>
          </a:bodyPr>
          <a:lstStyle/>
          <a:p>
            <a:r>
              <a:rPr lang="en-US" sz="1050" b="1" dirty="0"/>
              <a:t>1) Forest Clearing</a:t>
            </a:r>
            <a:endParaRPr lang="en-US" sz="1050" dirty="0"/>
          </a:p>
          <a:p>
            <a:pPr marL="268288" indent="-92075">
              <a:buFont typeface="Arial" panose="020B0604020202020204" pitchFamily="34" charset="0"/>
              <a:buChar char="•"/>
            </a:pPr>
            <a:r>
              <a:rPr lang="en-US" sz="1050" dirty="0"/>
              <a:t>Reclaim 3 times covering an area of 2 hectares in the coal road areas of Fleet A and Fleet C.</a:t>
            </a:r>
          </a:p>
          <a:p>
            <a:pPr marL="268288" indent="-92075">
              <a:buFont typeface="Arial" panose="020B0604020202020204" pitchFamily="34" charset="0"/>
              <a:buChar char="•"/>
            </a:pPr>
            <a:r>
              <a:rPr lang="en-US" sz="1050" dirty="0"/>
              <a:t>Destruction/removal of oil palm trees aged 1–2 years conducted once covering 1 hectare.</a:t>
            </a:r>
          </a:p>
          <a:p>
            <a:pPr marL="268288" indent="-92075">
              <a:buFont typeface="Arial" panose="020B0604020202020204" pitchFamily="34" charset="0"/>
              <a:buChar char="•"/>
            </a:pPr>
            <a:r>
              <a:rPr lang="en-US" sz="1050" dirty="0"/>
              <a:t>Warnings and/or evictions carried out once (2 perpetrators were warned to leave the location).</a:t>
            </a:r>
          </a:p>
          <a:p>
            <a:pPr marL="268288" indent="-92075">
              <a:buFont typeface="Arial" panose="020B0604020202020204" pitchFamily="34" charset="0"/>
              <a:buChar char="•"/>
            </a:pPr>
            <a:r>
              <a:rPr lang="en-US" sz="1050" dirty="0"/>
              <a:t>Demolition of 2 huts in Fleet A.</a:t>
            </a:r>
          </a:p>
          <a:p>
            <a:pPr marL="268288" indent="-92075">
              <a:buFont typeface="Arial" panose="020B0604020202020204" pitchFamily="34" charset="0"/>
              <a:buChar char="•"/>
            </a:pPr>
            <a:r>
              <a:rPr lang="en-US" sz="1050" dirty="0"/>
              <a:t>Installation of one access gate (portal).</a:t>
            </a:r>
          </a:p>
          <a:p>
            <a:endParaRPr lang="en-US" sz="1050" b="1" dirty="0"/>
          </a:p>
          <a:p>
            <a:r>
              <a:rPr lang="en-US" sz="1050" b="1" dirty="0"/>
              <a:t>(2) Illegal Logging</a:t>
            </a:r>
            <a:endParaRPr lang="en-US" sz="1050" dirty="0"/>
          </a:p>
          <a:p>
            <a:pPr marL="268288" indent="-92075">
              <a:buFont typeface="Arial" panose="020B0604020202020204" pitchFamily="34" charset="0"/>
              <a:buChar char="•"/>
            </a:pPr>
            <a:r>
              <a:rPr lang="en-US" sz="1050" dirty="0"/>
              <a:t>Enforcement conducted once.</a:t>
            </a:r>
          </a:p>
          <a:p>
            <a:pPr marL="268288" indent="-92075">
              <a:buFont typeface="Arial" panose="020B0604020202020204" pitchFamily="34" charset="0"/>
              <a:buChar char="•"/>
            </a:pPr>
            <a:r>
              <a:rPr lang="en-US" sz="1050" dirty="0"/>
              <a:t>Warning and eviction carried out once against 3 illegal logging perpetrators.</a:t>
            </a:r>
          </a:p>
          <a:p>
            <a:endParaRPr lang="en-US" sz="1050" b="1" dirty="0"/>
          </a:p>
          <a:p>
            <a:r>
              <a:rPr lang="en-US" sz="1050" b="1" dirty="0"/>
              <a:t>(3) Installation of Signs and Public Awareness</a:t>
            </a:r>
            <a:br>
              <a:rPr lang="en-US" sz="1050" dirty="0"/>
            </a:br>
            <a:r>
              <a:rPr lang="en-US" sz="1050" dirty="0"/>
              <a:t>Installation of prohibition signs at 23 locations, totaling 25 signs, along the coal roads of Fleet A, Fleet B, and Fleet C.</a:t>
            </a:r>
          </a:p>
          <a:p>
            <a:pPr marL="406400" marR="0" lvl="0" indent="-228600" algn="just" defTabSz="914400" rtl="0" eaLnBrk="1" fontAlgn="auto" latinLnBrk="0" hangingPunct="1">
              <a:lnSpc>
                <a:spcPct val="100000"/>
              </a:lnSpc>
              <a:spcBef>
                <a:spcPts val="0"/>
              </a:spcBef>
              <a:spcAft>
                <a:spcPts val="0"/>
              </a:spcAft>
              <a:buClrTx/>
              <a:buSzTx/>
              <a:buFont typeface="+mj-lt"/>
              <a:buAutoNum type="alphaLcPeriod"/>
              <a:tabLst/>
              <a:defRPr/>
            </a:pPr>
            <a:endParaRPr kumimoji="0" lang="en-US" sz="800" b="0" i="0" u="none" strike="noStrike" kern="1200" cap="none" spc="0" normalizeH="0" baseline="0" noProof="0" dirty="0">
              <a:ln>
                <a:noFill/>
              </a:ln>
              <a:solidFill>
                <a:prstClr val="black"/>
              </a:solidFill>
              <a:effectLst/>
              <a:uLnTx/>
              <a:uFillTx/>
              <a:latin typeface="Myriad Pro"/>
              <a:ea typeface="+mn-ea"/>
              <a:cs typeface="+mn-cs"/>
            </a:endParaRPr>
          </a:p>
        </p:txBody>
      </p:sp>
      <p:pic>
        <p:nvPicPr>
          <p:cNvPr id="7" name="Picture 6">
            <a:extLst>
              <a:ext uri="{FF2B5EF4-FFF2-40B4-BE49-F238E27FC236}">
                <a16:creationId xmlns:a16="http://schemas.microsoft.com/office/drawing/2014/main" id="{A68E65DA-3A85-A92A-2215-AA0312F7CD0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473348" y="4111766"/>
            <a:ext cx="1392304" cy="1044228"/>
          </a:xfrm>
          <a:prstGeom prst="rect">
            <a:avLst/>
          </a:prstGeom>
        </p:spPr>
      </p:pic>
      <p:pic>
        <p:nvPicPr>
          <p:cNvPr id="8" name="Picture 7">
            <a:extLst>
              <a:ext uri="{FF2B5EF4-FFF2-40B4-BE49-F238E27FC236}">
                <a16:creationId xmlns:a16="http://schemas.microsoft.com/office/drawing/2014/main" id="{4C4063A5-4B47-FBE4-EE19-04A9374D025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58971" y="4109647"/>
            <a:ext cx="1370886" cy="1028164"/>
          </a:xfrm>
          <a:prstGeom prst="rect">
            <a:avLst/>
          </a:prstGeom>
        </p:spPr>
      </p:pic>
    </p:spTree>
    <p:extLst>
      <p:ext uri="{BB962C8B-B14F-4D97-AF65-F5344CB8AC3E}">
        <p14:creationId xmlns:p14="http://schemas.microsoft.com/office/powerpoint/2010/main" val="422772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B16DB-4DC6-82F8-31D3-0E7C7AC47F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9409" y="785915"/>
            <a:ext cx="3461927" cy="2448271"/>
          </a:xfrm>
          <a:prstGeom prst="rect">
            <a:avLst/>
          </a:prstGeom>
          <a:ln w="9525">
            <a:solidFill>
              <a:schemeClr val="tx1"/>
            </a:solidFill>
          </a:ln>
        </p:spPr>
      </p:pic>
      <p:sp>
        <p:nvSpPr>
          <p:cNvPr id="4" name="Rectangle 3"/>
          <p:cNvSpPr>
            <a:spLocks noChangeArrowheads="1"/>
          </p:cNvSpPr>
          <p:nvPr/>
        </p:nvSpPr>
        <p:spPr bwMode="auto">
          <a:xfrm>
            <a:off x="426801" y="668562"/>
            <a:ext cx="620295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b="1" dirty="0"/>
              <a:t>(1) KM 52 and </a:t>
            </a:r>
            <a:r>
              <a:rPr lang="en-US" sz="900" b="1" dirty="0" err="1"/>
              <a:t>Simpang</a:t>
            </a:r>
            <a:r>
              <a:rPr lang="en-US" sz="900" b="1" dirty="0"/>
              <a:t> Macan Group</a:t>
            </a:r>
            <a:endParaRPr lang="en-US" sz="900" dirty="0"/>
          </a:p>
          <a:p>
            <a:pPr marL="268288" indent="-92075">
              <a:buFont typeface="Arial" panose="020B0604020202020204" pitchFamily="34" charset="0"/>
              <a:buChar char="•"/>
            </a:pPr>
            <a:r>
              <a:rPr lang="en-US" sz="900" dirty="0"/>
              <a:t>Conducted monitoring of encroachment from KM 49 </a:t>
            </a:r>
          </a:p>
          <a:p>
            <a:pPr marL="176213"/>
            <a:r>
              <a:rPr lang="en-US" sz="900" dirty="0"/>
              <a:t>   to KM 52.</a:t>
            </a:r>
          </a:p>
          <a:p>
            <a:pPr marL="268288" indent="-92075">
              <a:buFont typeface="Arial" panose="020B0604020202020204" pitchFamily="34" charset="0"/>
              <a:buChar char="•"/>
            </a:pPr>
            <a:r>
              <a:rPr lang="en-US" sz="900" dirty="0"/>
              <a:t>Eviction of illegal drilling perpetrators.</a:t>
            </a:r>
          </a:p>
          <a:p>
            <a:pPr marL="268288" indent="-92075">
              <a:buFont typeface="Arial" panose="020B0604020202020204" pitchFamily="34" charset="0"/>
              <a:buChar char="•"/>
            </a:pPr>
            <a:r>
              <a:rPr lang="en-US" sz="900" dirty="0"/>
              <a:t>Installation of warning signs.</a:t>
            </a:r>
          </a:p>
          <a:p>
            <a:pPr marL="268288" indent="-92075">
              <a:buFont typeface="Arial" panose="020B0604020202020204" pitchFamily="34" charset="0"/>
              <a:buChar char="•"/>
            </a:pPr>
            <a:r>
              <a:rPr lang="en-US" sz="900" dirty="0"/>
              <a:t>Enforcement of illegal drilling activities.</a:t>
            </a:r>
          </a:p>
          <a:p>
            <a:pPr marL="268288" indent="-92075">
              <a:buFont typeface="Arial" panose="020B0604020202020204" pitchFamily="34" charset="0"/>
              <a:buChar char="•"/>
            </a:pPr>
            <a:r>
              <a:rPr lang="en-US" sz="900" dirty="0"/>
              <a:t>Enforcement of oil palm removal totaling 150 trees.</a:t>
            </a:r>
          </a:p>
          <a:p>
            <a:pPr marL="268288" indent="-92075">
              <a:buFont typeface="Arial" panose="020B0604020202020204" pitchFamily="34" charset="0"/>
              <a:buChar char="•"/>
            </a:pPr>
            <a:r>
              <a:rPr lang="en-US" sz="900" dirty="0"/>
              <a:t>Road access closure.</a:t>
            </a:r>
          </a:p>
          <a:p>
            <a:endParaRPr lang="en-US" sz="900" b="1" dirty="0"/>
          </a:p>
          <a:p>
            <a:r>
              <a:rPr lang="en-US" sz="900" b="1" dirty="0"/>
              <a:t>(2) KM 35 Group</a:t>
            </a:r>
            <a:br>
              <a:rPr lang="en-US" sz="900" dirty="0"/>
            </a:br>
            <a:r>
              <a:rPr lang="en-US" sz="900" dirty="0"/>
              <a:t>Guarding the KM 35 access gate to monitor illegal movement of </a:t>
            </a:r>
          </a:p>
          <a:p>
            <a:r>
              <a:rPr lang="en-US" sz="900" dirty="0"/>
              <a:t>vehicles, goods, and people.</a:t>
            </a:r>
          </a:p>
          <a:p>
            <a:endParaRPr lang="en-US" sz="900" b="1" dirty="0"/>
          </a:p>
          <a:p>
            <a:r>
              <a:rPr lang="en-US" sz="900" b="1" dirty="0"/>
              <a:t>(3) Masai Rusa Group</a:t>
            </a:r>
            <a:br>
              <a:rPr lang="en-US" sz="900" dirty="0"/>
            </a:br>
            <a:r>
              <a:rPr lang="en-US" sz="900" dirty="0"/>
              <a:t>Monitoring land clearing activities in the post-fire 2023 area </a:t>
            </a:r>
          </a:p>
          <a:p>
            <a:r>
              <a:rPr lang="en-US" sz="900" dirty="0"/>
              <a:t>and observing newly opened land.</a:t>
            </a:r>
          </a:p>
          <a:p>
            <a:endParaRPr lang="en-US" sz="900" b="1" dirty="0"/>
          </a:p>
          <a:p>
            <a:r>
              <a:rPr lang="en-US" sz="900" b="1" dirty="0"/>
              <a:t>(4) </a:t>
            </a:r>
            <a:r>
              <a:rPr lang="en-US" sz="900" b="1" dirty="0" err="1"/>
              <a:t>Simpang</a:t>
            </a:r>
            <a:r>
              <a:rPr lang="en-US" sz="900" b="1" dirty="0"/>
              <a:t> </a:t>
            </a:r>
            <a:r>
              <a:rPr lang="en-US" sz="900" b="1" dirty="0" err="1"/>
              <a:t>Jerat</a:t>
            </a:r>
            <a:r>
              <a:rPr lang="en-US" sz="900" b="1" dirty="0"/>
              <a:t> Group</a:t>
            </a:r>
            <a:endParaRPr lang="en-US" sz="900" dirty="0"/>
          </a:p>
          <a:p>
            <a:pPr marL="360363" indent="-92075">
              <a:buFont typeface="Arial" panose="020B0604020202020204" pitchFamily="34" charset="0"/>
              <a:buChar char="•"/>
            </a:pPr>
            <a:r>
              <a:rPr lang="en-US" sz="900" dirty="0"/>
              <a:t>Monitoring post-fire 2023 areas.</a:t>
            </a:r>
          </a:p>
          <a:p>
            <a:pPr marL="360363" indent="-92075">
              <a:buFont typeface="Arial" panose="020B0604020202020204" pitchFamily="34" charset="0"/>
              <a:buChar char="•"/>
            </a:pPr>
            <a:r>
              <a:rPr lang="en-US" sz="900" dirty="0"/>
              <a:t>Guarding the </a:t>
            </a:r>
            <a:r>
              <a:rPr lang="en-US" sz="900" dirty="0" err="1"/>
              <a:t>Simpang</a:t>
            </a:r>
            <a:r>
              <a:rPr lang="en-US" sz="900" dirty="0"/>
              <a:t> </a:t>
            </a:r>
            <a:r>
              <a:rPr lang="en-US" sz="900" dirty="0" err="1"/>
              <a:t>Jerat</a:t>
            </a:r>
            <a:r>
              <a:rPr lang="en-US" sz="900" dirty="0"/>
              <a:t> access gate to monitor illegal movement of vehicles, goods, and people.</a:t>
            </a:r>
          </a:p>
          <a:p>
            <a:pPr marL="360363" indent="-92075">
              <a:buFont typeface="Arial" panose="020B0604020202020204" pitchFamily="34" charset="0"/>
              <a:buChar char="•"/>
            </a:pPr>
            <a:r>
              <a:rPr lang="en-US" sz="900" dirty="0"/>
              <a:t>Routine monitoring of forest restoration planting areas after the 2023 forest and land fires (</a:t>
            </a:r>
            <a:r>
              <a:rPr lang="en-US" sz="900" dirty="0" err="1"/>
              <a:t>Karhutla</a:t>
            </a:r>
            <a:r>
              <a:rPr lang="en-US" sz="900" dirty="0"/>
              <a:t>).</a:t>
            </a:r>
          </a:p>
          <a:p>
            <a:endParaRPr lang="en-US" sz="900" b="1" dirty="0"/>
          </a:p>
          <a:p>
            <a:r>
              <a:rPr lang="en-US" sz="900" b="1" dirty="0"/>
              <a:t>(5) </a:t>
            </a:r>
            <a:r>
              <a:rPr lang="en-US" sz="900" b="1" dirty="0" err="1"/>
              <a:t>Simpang</a:t>
            </a:r>
            <a:r>
              <a:rPr lang="en-US" sz="900" b="1" dirty="0"/>
              <a:t> Desa Group</a:t>
            </a:r>
            <a:br>
              <a:rPr lang="en-US" sz="900" dirty="0"/>
            </a:br>
            <a:r>
              <a:rPr lang="en-US" sz="900" dirty="0"/>
              <a:t>Conducted routine monitoring of PT MBJ road construction activities.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567271" y="4188395"/>
            <a:ext cx="1265893" cy="94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3083" y="4187101"/>
            <a:ext cx="1267618" cy="95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122324" y="4188395"/>
            <a:ext cx="1265892" cy="949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093DE128-066C-C6ED-63D4-2D819899FF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837819" y="4192783"/>
            <a:ext cx="1275200" cy="9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0C12EE3-C8BE-08E8-366E-7E6CBD40622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81568" y="4182066"/>
            <a:ext cx="1281048" cy="960786"/>
          </a:xfrm>
          <a:prstGeom prst="rect">
            <a:avLst/>
          </a:prstGeom>
        </p:spPr>
      </p:pic>
      <p:sp>
        <p:nvSpPr>
          <p:cNvPr id="10" name="Rectangle 9">
            <a:extLst>
              <a:ext uri="{FF2B5EF4-FFF2-40B4-BE49-F238E27FC236}">
                <a16:creationId xmlns:a16="http://schemas.microsoft.com/office/drawing/2014/main" id="{D8B7C2B2-A3CC-366D-6F03-62BC1B873900}"/>
              </a:ext>
            </a:extLst>
          </p:cNvPr>
          <p:cNvSpPr/>
          <p:nvPr/>
        </p:nvSpPr>
        <p:spPr>
          <a:xfrm>
            <a:off x="432897" y="314217"/>
            <a:ext cx="7416824" cy="369332"/>
          </a:xfrm>
          <a:prstGeom prst="rect">
            <a:avLst/>
          </a:prstGeom>
        </p:spPr>
        <p:txBody>
          <a:bodyPr wrap="square">
            <a:spAutoFit/>
          </a:bodyPr>
          <a:lstStyle/>
          <a:p>
            <a:pPr lvl="0">
              <a:defRPr/>
            </a:pPr>
            <a:r>
              <a:rPr lang="en-US" b="1" dirty="0">
                <a:solidFill>
                  <a:prstClr val="black"/>
                </a:solidFill>
                <a:latin typeface="Calibri" pitchFamily="34" charset="0"/>
              </a:rPr>
              <a:t>Community Warden Forest Patrols</a:t>
            </a:r>
            <a:endParaRPr lang="id-ID" b="1" dirty="0">
              <a:solidFill>
                <a:prstClr val="black"/>
              </a:solidFill>
              <a:latin typeface="Calibri" pitchFamily="34" charset="0"/>
            </a:endParaRPr>
          </a:p>
        </p:txBody>
      </p:sp>
    </p:spTree>
    <p:extLst>
      <p:ext uri="{BB962C8B-B14F-4D97-AF65-F5344CB8AC3E}">
        <p14:creationId xmlns:p14="http://schemas.microsoft.com/office/powerpoint/2010/main" val="380860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FAD70-C11C-304F-C307-E680D1F503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739AA9-141B-4EC9-ADCB-DF79B8739477}"/>
              </a:ext>
            </a:extLst>
          </p:cNvPr>
          <p:cNvSpPr>
            <a:spLocks noChangeArrowheads="1"/>
          </p:cNvSpPr>
          <p:nvPr/>
        </p:nvSpPr>
        <p:spPr bwMode="auto">
          <a:xfrm>
            <a:off x="467544" y="628516"/>
            <a:ext cx="61585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b="1" dirty="0"/>
              <a:t>(1) Road and Bridge Repairs</a:t>
            </a:r>
          </a:p>
          <a:p>
            <a:r>
              <a:rPr lang="en-US" sz="900" b="1" dirty="0"/>
              <a:t>Jambi Region</a:t>
            </a:r>
          </a:p>
          <a:p>
            <a:pPr marL="360363" indent="-184150">
              <a:buFont typeface="Arial" panose="020B0604020202020204" pitchFamily="34" charset="0"/>
              <a:buChar char="•"/>
            </a:pPr>
            <a:r>
              <a:rPr lang="en-US" sz="900" dirty="0"/>
              <a:t>The road repair target for the Jambi region in 2025 is </a:t>
            </a:r>
            <a:r>
              <a:rPr lang="en-US" sz="900" b="1" dirty="0"/>
              <a:t>60.17 km</a:t>
            </a:r>
            <a:r>
              <a:rPr lang="en-US" sz="900" dirty="0"/>
              <a:t>.</a:t>
            </a:r>
          </a:p>
          <a:p>
            <a:pPr marL="360363" indent="-184150">
              <a:buFont typeface="Arial" panose="020B0604020202020204" pitchFamily="34" charset="0"/>
              <a:buChar char="•"/>
            </a:pPr>
            <a:r>
              <a:rPr lang="en-US" sz="900" dirty="0"/>
              <a:t>As of the end of August, </a:t>
            </a:r>
            <a:r>
              <a:rPr lang="en-US" sz="900" b="1" dirty="0"/>
              <a:t>38 km</a:t>
            </a:r>
            <a:r>
              <a:rPr lang="en-US" sz="900" dirty="0"/>
              <a:t> have been completed.</a:t>
            </a:r>
          </a:p>
          <a:p>
            <a:pPr marL="360363" indent="-184150">
              <a:buFont typeface="Arial" panose="020B0604020202020204" pitchFamily="34" charset="0"/>
              <a:buChar char="•"/>
            </a:pPr>
            <a:r>
              <a:rPr lang="en-US" sz="900" dirty="0"/>
              <a:t>During September 2025, </a:t>
            </a:r>
            <a:r>
              <a:rPr lang="en-US" sz="900" b="1" dirty="0"/>
              <a:t>26 km</a:t>
            </a:r>
            <a:r>
              <a:rPr lang="en-US" sz="900" dirty="0"/>
              <a:t> of repairs were carried out from </a:t>
            </a:r>
            <a:r>
              <a:rPr lang="en-US" sz="900" b="1" dirty="0"/>
              <a:t>Base Camp to </a:t>
            </a:r>
            <a:r>
              <a:rPr lang="en-US" sz="900" b="1" dirty="0" err="1"/>
              <a:t>Tangki</a:t>
            </a:r>
            <a:r>
              <a:rPr lang="en-US" sz="900" b="1" dirty="0"/>
              <a:t> 8, Sei </a:t>
            </a:r>
            <a:r>
              <a:rPr lang="en-US" sz="900" b="1" dirty="0" err="1"/>
              <a:t>Jerat</a:t>
            </a:r>
            <a:r>
              <a:rPr lang="en-US" sz="900" dirty="0"/>
              <a:t>.</a:t>
            </a:r>
          </a:p>
          <a:p>
            <a:pPr marL="360363" indent="-184150">
              <a:buFont typeface="Arial" panose="020B0604020202020204" pitchFamily="34" charset="0"/>
              <a:buChar char="•"/>
            </a:pPr>
            <a:r>
              <a:rPr lang="en-US" sz="900" dirty="0"/>
              <a:t>Bridge repair and pipeline installation at </a:t>
            </a:r>
            <a:r>
              <a:rPr lang="en-US" sz="900" b="1" dirty="0"/>
              <a:t>Makelah Bridge</a:t>
            </a:r>
            <a:r>
              <a:rPr lang="en-US" sz="900" dirty="0"/>
              <a:t> are currently </a:t>
            </a:r>
            <a:r>
              <a:rPr lang="en-US" sz="900" b="1" dirty="0"/>
              <a:t>in progress</a:t>
            </a:r>
            <a:r>
              <a:rPr lang="en-US" sz="900" dirty="0"/>
              <a:t>.</a:t>
            </a:r>
          </a:p>
          <a:p>
            <a:r>
              <a:rPr lang="en-US" sz="900" b="1" dirty="0"/>
              <a:t>South Sumatra Region</a:t>
            </a:r>
            <a:endParaRPr lang="en-US" sz="900" dirty="0"/>
          </a:p>
          <a:p>
            <a:pPr marL="360363" indent="-184150">
              <a:buFont typeface="Arial" panose="020B0604020202020204" pitchFamily="34" charset="0"/>
              <a:buChar char="•"/>
            </a:pPr>
            <a:r>
              <a:rPr lang="en-US" sz="900" dirty="0"/>
              <a:t>The road repair target for the South Sumatra region in 2025 is </a:t>
            </a:r>
            <a:r>
              <a:rPr lang="en-US" sz="900" b="1" dirty="0"/>
              <a:t>20 km</a:t>
            </a:r>
            <a:r>
              <a:rPr lang="en-US" sz="900" dirty="0"/>
              <a:t>.</a:t>
            </a:r>
          </a:p>
          <a:p>
            <a:pPr marL="360363" indent="-184150">
              <a:buFont typeface="Arial" panose="020B0604020202020204" pitchFamily="34" charset="0"/>
              <a:buChar char="•"/>
            </a:pPr>
            <a:r>
              <a:rPr lang="en-US" sz="900" dirty="0"/>
              <a:t>As of the end of August, </a:t>
            </a:r>
            <a:r>
              <a:rPr lang="en-US" sz="900" b="1" dirty="0"/>
              <a:t>12.5 km</a:t>
            </a:r>
            <a:r>
              <a:rPr lang="en-US" sz="900" dirty="0"/>
              <a:t> have been completed.</a:t>
            </a:r>
          </a:p>
          <a:p>
            <a:pPr marL="360363" indent="-184150">
              <a:buFont typeface="Arial" panose="020B0604020202020204" pitchFamily="34" charset="0"/>
              <a:buChar char="•"/>
            </a:pPr>
            <a:r>
              <a:rPr lang="en-US" sz="900" dirty="0"/>
              <a:t>During September 2025, </a:t>
            </a:r>
            <a:r>
              <a:rPr lang="en-US" sz="900" b="1" dirty="0"/>
              <a:t>a new road was opened in Block W, South Sumatra</a:t>
            </a:r>
            <a:r>
              <a:rPr lang="en-US" sz="900" dirty="0"/>
              <a:t>, covering </a:t>
            </a:r>
            <a:r>
              <a:rPr lang="en-US" sz="900" b="1" dirty="0"/>
              <a:t>3.5 km</a:t>
            </a:r>
            <a:r>
              <a:rPr lang="en-US" sz="900" dirty="0"/>
              <a:t>.</a:t>
            </a:r>
          </a:p>
          <a:p>
            <a:endParaRPr lang="en-US" sz="900" dirty="0"/>
          </a:p>
          <a:p>
            <a:r>
              <a:rPr lang="en-US" sz="900" b="1" dirty="0"/>
              <a:t>(2) Condition of Field Office Facilities Functioning Optimally</a:t>
            </a:r>
            <a:endParaRPr lang="en-US" sz="900" dirty="0"/>
          </a:p>
          <a:p>
            <a:pPr marL="360363" indent="-184150">
              <a:buFont typeface="Arial" panose="020B0604020202020204" pitchFamily="34" charset="0"/>
              <a:buChar char="•"/>
            </a:pPr>
            <a:r>
              <a:rPr lang="en-US" sz="900" dirty="0"/>
              <a:t>Procurement of a post at </a:t>
            </a:r>
            <a:r>
              <a:rPr lang="en-US" sz="900" b="1" dirty="0"/>
              <a:t>Flat B Flying Camp KM 32</a:t>
            </a:r>
            <a:r>
              <a:rPr lang="en-US" sz="900" dirty="0"/>
              <a:t> is in progress — material orders have been placed and work will begin once road access improves for site and post foundation preparation.</a:t>
            </a:r>
          </a:p>
          <a:p>
            <a:pPr marL="360363" indent="-184150">
              <a:buFont typeface="Arial" panose="020B0604020202020204" pitchFamily="34" charset="0"/>
              <a:buChar char="•"/>
            </a:pPr>
            <a:r>
              <a:rPr lang="en-US" sz="900" dirty="0"/>
              <a:t>Construction of a </a:t>
            </a:r>
            <a:r>
              <a:rPr lang="en-US" sz="900" b="1" dirty="0"/>
              <a:t>tower at Danau Risi Post</a:t>
            </a:r>
            <a:r>
              <a:rPr lang="en-US" sz="900" dirty="0"/>
              <a:t> is currently underway.</a:t>
            </a:r>
          </a:p>
          <a:p>
            <a:pPr marL="360363" indent="-184150">
              <a:buFont typeface="Arial" panose="020B0604020202020204" pitchFamily="34" charset="0"/>
              <a:buChar char="•"/>
            </a:pPr>
            <a:r>
              <a:rPr lang="en-US" sz="900" dirty="0"/>
              <a:t>Construction of the </a:t>
            </a:r>
            <a:r>
              <a:rPr lang="en-US" sz="900" b="1" dirty="0"/>
              <a:t>Hulu Sungai Kapas Post</a:t>
            </a:r>
            <a:r>
              <a:rPr lang="en-US" sz="900" dirty="0"/>
              <a:t> is in progress, including site preparation, material delivery, and foundation work.</a:t>
            </a:r>
          </a:p>
          <a:p>
            <a:pPr marL="360363" indent="-184150">
              <a:buFont typeface="Arial" panose="020B0604020202020204" pitchFamily="34" charset="0"/>
              <a:buChar char="•"/>
            </a:pPr>
            <a:r>
              <a:rPr lang="en-US" sz="900" dirty="0"/>
              <a:t>The establishment of a </a:t>
            </a:r>
            <a:r>
              <a:rPr lang="en-US" sz="900" b="1" dirty="0"/>
              <a:t>temporary post (Flying Camp) at Sungai </a:t>
            </a:r>
            <a:r>
              <a:rPr lang="en-US" sz="900" b="1" dirty="0" err="1"/>
              <a:t>Sembilu</a:t>
            </a:r>
            <a:r>
              <a:rPr lang="en-US" sz="900" b="1" dirty="0"/>
              <a:t> Flat C</a:t>
            </a:r>
            <a:r>
              <a:rPr lang="en-US" sz="900" dirty="0"/>
              <a:t> has been completed and is now operational.</a:t>
            </a:r>
            <a:br>
              <a:rPr lang="en-US" sz="900" dirty="0"/>
            </a:br>
            <a:endParaRPr lang="en-US" sz="900" dirty="0"/>
          </a:p>
          <a:p>
            <a:r>
              <a:rPr lang="en-US" sz="900" b="1" dirty="0"/>
              <a:t>(3) Condition of Work Equipment Functioning Properly and Supporting Patrol Activities</a:t>
            </a:r>
            <a:endParaRPr lang="en-US" sz="900" dirty="0"/>
          </a:p>
          <a:p>
            <a:pPr marL="360363" indent="-184150">
              <a:buFont typeface="Arial" panose="020B0604020202020204" pitchFamily="34" charset="0"/>
              <a:buChar char="•"/>
            </a:pPr>
            <a:r>
              <a:rPr lang="en-US" sz="900" dirty="0"/>
              <a:t>15 units of </a:t>
            </a:r>
            <a:r>
              <a:rPr lang="en-US" sz="900" b="1" dirty="0"/>
              <a:t>CRF motorcycles</a:t>
            </a:r>
            <a:r>
              <a:rPr lang="en-US" sz="900" dirty="0"/>
              <a:t> are in good condition and operational; 1 CRF unit is under repair.</a:t>
            </a:r>
          </a:p>
          <a:p>
            <a:pPr marL="360363" indent="-184150">
              <a:buFont typeface="Arial" panose="020B0604020202020204" pitchFamily="34" charset="0"/>
              <a:buChar char="•"/>
            </a:pPr>
            <a:r>
              <a:rPr lang="en-US" sz="900" dirty="0"/>
              <a:t>2 units of </a:t>
            </a:r>
            <a:r>
              <a:rPr lang="en-US" sz="900" b="1" dirty="0"/>
              <a:t>Honda Revo</a:t>
            </a:r>
            <a:r>
              <a:rPr lang="en-US" sz="900" dirty="0"/>
              <a:t> motorcycles are in good condition, while 3 units are under repair.</a:t>
            </a:r>
          </a:p>
          <a:p>
            <a:pPr marL="360363" indent="-184150">
              <a:buFont typeface="Arial" panose="020B0604020202020204" pitchFamily="34" charset="0"/>
              <a:buChar char="•"/>
            </a:pPr>
            <a:r>
              <a:rPr lang="en-US" sz="900" dirty="0"/>
              <a:t>An additional </a:t>
            </a:r>
            <a:r>
              <a:rPr lang="en-US" sz="900" b="1" dirty="0"/>
              <a:t>6 CRF motorcycles</a:t>
            </a:r>
            <a:r>
              <a:rPr lang="en-US" sz="900" dirty="0"/>
              <a:t> have been procured.</a:t>
            </a:r>
          </a:p>
          <a:p>
            <a:pPr marL="360363" indent="-184150">
              <a:buFont typeface="Arial" panose="020B0604020202020204" pitchFamily="34" charset="0"/>
              <a:buChar char="•"/>
            </a:pPr>
            <a:r>
              <a:rPr lang="en-US" sz="900" b="1" dirty="0"/>
              <a:t>Bulldozer repairs</a:t>
            </a:r>
            <a:r>
              <a:rPr lang="en-US" sz="900" dirty="0"/>
              <a:t> are in progress.</a:t>
            </a:r>
          </a:p>
        </p:txBody>
      </p:sp>
      <p:pic>
        <p:nvPicPr>
          <p:cNvPr id="13" name="Picture 12">
            <a:extLst>
              <a:ext uri="{FF2B5EF4-FFF2-40B4-BE49-F238E27FC236}">
                <a16:creationId xmlns:a16="http://schemas.microsoft.com/office/drawing/2014/main" id="{24D35F02-2279-4703-8BFD-40495B35F6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90015" y="2971922"/>
            <a:ext cx="1347683" cy="996765"/>
          </a:xfrm>
          <a:prstGeom prst="rect">
            <a:avLst/>
          </a:prstGeom>
        </p:spPr>
      </p:pic>
      <p:pic>
        <p:nvPicPr>
          <p:cNvPr id="2" name="Picture 1">
            <a:extLst>
              <a:ext uri="{FF2B5EF4-FFF2-40B4-BE49-F238E27FC236}">
                <a16:creationId xmlns:a16="http://schemas.microsoft.com/office/drawing/2014/main" id="{D094E91E-689E-B726-8AAE-7FBBD6E393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90015" y="3976995"/>
            <a:ext cx="1315024" cy="986268"/>
          </a:xfrm>
          <a:prstGeom prst="rect">
            <a:avLst/>
          </a:prstGeom>
        </p:spPr>
      </p:pic>
      <p:pic>
        <p:nvPicPr>
          <p:cNvPr id="3" name="Picture 2">
            <a:extLst>
              <a:ext uri="{FF2B5EF4-FFF2-40B4-BE49-F238E27FC236}">
                <a16:creationId xmlns:a16="http://schemas.microsoft.com/office/drawing/2014/main" id="{A7FC6D8E-67BC-E2CA-C043-9BEE1787B8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96316" y="1998203"/>
            <a:ext cx="1347684" cy="1010763"/>
          </a:xfrm>
          <a:prstGeom prst="rect">
            <a:avLst/>
          </a:prstGeom>
        </p:spPr>
      </p:pic>
      <p:pic>
        <p:nvPicPr>
          <p:cNvPr id="10" name="Picture 9">
            <a:extLst>
              <a:ext uri="{FF2B5EF4-FFF2-40B4-BE49-F238E27FC236}">
                <a16:creationId xmlns:a16="http://schemas.microsoft.com/office/drawing/2014/main" id="{F0459E5C-076E-2606-D9ED-2FFC76F395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824396" y="11491"/>
            <a:ext cx="1319604" cy="989703"/>
          </a:xfrm>
          <a:prstGeom prst="rect">
            <a:avLst/>
          </a:prstGeom>
        </p:spPr>
      </p:pic>
      <p:pic>
        <p:nvPicPr>
          <p:cNvPr id="6" name="Picture 5">
            <a:extLst>
              <a:ext uri="{FF2B5EF4-FFF2-40B4-BE49-F238E27FC236}">
                <a16:creationId xmlns:a16="http://schemas.microsoft.com/office/drawing/2014/main" id="{D5E8BE53-5509-387A-8551-DC5872A767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804716" y="989475"/>
            <a:ext cx="1339284" cy="1004463"/>
          </a:xfrm>
          <a:prstGeom prst="rect">
            <a:avLst/>
          </a:prstGeom>
        </p:spPr>
      </p:pic>
      <p:sp>
        <p:nvSpPr>
          <p:cNvPr id="8" name="Rectangle 7">
            <a:extLst>
              <a:ext uri="{FF2B5EF4-FFF2-40B4-BE49-F238E27FC236}">
                <a16:creationId xmlns:a16="http://schemas.microsoft.com/office/drawing/2014/main" id="{E58F668E-5A2A-0615-3AB3-A335668DFA39}"/>
              </a:ext>
            </a:extLst>
          </p:cNvPr>
          <p:cNvSpPr>
            <a:spLocks noChangeArrowheads="1"/>
          </p:cNvSpPr>
          <p:nvPr/>
        </p:nvSpPr>
        <p:spPr bwMode="auto">
          <a:xfrm>
            <a:off x="469488" y="289962"/>
            <a:ext cx="6158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b="1" dirty="0"/>
              <a:t>Facilities and Infrastructure for Forest Protection</a:t>
            </a:r>
          </a:p>
        </p:txBody>
      </p:sp>
    </p:spTree>
    <p:extLst>
      <p:ext uri="{BB962C8B-B14F-4D97-AF65-F5344CB8AC3E}">
        <p14:creationId xmlns:p14="http://schemas.microsoft.com/office/powerpoint/2010/main" val="133442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5668DD-5F29-2A02-C051-7924F35F8865}"/>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3">
            <a:extLst>
              <a:ext uri="{FF2B5EF4-FFF2-40B4-BE49-F238E27FC236}">
                <a16:creationId xmlns:a16="http://schemas.microsoft.com/office/drawing/2014/main" id="{5810C5E6-F4D4-72ED-28E7-2CA537FF3AEA}"/>
              </a:ext>
            </a:extLst>
          </p:cNvPr>
          <p:cNvSpPr txBox="1">
            <a:spLocks noChangeArrowheads="1"/>
          </p:cNvSpPr>
          <p:nvPr/>
        </p:nvSpPr>
        <p:spPr bwMode="auto">
          <a:xfrm>
            <a:off x="35496" y="123478"/>
            <a:ext cx="4194841" cy="8640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marL="0" marR="0" lvl="0" indent="0" eaLnBrk="1" fontAlgn="auto" hangingPunct="1">
              <a:lnSpc>
                <a:spcPct val="90000"/>
              </a:lnSpc>
              <a:spcBef>
                <a:spcPct val="0"/>
              </a:spcBef>
              <a:spcAft>
                <a:spcPts val="600"/>
              </a:spcAft>
              <a:buClrTx/>
              <a:buSzTx/>
              <a:tabLst/>
              <a:defRPr/>
            </a:pPr>
            <a:r>
              <a:rPr lang="en-US"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Networking With Stakeholders (September-October 2025)</a:t>
            </a:r>
            <a:endParaRPr kumimoji="0" lang="en-US" sz="20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23D389C-EDBD-9B55-DFE9-AB5252D507AA}"/>
              </a:ext>
            </a:extLst>
          </p:cNvPr>
          <p:cNvPicPr>
            <a:picLocks noChangeAspect="1"/>
          </p:cNvPicPr>
          <p:nvPr/>
        </p:nvPicPr>
        <p:blipFill>
          <a:blip r:embed="rId2" cstate="print">
            <a:extLst>
              <a:ext uri="{28A0092B-C50C-407E-A947-70E740481C1C}">
                <a14:useLocalDpi xmlns:a14="http://schemas.microsoft.com/office/drawing/2010/main" val="0"/>
              </a:ext>
            </a:extLst>
          </a:blip>
          <a:srcRect l="14691" r="9129" b="-6"/>
          <a:stretch>
            <a:fillRect/>
          </a:stretch>
        </p:blipFill>
        <p:spPr bwMode="auto">
          <a:xfrm>
            <a:off x="4496577" y="10"/>
            <a:ext cx="2262230" cy="1667494"/>
          </a:xfrm>
          <a:prstGeom prst="rect">
            <a:avLst/>
          </a:prstGeom>
          <a:noFill/>
        </p:spPr>
      </p:pic>
      <p:pic>
        <p:nvPicPr>
          <p:cNvPr id="10" name="Picture 9">
            <a:extLst>
              <a:ext uri="{FF2B5EF4-FFF2-40B4-BE49-F238E27FC236}">
                <a16:creationId xmlns:a16="http://schemas.microsoft.com/office/drawing/2014/main" id="{FA4B203C-67A6-0BE0-C5E0-403E83878F26}"/>
              </a:ext>
            </a:extLst>
          </p:cNvPr>
          <p:cNvPicPr>
            <a:picLocks noChangeAspect="1"/>
          </p:cNvPicPr>
          <p:nvPr/>
        </p:nvPicPr>
        <p:blipFill>
          <a:blip r:embed="rId3" cstate="print">
            <a:extLst>
              <a:ext uri="{28A0092B-C50C-407E-A947-70E740481C1C}">
                <a14:useLocalDpi xmlns:a14="http://schemas.microsoft.com/office/drawing/2010/main" val="0"/>
              </a:ext>
            </a:extLst>
          </a:blip>
          <a:srcRect t="25434" r="-1" b="-1"/>
          <a:stretch>
            <a:fillRect/>
          </a:stretch>
        </p:blipFill>
        <p:spPr bwMode="auto">
          <a:xfrm>
            <a:off x="6891658" y="10"/>
            <a:ext cx="2252342" cy="1667494"/>
          </a:xfrm>
          <a:prstGeom prst="rect">
            <a:avLst/>
          </a:prstGeom>
          <a:noFill/>
        </p:spPr>
      </p:pic>
      <p:sp>
        <p:nvSpPr>
          <p:cNvPr id="4" name="Subtitle 3">
            <a:extLst>
              <a:ext uri="{FF2B5EF4-FFF2-40B4-BE49-F238E27FC236}">
                <a16:creationId xmlns:a16="http://schemas.microsoft.com/office/drawing/2014/main" id="{75A699B0-7464-8AA2-CAA2-1A31479F4B86}"/>
              </a:ext>
            </a:extLst>
          </p:cNvPr>
          <p:cNvSpPr>
            <a:spLocks noGrp="1"/>
          </p:cNvSpPr>
          <p:nvPr>
            <p:ph type="subTitle" idx="1"/>
          </p:nvPr>
        </p:nvSpPr>
        <p:spPr>
          <a:xfrm>
            <a:off x="107504" y="1111053"/>
            <a:ext cx="4122833" cy="3485762"/>
          </a:xfrm>
        </p:spPr>
        <p:txBody>
          <a:bodyPr vert="horz" lIns="91440" tIns="45720" rIns="91440" bIns="45720" rtlCol="0">
            <a:normAutofit fontScale="92500"/>
          </a:bodyPr>
          <a:lstStyle/>
          <a:p>
            <a:pPr marL="0" lvl="1" indent="-228600" algn="l">
              <a:lnSpc>
                <a:spcPct val="90000"/>
              </a:lnSpc>
              <a:spcBef>
                <a:spcPts val="0"/>
              </a:spcBef>
              <a:spcAft>
                <a:spcPts val="600"/>
              </a:spcAft>
              <a:buFont typeface="Arial" panose="020B0604020202020204" pitchFamily="34" charset="0"/>
              <a:buChar char="•"/>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September 17, 2025,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Jindi South Jambi B. Co. Ltd. presented its 3D Seismic Survey plan to the PT REKI Operations Team at the Hutan Harapan Base Camp and submitted the UKL/UPL documents related to this activity.</a:t>
            </a:r>
          </a:p>
          <a:p>
            <a:pPr marL="0" lvl="1" indent="-228600" algn="l">
              <a:lnSpc>
                <a:spcPct val="90000"/>
              </a:lnSpc>
              <a:spcBef>
                <a:spcPts val="0"/>
              </a:spcBef>
              <a:spcAft>
                <a:spcPts val="600"/>
              </a:spcAft>
              <a:buFont typeface="Arial" panose="020B0604020202020204" pitchFamily="34" charset="0"/>
              <a:buChar char="•"/>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September 17, 2025</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 joint patrol with PT AAS, PT REKI, and KKIWARSI took place at the border between PT REKI and PT AAS.</a:t>
            </a:r>
          </a:p>
          <a:p>
            <a:pPr marL="0" lvl="1" indent="-228600" algn="l">
              <a:lnSpc>
                <a:spcPct val="90000"/>
              </a:lnSpc>
              <a:spcBef>
                <a:spcPts val="0"/>
              </a:spcBef>
              <a:spcAft>
                <a:spcPts val="600"/>
              </a:spcAft>
              <a:buFont typeface="Arial" panose="020B0604020202020204" pitchFamily="34" charset="0"/>
              <a:buChar char="•"/>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September 25, 2025</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 meeting with journalists/contributors from the Society of Indonesian Environmental Journalists (SIEJ) regarding the issue of artisanal mining as regulated by the Minister of Energy and Mineral Resources (ESDM) Regulation Number 14 of 2025.</a:t>
            </a:r>
          </a:p>
          <a:p>
            <a:pPr marL="0" lvl="1" indent="-228600" algn="l">
              <a:lnSpc>
                <a:spcPct val="90000"/>
              </a:lnSpc>
              <a:spcBef>
                <a:spcPts val="0"/>
              </a:spcBef>
              <a:spcAft>
                <a:spcPts val="600"/>
              </a:spcAft>
              <a:buFont typeface="Arial" panose="020B0604020202020204" pitchFamily="34" charset="0"/>
              <a:buChar char="•"/>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September 28,</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2025, a meeting between PT REKI and Jindi South Jambi B. Co. Ltd. and the Deputy Regent of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Batang</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Hari at Rumah Kito Resort, Jambi, regarding the planned 3D Seismic Survey of Natural Gas Potential in the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Batang</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Hari area (PT REKI's area).</a:t>
            </a:r>
          </a:p>
          <a:p>
            <a:pPr marL="0" lvl="1" indent="-228600" algn="l">
              <a:lnSpc>
                <a:spcPct val="90000"/>
              </a:lnSpc>
              <a:spcBef>
                <a:spcPts val="0"/>
              </a:spcBef>
              <a:spcAft>
                <a:spcPts val="600"/>
              </a:spcAft>
              <a:buFont typeface="Arial" panose="020B0604020202020204" pitchFamily="34" charset="0"/>
              <a:buChar char="•"/>
            </a:pP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September 29 2025, </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Monthly Meeting between PT REKI and PT MBJ in Palembang.</a:t>
            </a:r>
          </a:p>
          <a:p>
            <a:pPr marL="0" lvl="1" indent="-228600" algn="l">
              <a:lnSpc>
                <a:spcPct val="90000"/>
              </a:lnSpc>
              <a:spcBef>
                <a:spcPts val="0"/>
              </a:spcBef>
              <a:spcAft>
                <a:spcPts val="600"/>
              </a:spcAft>
              <a:buFont typeface="Arial" panose="020B0604020202020204" pitchFamily="34" charset="0"/>
              <a:buChar char="•"/>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October 2 2025:</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Meeting with South Sumatra Forestry Agency</a:t>
            </a:r>
          </a:p>
          <a:p>
            <a:pPr marL="265113" indent="-228600" algn="l">
              <a:lnSpc>
                <a:spcPct val="90000"/>
              </a:lnSpc>
              <a:buFont typeface="Arial" panose="020B0604020202020204" pitchFamily="34" charset="0"/>
              <a:buChar char="•"/>
            </a:pPr>
            <a:endParaRPr lang="en-US" sz="800" dirty="0">
              <a:solidFill>
                <a:schemeClr val="tx1"/>
              </a:solidFill>
            </a:endParaRPr>
          </a:p>
          <a:p>
            <a:pPr marL="265113" indent="-228600" algn="l">
              <a:lnSpc>
                <a:spcPct val="90000"/>
              </a:lnSpc>
              <a:buFont typeface="Arial" panose="020B0604020202020204" pitchFamily="34" charset="0"/>
              <a:buChar char="•"/>
            </a:pPr>
            <a:endParaRPr lang="en-US" sz="800" dirty="0">
              <a:solidFill>
                <a:schemeClr val="tx1"/>
              </a:solidFill>
            </a:endParaRPr>
          </a:p>
          <a:p>
            <a:pPr marL="266700" indent="-228600" algn="l">
              <a:lnSpc>
                <a:spcPct val="90000"/>
              </a:lnSpc>
              <a:buFont typeface="Arial" panose="020B0604020202020204" pitchFamily="34" charset="0"/>
              <a:buChar char="•"/>
            </a:pPr>
            <a:endParaRPr lang="en-US" sz="800" dirty="0">
              <a:solidFill>
                <a:schemeClr val="tx1"/>
              </a:solidFill>
            </a:endParaRPr>
          </a:p>
        </p:txBody>
      </p:sp>
      <p:pic>
        <p:nvPicPr>
          <p:cNvPr id="9" name="Picture 8" descr="A group of people sitting around a table&#10;&#10;AI-generated content may be incorrect.">
            <a:extLst>
              <a:ext uri="{FF2B5EF4-FFF2-40B4-BE49-F238E27FC236}">
                <a16:creationId xmlns:a16="http://schemas.microsoft.com/office/drawing/2014/main" id="{95902F43-7E66-68F1-CDDB-EC6DD36191C3}"/>
              </a:ext>
            </a:extLst>
          </p:cNvPr>
          <p:cNvPicPr>
            <a:picLocks noChangeAspect="1"/>
          </p:cNvPicPr>
          <p:nvPr/>
        </p:nvPicPr>
        <p:blipFill>
          <a:blip r:embed="rId4" cstate="print">
            <a:extLst>
              <a:ext uri="{28A0092B-C50C-407E-A947-70E740481C1C}">
                <a14:useLocalDpi xmlns:a14="http://schemas.microsoft.com/office/drawing/2010/main" val="0"/>
              </a:ext>
            </a:extLst>
          </a:blip>
          <a:srcRect t="5" r="-5" b="1230"/>
          <a:stretch>
            <a:fillRect/>
          </a:stretch>
        </p:blipFill>
        <p:spPr>
          <a:xfrm>
            <a:off x="4496577" y="2067694"/>
            <a:ext cx="2262231" cy="2083509"/>
          </a:xfrm>
          <a:prstGeom prst="rect">
            <a:avLst/>
          </a:prstGeom>
        </p:spPr>
      </p:pic>
      <p:pic>
        <p:nvPicPr>
          <p:cNvPr id="5" name="Picture 4" descr="A couple of men shaking hands&#10;&#10;AI-generated content may be incorrect.">
            <a:extLst>
              <a:ext uri="{FF2B5EF4-FFF2-40B4-BE49-F238E27FC236}">
                <a16:creationId xmlns:a16="http://schemas.microsoft.com/office/drawing/2014/main" id="{BD5DB48A-EEC7-813C-BAC2-49157737186F}"/>
              </a:ext>
            </a:extLst>
          </p:cNvPr>
          <p:cNvPicPr>
            <a:picLocks noChangeAspect="1"/>
          </p:cNvPicPr>
          <p:nvPr/>
        </p:nvPicPr>
        <p:blipFill>
          <a:blip r:embed="rId5" cstate="print">
            <a:extLst>
              <a:ext uri="{28A0092B-C50C-407E-A947-70E740481C1C}">
                <a14:useLocalDpi xmlns:a14="http://schemas.microsoft.com/office/drawing/2010/main" val="0"/>
              </a:ext>
            </a:extLst>
          </a:blip>
          <a:srcRect l="38099" r="1198" b="-5"/>
          <a:stretch>
            <a:fillRect/>
          </a:stretch>
        </p:blipFill>
        <p:spPr bwMode="auto">
          <a:xfrm>
            <a:off x="6917004" y="2067694"/>
            <a:ext cx="2252342" cy="2083509"/>
          </a:xfrm>
          <a:prstGeom prst="rect">
            <a:avLst/>
          </a:prstGeom>
          <a:noFill/>
        </p:spPr>
      </p:pic>
      <p:sp>
        <p:nvSpPr>
          <p:cNvPr id="15" name="AutoShape 4">
            <a:extLst>
              <a:ext uri="{FF2B5EF4-FFF2-40B4-BE49-F238E27FC236}">
                <a16:creationId xmlns:a16="http://schemas.microsoft.com/office/drawing/2014/main" id="{A2CEDE3E-A691-2A24-3D43-1D10BBC65A0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7308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253A-2255-C87F-8BAF-37A7E888A90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DF31A9-0B18-4FC7-E508-641AC1ACA974}"/>
              </a:ext>
            </a:extLst>
          </p:cNvPr>
          <p:cNvSpPr/>
          <p:nvPr/>
        </p:nvSpPr>
        <p:spPr>
          <a:xfrm>
            <a:off x="395536" y="267494"/>
            <a:ext cx="74168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itchFamily="34" charset="0"/>
              </a:rPr>
              <a:t>Forest Fire Detection and Prevention</a:t>
            </a:r>
            <a:endParaRPr kumimoji="0" lang="id-ID" sz="1400" b="1" i="0" u="none" strike="noStrike" kern="1200" cap="none" spc="0" normalizeH="0" baseline="0" noProof="0" dirty="0">
              <a:ln>
                <a:noFill/>
              </a:ln>
              <a:solidFill>
                <a:prstClr val="black"/>
              </a:solidFill>
              <a:effectLst/>
              <a:uLnTx/>
              <a:uFillTx/>
              <a:latin typeface="Calibri" pitchFamily="34" charset="0"/>
              <a:ea typeface="+mn-ea"/>
              <a:cs typeface="+mn-cs"/>
            </a:endParaRPr>
          </a:p>
        </p:txBody>
      </p:sp>
      <p:graphicFrame>
        <p:nvGraphicFramePr>
          <p:cNvPr id="3" name="Chart 2">
            <a:extLst>
              <a:ext uri="{FF2B5EF4-FFF2-40B4-BE49-F238E27FC236}">
                <a16:creationId xmlns:a16="http://schemas.microsoft.com/office/drawing/2014/main" id="{1C38EA28-90B5-3E8A-5DCF-E0AD6512EA2B}"/>
              </a:ext>
            </a:extLst>
          </p:cNvPr>
          <p:cNvGraphicFramePr>
            <a:graphicFrameLocks/>
          </p:cNvGraphicFramePr>
          <p:nvPr>
            <p:extLst>
              <p:ext uri="{D42A27DB-BD31-4B8C-83A1-F6EECF244321}">
                <p14:modId xmlns:p14="http://schemas.microsoft.com/office/powerpoint/2010/main" val="187640481"/>
              </p:ext>
            </p:extLst>
          </p:nvPr>
        </p:nvGraphicFramePr>
        <p:xfrm>
          <a:off x="3851920" y="195486"/>
          <a:ext cx="3960440" cy="2225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0D806A8-F099-B9B8-7118-916EB5766585}"/>
              </a:ext>
            </a:extLst>
          </p:cNvPr>
          <p:cNvGraphicFramePr>
            <a:graphicFrameLocks/>
          </p:cNvGraphicFramePr>
          <p:nvPr>
            <p:extLst>
              <p:ext uri="{D42A27DB-BD31-4B8C-83A1-F6EECF244321}">
                <p14:modId xmlns:p14="http://schemas.microsoft.com/office/powerpoint/2010/main" val="2784613771"/>
              </p:ext>
            </p:extLst>
          </p:nvPr>
        </p:nvGraphicFramePr>
        <p:xfrm>
          <a:off x="3851920" y="2722998"/>
          <a:ext cx="4032448" cy="18649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ECDEC06-19A8-8B36-1758-7408D536E30E}"/>
              </a:ext>
            </a:extLst>
          </p:cNvPr>
          <p:cNvSpPr txBox="1">
            <a:spLocks noChangeArrowheads="1"/>
          </p:cNvSpPr>
          <p:nvPr/>
        </p:nvSpPr>
        <p:spPr bwMode="auto">
          <a:xfrm>
            <a:off x="395536" y="800282"/>
            <a:ext cx="3168352"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defTabSz="914378" eaLnBrk="1" hangingPunct="1"/>
            <a:endParaRPr lang="en-US" sz="1200" b="1" dirty="0">
              <a:solidFill>
                <a:prstClr val="black"/>
              </a:solidFill>
              <a:latin typeface="Calibri" pitchFamily="34" charset="0"/>
            </a:endParaRPr>
          </a:p>
          <a:p>
            <a:pPr marL="171446" indent="-171446" defTabSz="914378" eaLnBrk="1" hangingPunct="1">
              <a:buFont typeface="Arial" panose="020B0604020202020204" pitchFamily="34" charset="0"/>
              <a:buChar char="•"/>
            </a:pPr>
            <a:r>
              <a:rPr lang="en-US" sz="1350" dirty="0">
                <a:solidFill>
                  <a:prstClr val="black"/>
                </a:solidFill>
                <a:latin typeface="Calibri" pitchFamily="34" charset="0"/>
              </a:rPr>
              <a:t>Rainfall has been high throughout the year.</a:t>
            </a:r>
          </a:p>
          <a:p>
            <a:pPr marL="171446" indent="-171446" defTabSz="914378" eaLnBrk="1" hangingPunct="1">
              <a:buFont typeface="Arial" panose="020B0604020202020204" pitchFamily="34" charset="0"/>
              <a:buChar char="•"/>
            </a:pPr>
            <a:r>
              <a:rPr lang="en-US" sz="1350" dirty="0">
                <a:solidFill>
                  <a:prstClr val="black"/>
                </a:solidFill>
                <a:latin typeface="Calibri" pitchFamily="34" charset="0"/>
              </a:rPr>
              <a:t>Since the rainfall has been high the fire threat has been mainly low since January.</a:t>
            </a:r>
          </a:p>
          <a:p>
            <a:pPr marL="171446" indent="-171446" defTabSz="914378" eaLnBrk="1" hangingPunct="1">
              <a:buFont typeface="Arial" panose="020B0604020202020204" pitchFamily="34" charset="0"/>
              <a:buChar char="•"/>
            </a:pPr>
            <a:endParaRPr lang="en-US" sz="1350" dirty="0">
              <a:solidFill>
                <a:prstClr val="black"/>
              </a:solidFill>
              <a:latin typeface="Calibri" pitchFamily="34" charset="0"/>
            </a:endParaRPr>
          </a:p>
          <a:p>
            <a:pPr marL="171446" indent="-171446" defTabSz="914378" eaLnBrk="1" hangingPunct="1">
              <a:buFont typeface="Arial" panose="020B0604020202020204" pitchFamily="34" charset="0"/>
              <a:buChar char="•"/>
            </a:pPr>
            <a:r>
              <a:rPr lang="en-US" sz="1350" dirty="0">
                <a:solidFill>
                  <a:prstClr val="black"/>
                </a:solidFill>
                <a:latin typeface="Calibri" pitchFamily="34" charset="0"/>
              </a:rPr>
              <a:t>Firefighting cooperation with communities around the forest and provincial task force is ongoing</a:t>
            </a:r>
          </a:p>
          <a:p>
            <a:pPr marL="171446" indent="-171446" defTabSz="914378" eaLnBrk="1" hangingPunct="1">
              <a:buFont typeface="Arial" panose="020B0604020202020204" pitchFamily="34" charset="0"/>
              <a:buChar char="•"/>
            </a:pPr>
            <a:r>
              <a:rPr lang="en-US" sz="1350" dirty="0">
                <a:solidFill>
                  <a:prstClr val="black"/>
                </a:solidFill>
                <a:latin typeface="Calibri" pitchFamily="34" charset="0"/>
              </a:rPr>
              <a:t> Fire fighting training with provincial government was held in early October 2025 </a:t>
            </a:r>
          </a:p>
          <a:p>
            <a:pPr marL="171446" indent="-171446" defTabSz="914378" eaLnBrk="1" hangingPunct="1">
              <a:buFont typeface="Arial" panose="020B0604020202020204" pitchFamily="34" charset="0"/>
              <a:buChar char="•"/>
            </a:pPr>
            <a:r>
              <a:rPr lang="en-US" sz="1350" dirty="0">
                <a:solidFill>
                  <a:prstClr val="black"/>
                </a:solidFill>
                <a:latin typeface="Calibri" pitchFamily="34" charset="0"/>
              </a:rPr>
              <a:t>The Forest Protection Department invested in new fire fighting equipment. </a:t>
            </a:r>
          </a:p>
          <a:p>
            <a:pPr marL="171446" indent="-171446" defTabSz="914378" eaLnBrk="1" hangingPunct="1">
              <a:buFont typeface="Arial" panose="020B0604020202020204" pitchFamily="34" charset="0"/>
              <a:buChar char="•"/>
            </a:pPr>
            <a:endParaRPr lang="en-US" sz="1350" dirty="0">
              <a:solidFill>
                <a:prstClr val="black"/>
              </a:solidFill>
              <a:latin typeface="Calibri" pitchFamily="34" charset="0"/>
            </a:endParaRPr>
          </a:p>
        </p:txBody>
      </p:sp>
      <p:sp>
        <p:nvSpPr>
          <p:cNvPr id="7" name="TextBox 6">
            <a:extLst>
              <a:ext uri="{FF2B5EF4-FFF2-40B4-BE49-F238E27FC236}">
                <a16:creationId xmlns:a16="http://schemas.microsoft.com/office/drawing/2014/main" id="{EC66AD67-E7C2-6F20-F5D2-3F95FB0A5BB8}"/>
              </a:ext>
            </a:extLst>
          </p:cNvPr>
          <p:cNvSpPr txBox="1"/>
          <p:nvPr/>
        </p:nvSpPr>
        <p:spPr>
          <a:xfrm>
            <a:off x="4644008" y="2486025"/>
            <a:ext cx="1511889" cy="307777"/>
          </a:xfrm>
          <a:prstGeom prst="rect">
            <a:avLst/>
          </a:prstGeom>
          <a:noFill/>
        </p:spPr>
        <p:txBody>
          <a:bodyPr wrap="non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Fire Danger Levels</a:t>
            </a:r>
            <a:endParaRPr lang="en-ID"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60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9552" y="1203598"/>
            <a:ext cx="8245424" cy="287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Aft>
                <a:spcPts val="600"/>
              </a:spcAft>
            </a:pPr>
            <a:r>
              <a:rPr lang="en-US" sz="1600" b="1" dirty="0">
                <a:latin typeface="Calibri" panose="020F0502020204030204" pitchFamily="34" charset="0"/>
              </a:rPr>
              <a:t>North: </a:t>
            </a:r>
            <a:r>
              <a:rPr lang="en-US" sz="1600" dirty="0">
                <a:latin typeface="Calibri" panose="020F0502020204030204" pitchFamily="34" charset="0"/>
              </a:rPr>
              <a:t>1) Preventing the return of illegal drilling activities in the KM 52 area after law enforcement operations; 2) Pressure from encroachment activities by the Batin Sembilan groups (</a:t>
            </a:r>
            <a:r>
              <a:rPr lang="en-US" sz="1600" dirty="0" err="1">
                <a:latin typeface="Calibri" panose="020F0502020204030204" pitchFamily="34" charset="0"/>
              </a:rPr>
              <a:t>Kutar</a:t>
            </a:r>
            <a:r>
              <a:rPr lang="en-US" sz="1600" dirty="0">
                <a:latin typeface="Calibri" panose="020F0502020204030204" pitchFamily="34" charset="0"/>
              </a:rPr>
              <a:t>, Basri, Herman, Ruslan, </a:t>
            </a:r>
            <a:r>
              <a:rPr lang="en-US" sz="1600" dirty="0" err="1">
                <a:latin typeface="Calibri" panose="020F0502020204030204" pitchFamily="34" charset="0"/>
              </a:rPr>
              <a:t>Kancil</a:t>
            </a:r>
            <a:r>
              <a:rPr lang="en-US" sz="1600" dirty="0">
                <a:latin typeface="Calibri" panose="020F0502020204030204" pitchFamily="34" charset="0"/>
              </a:rPr>
              <a:t>, and </a:t>
            </a:r>
            <a:r>
              <a:rPr lang="en-US" sz="1600" dirty="0" err="1">
                <a:latin typeface="Calibri" panose="020F0502020204030204" pitchFamily="34" charset="0"/>
              </a:rPr>
              <a:t>Rusman</a:t>
            </a:r>
            <a:r>
              <a:rPr lang="en-US" sz="1600" dirty="0">
                <a:latin typeface="Calibri" panose="020F0502020204030204" pitchFamily="34" charset="0"/>
              </a:rPr>
              <a:t>) that threaten the core and transition forest areas.</a:t>
            </a:r>
          </a:p>
          <a:p>
            <a:pPr algn="just">
              <a:spcAft>
                <a:spcPts val="600"/>
              </a:spcAft>
            </a:pPr>
            <a:r>
              <a:rPr lang="en-US" sz="1600" b="1" dirty="0">
                <a:latin typeface="Calibri" panose="020F0502020204030204" pitchFamily="34" charset="0"/>
              </a:rPr>
              <a:t>East: </a:t>
            </a:r>
            <a:r>
              <a:rPr lang="en-US" sz="1600" dirty="0">
                <a:latin typeface="Calibri" panose="020F0502020204030204" pitchFamily="34" charset="0"/>
              </a:rPr>
              <a:t>1) Efforts to expand encroachment areas by perpetrators entering transition forest areas; 2) The circulation of negative narratives, particularly those voiced by village officials, that the area to the left of the road from </a:t>
            </a:r>
            <a:r>
              <a:rPr lang="en-US" sz="1600" dirty="0" err="1">
                <a:latin typeface="Calibri" panose="020F0502020204030204" pitchFamily="34" charset="0"/>
              </a:rPr>
              <a:t>Halilintar</a:t>
            </a:r>
            <a:r>
              <a:rPr lang="en-US" sz="1600" dirty="0">
                <a:latin typeface="Calibri" panose="020F0502020204030204" pitchFamily="34" charset="0"/>
              </a:rPr>
              <a:t> to </a:t>
            </a:r>
            <a:r>
              <a:rPr lang="en-US" sz="1600" dirty="0" err="1">
                <a:latin typeface="Calibri" panose="020F0502020204030204" pitchFamily="34" charset="0"/>
              </a:rPr>
              <a:t>Simpang</a:t>
            </a:r>
            <a:r>
              <a:rPr lang="en-US" sz="1600" dirty="0">
                <a:latin typeface="Calibri" panose="020F0502020204030204" pitchFamily="34" charset="0"/>
              </a:rPr>
              <a:t> Desa/</a:t>
            </a:r>
            <a:r>
              <a:rPr lang="en-US" sz="1600" dirty="0" err="1">
                <a:latin typeface="Calibri" panose="020F0502020204030204" pitchFamily="34" charset="0"/>
              </a:rPr>
              <a:t>Pe'I</a:t>
            </a:r>
            <a:r>
              <a:rPr lang="en-US" sz="1600" dirty="0">
                <a:latin typeface="Calibri" panose="020F0502020204030204" pitchFamily="34" charset="0"/>
              </a:rPr>
              <a:t> is land that can be cleared and cultivated.</a:t>
            </a:r>
          </a:p>
          <a:p>
            <a:pPr algn="just">
              <a:spcAft>
                <a:spcPts val="600"/>
              </a:spcAft>
            </a:pPr>
            <a:r>
              <a:rPr lang="en-US" sz="1600" b="1" dirty="0">
                <a:latin typeface="Calibri" panose="020F0502020204030204" pitchFamily="34" charset="0"/>
              </a:rPr>
              <a:t>South</a:t>
            </a:r>
            <a:r>
              <a:rPr lang="en-US" sz="1600" dirty="0">
                <a:latin typeface="Calibri" panose="020F0502020204030204" pitchFamily="34" charset="0"/>
              </a:rPr>
              <a:t>: 1) Mining road that is increasingly open and freely used by the community without security from PT MBJ; 2) Illegal logging activities in Zone 2 / Fleet B.  </a:t>
            </a:r>
          </a:p>
          <a:p>
            <a:pPr algn="just">
              <a:lnSpc>
                <a:spcPct val="150000"/>
              </a:lnSpc>
              <a:spcAft>
                <a:spcPts val="600"/>
              </a:spcAft>
            </a:pPr>
            <a:r>
              <a:rPr lang="en-US" sz="1600" b="1" dirty="0">
                <a:latin typeface="Calibri" panose="020F0502020204030204" pitchFamily="34" charset="0"/>
              </a:rPr>
              <a:t>West: </a:t>
            </a:r>
            <a:r>
              <a:rPr lang="en-US" sz="1600" dirty="0">
                <a:latin typeface="Calibri" panose="020F0502020204030204" pitchFamily="34" charset="0"/>
              </a:rPr>
              <a:t>Illegal logging activities. </a:t>
            </a:r>
          </a:p>
        </p:txBody>
      </p:sp>
      <p:sp>
        <p:nvSpPr>
          <p:cNvPr id="3" name="Title 3">
            <a:extLst>
              <a:ext uri="{FF2B5EF4-FFF2-40B4-BE49-F238E27FC236}">
                <a16:creationId xmlns:a16="http://schemas.microsoft.com/office/drawing/2014/main" id="{520F7E7B-B0E3-6C5B-BF92-6287FB7511CF}"/>
              </a:ext>
            </a:extLst>
          </p:cNvPr>
          <p:cNvSpPr>
            <a:spLocks noGrp="1"/>
          </p:cNvSpPr>
          <p:nvPr>
            <p:ph type="title"/>
          </p:nvPr>
        </p:nvSpPr>
        <p:spPr>
          <a:xfrm>
            <a:off x="539552" y="411510"/>
            <a:ext cx="5486400" cy="425054"/>
          </a:xfrm>
        </p:spPr>
        <p:txBody>
          <a:bodyPr>
            <a:normAutofit/>
          </a:bodyPr>
          <a:lstStyle/>
          <a:p>
            <a:r>
              <a:rPr lang="en-US" b="1" dirty="0"/>
              <a:t>Challenges: </a:t>
            </a:r>
          </a:p>
        </p:txBody>
      </p:sp>
    </p:spTree>
    <p:extLst>
      <p:ext uri="{BB962C8B-B14F-4D97-AF65-F5344CB8AC3E}">
        <p14:creationId xmlns:p14="http://schemas.microsoft.com/office/powerpoint/2010/main" val="283570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5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C16B69-5D34-095E-6339-B2C1AA15B781}"/>
              </a:ext>
            </a:extLst>
          </p:cNvPr>
          <p:cNvSpPr>
            <a:spLocks noGrp="1"/>
          </p:cNvSpPr>
          <p:nvPr>
            <p:ph type="title"/>
          </p:nvPr>
        </p:nvSpPr>
        <p:spPr/>
        <p:txBody>
          <a:bodyPr/>
          <a:lstStyle/>
          <a:p>
            <a:r>
              <a:rPr lang="en-US" b="1" dirty="0"/>
              <a:t>Outline</a:t>
            </a:r>
            <a:endParaRPr lang="en-ID" b="1" dirty="0"/>
          </a:p>
        </p:txBody>
      </p:sp>
      <p:sp>
        <p:nvSpPr>
          <p:cNvPr id="5" name="Content Placeholder 4">
            <a:extLst>
              <a:ext uri="{FF2B5EF4-FFF2-40B4-BE49-F238E27FC236}">
                <a16:creationId xmlns:a16="http://schemas.microsoft.com/office/drawing/2014/main" id="{4F94CB79-B20F-C30A-4133-F3DBE4C1C20D}"/>
              </a:ext>
            </a:extLst>
          </p:cNvPr>
          <p:cNvSpPr>
            <a:spLocks noGrp="1"/>
          </p:cNvSpPr>
          <p:nvPr>
            <p:ph idx="1"/>
          </p:nvPr>
        </p:nvSpPr>
        <p:spPr/>
        <p:txBody>
          <a:bodyPr/>
          <a:lstStyle/>
          <a:p>
            <a:pPr marL="514350" indent="-514350">
              <a:buAutoNum type="arabicPeriod"/>
            </a:pPr>
            <a:r>
              <a:rPr lang="en-ID" dirty="0"/>
              <a:t>Priority Patrolling Areas</a:t>
            </a:r>
          </a:p>
          <a:p>
            <a:pPr marL="514350" indent="-514350">
              <a:buAutoNum type="arabicPeriod"/>
            </a:pPr>
            <a:r>
              <a:rPr lang="en-ID" dirty="0"/>
              <a:t>Facilities and Infrastructure for Forest Protection</a:t>
            </a:r>
          </a:p>
          <a:p>
            <a:pPr marL="514350" indent="-514350">
              <a:buAutoNum type="arabicPeriod"/>
            </a:pPr>
            <a:r>
              <a:rPr lang="en-US" dirty="0"/>
              <a:t>Forest Fire Detection and Prevention</a:t>
            </a:r>
          </a:p>
          <a:p>
            <a:pPr marL="514350" indent="-514350">
              <a:buAutoNum type="arabicPeriod"/>
            </a:pPr>
            <a:r>
              <a:rPr lang="en-US" dirty="0"/>
              <a:t>Challenges</a:t>
            </a:r>
          </a:p>
          <a:p>
            <a:pPr marL="514350" indent="-514350">
              <a:buAutoNum type="arabicPeriod"/>
            </a:pPr>
            <a:endParaRPr lang="en-ID" dirty="0"/>
          </a:p>
        </p:txBody>
      </p:sp>
    </p:spTree>
    <p:extLst>
      <p:ext uri="{BB962C8B-B14F-4D97-AF65-F5344CB8AC3E}">
        <p14:creationId xmlns:p14="http://schemas.microsoft.com/office/powerpoint/2010/main" val="362111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1950-5181-9655-9E00-14E9DCB8B511}"/>
              </a:ext>
            </a:extLst>
          </p:cNvPr>
          <p:cNvSpPr>
            <a:spLocks noGrp="1"/>
          </p:cNvSpPr>
          <p:nvPr>
            <p:ph type="title"/>
          </p:nvPr>
        </p:nvSpPr>
        <p:spPr>
          <a:xfrm>
            <a:off x="467544" y="195486"/>
            <a:ext cx="6851104" cy="787536"/>
          </a:xfrm>
        </p:spPr>
        <p:txBody>
          <a:bodyPr>
            <a:normAutofit/>
          </a:bodyPr>
          <a:lstStyle/>
          <a:p>
            <a:pPr algn="l"/>
            <a:r>
              <a:rPr lang="en-US" sz="2000" b="1" dirty="0"/>
              <a:t>Priority Patrolling Areas</a:t>
            </a:r>
            <a:endParaRPr lang="en-ID" sz="2000" b="1" dirty="0"/>
          </a:p>
        </p:txBody>
      </p:sp>
      <p:sp>
        <p:nvSpPr>
          <p:cNvPr id="6" name="Content Placeholder 5">
            <a:extLst>
              <a:ext uri="{FF2B5EF4-FFF2-40B4-BE49-F238E27FC236}">
                <a16:creationId xmlns:a16="http://schemas.microsoft.com/office/drawing/2014/main" id="{4B41FD33-1C09-57AE-228F-75C2AA0F3CAA}"/>
              </a:ext>
            </a:extLst>
          </p:cNvPr>
          <p:cNvSpPr>
            <a:spLocks noGrp="1"/>
          </p:cNvSpPr>
          <p:nvPr>
            <p:ph sz="quarter" idx="4"/>
          </p:nvPr>
        </p:nvSpPr>
        <p:spPr>
          <a:xfrm>
            <a:off x="5528729" y="587770"/>
            <a:ext cx="3482044" cy="2195807"/>
          </a:xfrm>
        </p:spPr>
        <p:txBody>
          <a:bodyPr>
            <a:normAutofit fontScale="92500"/>
          </a:bodyPr>
          <a:lstStyle/>
          <a:p>
            <a:pPr marL="0" indent="0">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North Area</a:t>
            </a:r>
            <a:r>
              <a:rPr lang="en-US" sz="1600" dirty="0">
                <a:latin typeface="Calibri" panose="020F0502020204030204" pitchFamily="34" charset="0"/>
                <a:ea typeface="Calibri" panose="020F0502020204030204" pitchFamily="34" charset="0"/>
                <a:cs typeface="Calibri" panose="020F0502020204030204" pitchFamily="34" charset="0"/>
              </a:rPr>
              <a:t>:  Patrols to control illegal drilling activities and encroachment</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East Area:  </a:t>
            </a:r>
            <a:r>
              <a:rPr lang="en-US" sz="1600" dirty="0">
                <a:latin typeface="Calibri" panose="020F0502020204030204" pitchFamily="34" charset="0"/>
                <a:ea typeface="Calibri" panose="020F0502020204030204" pitchFamily="34" charset="0"/>
                <a:cs typeface="Calibri" panose="020F0502020204030204" pitchFamily="34" charset="0"/>
              </a:rPr>
              <a:t>Patrols to prevent encroachment into</a:t>
            </a:r>
            <a:r>
              <a:rPr lang="en-US" sz="1600" b="1"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the protected zone</a:t>
            </a:r>
          </a:p>
          <a:p>
            <a:pPr marL="0" indent="0">
              <a:buNone/>
            </a:pPr>
            <a:r>
              <a:rPr lang="en-US" sz="1600" b="1" dirty="0">
                <a:latin typeface="Calibri" panose="020F0502020204030204" pitchFamily="34" charset="0"/>
                <a:ea typeface="Calibri" panose="020F0502020204030204" pitchFamily="34" charset="0"/>
                <a:cs typeface="Calibri" panose="020F0502020204030204" pitchFamily="34" charset="0"/>
              </a:rPr>
              <a:t>South:</a:t>
            </a:r>
            <a:r>
              <a:rPr lang="en-US" sz="1600" dirty="0">
                <a:latin typeface="Calibri" panose="020F0502020204030204" pitchFamily="34" charset="0"/>
                <a:ea typeface="Calibri" panose="020F0502020204030204" pitchFamily="34" charset="0"/>
                <a:cs typeface="Calibri" panose="020F0502020204030204" pitchFamily="34" charset="0"/>
              </a:rPr>
              <a:t> Patrol of coal hauling road to prevent encroachment and illegal logging. </a:t>
            </a:r>
          </a:p>
        </p:txBody>
      </p:sp>
      <p:pic>
        <p:nvPicPr>
          <p:cNvPr id="3" name="Picture 2">
            <a:extLst>
              <a:ext uri="{FF2B5EF4-FFF2-40B4-BE49-F238E27FC236}">
                <a16:creationId xmlns:a16="http://schemas.microsoft.com/office/drawing/2014/main" id="{809F7168-884D-A8FD-4558-5F9BB195A3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7544" y="1036964"/>
            <a:ext cx="4785657" cy="3585089"/>
          </a:xfrm>
          <a:prstGeom prst="rect">
            <a:avLst/>
          </a:prstGeom>
        </p:spPr>
      </p:pic>
    </p:spTree>
    <p:extLst>
      <p:ext uri="{BB962C8B-B14F-4D97-AF65-F5344CB8AC3E}">
        <p14:creationId xmlns:p14="http://schemas.microsoft.com/office/powerpoint/2010/main" val="223571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16766B-F5A3-ED59-BC5A-92898BF9D153}"/>
              </a:ext>
            </a:extLst>
          </p:cNvPr>
          <p:cNvPicPr>
            <a:picLocks noChangeAspect="1"/>
          </p:cNvPicPr>
          <p:nvPr/>
        </p:nvPicPr>
        <p:blipFill>
          <a:blip r:embed="rId2"/>
          <a:srcRect l="11277" r="7912" b="1"/>
          <a:stretch>
            <a:fillRect/>
          </a:stretch>
        </p:blipFill>
        <p:spPr>
          <a:xfrm>
            <a:off x="3836485" y="10"/>
            <a:ext cx="3088583" cy="2551166"/>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3" name="Picture 12">
            <a:extLst>
              <a:ext uri="{FF2B5EF4-FFF2-40B4-BE49-F238E27FC236}">
                <a16:creationId xmlns:a16="http://schemas.microsoft.com/office/drawing/2014/main" id="{0D070C4E-67F1-837A-5604-B84CEFF54979}"/>
              </a:ext>
            </a:extLst>
          </p:cNvPr>
          <p:cNvPicPr>
            <a:picLocks noChangeAspect="1"/>
          </p:cNvPicPr>
          <p:nvPr/>
        </p:nvPicPr>
        <p:blipFill>
          <a:blip r:embed="rId3"/>
          <a:srcRect t="3946" r="1" b="3860"/>
          <a:stretch>
            <a:fillRect/>
          </a:stretch>
        </p:blipFill>
        <p:spPr>
          <a:xfrm>
            <a:off x="6397590" y="2592324"/>
            <a:ext cx="2746410" cy="2551176"/>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21" name="Picture 20">
            <a:extLst>
              <a:ext uri="{FF2B5EF4-FFF2-40B4-BE49-F238E27FC236}">
                <a16:creationId xmlns:a16="http://schemas.microsoft.com/office/drawing/2014/main" id="{0595889F-B9EF-A8B3-55AB-1CE743B57791}"/>
              </a:ext>
            </a:extLst>
          </p:cNvPr>
          <p:cNvPicPr>
            <a:picLocks noChangeAspect="1"/>
          </p:cNvPicPr>
          <p:nvPr/>
        </p:nvPicPr>
        <p:blipFill>
          <a:blip r:embed="rId4"/>
          <a:srcRect t="10095" r="6" b="8105"/>
          <a:stretch>
            <a:fillRect/>
          </a:stretch>
        </p:blipFill>
        <p:spPr>
          <a:xfrm>
            <a:off x="3876264" y="2592324"/>
            <a:ext cx="3048449" cy="2551176"/>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35" name="Freeform: Shape 34">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51435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51435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BA9977F-A28A-6750-D789-4E1E6EFF07FC}"/>
              </a:ext>
            </a:extLst>
          </p:cNvPr>
          <p:cNvSpPr>
            <a:spLocks noGrp="1"/>
          </p:cNvSpPr>
          <p:nvPr>
            <p:ph type="title"/>
          </p:nvPr>
        </p:nvSpPr>
        <p:spPr>
          <a:xfrm>
            <a:off x="336042" y="514350"/>
            <a:ext cx="3691753" cy="994172"/>
          </a:xfrm>
        </p:spPr>
        <p:txBody>
          <a:bodyPr>
            <a:normAutofit/>
          </a:bodyPr>
          <a:lstStyle/>
          <a:p>
            <a:r>
              <a:rPr lang="en-US" sz="2600" b="1"/>
              <a:t>Main Threats to Hutan Harapan</a:t>
            </a:r>
            <a:endParaRPr lang="en-ID" sz="2600" b="1"/>
          </a:p>
        </p:txBody>
      </p:sp>
      <p:sp>
        <p:nvSpPr>
          <p:cNvPr id="34" name="Rectangle 33">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650"/>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1567455"/>
            <a:ext cx="3727829"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B0438DB4-CF4A-69D2-D25A-04D8185BFCE9}"/>
              </a:ext>
            </a:extLst>
          </p:cNvPr>
          <p:cNvSpPr>
            <a:spLocks noGrp="1"/>
          </p:cNvSpPr>
          <p:nvPr>
            <p:ph idx="1"/>
          </p:nvPr>
        </p:nvSpPr>
        <p:spPr>
          <a:xfrm>
            <a:off x="336042" y="1885950"/>
            <a:ext cx="3691753" cy="2750058"/>
          </a:xfrm>
        </p:spPr>
        <p:txBody>
          <a:bodyPr>
            <a:normAutofit/>
          </a:bodyPr>
          <a:lstStyle/>
          <a:p>
            <a:r>
              <a:rPr lang="en-US" sz="1500" b="1">
                <a:latin typeface="Calibri" panose="020F0502020204030204" pitchFamily="34" charset="0"/>
                <a:ea typeface="Calibri" panose="020F0502020204030204" pitchFamily="34" charset="0"/>
                <a:cs typeface="Calibri" panose="020F0502020204030204" pitchFamily="34" charset="0"/>
              </a:rPr>
              <a:t>Encroachment:</a:t>
            </a:r>
            <a:r>
              <a:rPr lang="en-US" sz="1500">
                <a:latin typeface="Calibri" panose="020F0502020204030204" pitchFamily="34" charset="0"/>
                <a:ea typeface="Calibri" panose="020F0502020204030204" pitchFamily="34" charset="0"/>
                <a:cs typeface="Calibri" panose="020F0502020204030204" pitchFamily="34" charset="0"/>
              </a:rPr>
              <a:t> This threat has increased due to the construction of the coal road.</a:t>
            </a:r>
          </a:p>
          <a:p>
            <a:r>
              <a:rPr lang="en-US" sz="1500" b="1">
                <a:latin typeface="Calibri" panose="020F0502020204030204" pitchFamily="34" charset="0"/>
                <a:ea typeface="Calibri" panose="020F0502020204030204" pitchFamily="34" charset="0"/>
                <a:cs typeface="Calibri" panose="020F0502020204030204" pitchFamily="34" charset="0"/>
              </a:rPr>
              <a:t>Illegal Drilling:</a:t>
            </a:r>
            <a:r>
              <a:rPr lang="en-US" sz="1500">
                <a:latin typeface="Calibri" panose="020F0502020204030204" pitchFamily="34" charset="0"/>
                <a:ea typeface="Calibri" panose="020F0502020204030204" pitchFamily="34" charset="0"/>
                <a:cs typeface="Calibri" panose="020F0502020204030204" pitchFamily="34" charset="0"/>
              </a:rPr>
              <a:t> Although the illegal drilling has stopped in KM 52, there are still attempts by individuals to enter again.</a:t>
            </a:r>
          </a:p>
          <a:p>
            <a:r>
              <a:rPr lang="en-US" sz="1500" b="1">
                <a:latin typeface="Calibri" panose="020F0502020204030204" pitchFamily="34" charset="0"/>
                <a:ea typeface="Calibri" panose="020F0502020204030204" pitchFamily="34" charset="0"/>
                <a:cs typeface="Calibri" panose="020F0502020204030204" pitchFamily="34" charset="0"/>
              </a:rPr>
              <a:t>Illegal Logging</a:t>
            </a:r>
            <a:r>
              <a:rPr lang="en-US" sz="1500">
                <a:latin typeface="Calibri" panose="020F0502020204030204" pitchFamily="34" charset="0"/>
                <a:ea typeface="Calibri" panose="020F0502020204030204" pitchFamily="34" charset="0"/>
                <a:cs typeface="Calibri" panose="020F0502020204030204" pitchFamily="34" charset="0"/>
              </a:rPr>
              <a:t>: This threat has increased with the construction of the coal road.</a:t>
            </a:r>
          </a:p>
          <a:p>
            <a:r>
              <a:rPr lang="en-US" sz="1500" b="1">
                <a:latin typeface="Calibri" panose="020F0502020204030204" pitchFamily="34" charset="0"/>
                <a:ea typeface="Calibri" panose="020F0502020204030204" pitchFamily="34" charset="0"/>
                <a:cs typeface="Calibri" panose="020F0502020204030204" pitchFamily="34" charset="0"/>
              </a:rPr>
              <a:t>Forest Fires: </a:t>
            </a:r>
            <a:r>
              <a:rPr lang="en-US" sz="1500">
                <a:latin typeface="Calibri" panose="020F0502020204030204" pitchFamily="34" charset="0"/>
                <a:ea typeface="Calibri" panose="020F0502020204030204" pitchFamily="34" charset="0"/>
                <a:cs typeface="Calibri" panose="020F0502020204030204" pitchFamily="34" charset="0"/>
              </a:rPr>
              <a:t>Although this year the threat of forest fires was low, HH needs to be prepared for the dry season. </a:t>
            </a:r>
            <a:endParaRPr lang="en-ID" sz="1500">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0FB90361-D162-6B66-A7DE-53868406C1ED}"/>
              </a:ext>
            </a:extLst>
          </p:cNvPr>
          <p:cNvPicPr>
            <a:picLocks noChangeAspect="1"/>
          </p:cNvPicPr>
          <p:nvPr/>
        </p:nvPicPr>
        <p:blipFill>
          <a:blip r:embed="rId5"/>
          <a:srcRect t="6177" r="1" b="8873"/>
          <a:stretch>
            <a:fillRect/>
          </a:stretch>
        </p:blipFill>
        <p:spPr>
          <a:xfrm>
            <a:off x="6396990" y="10"/>
            <a:ext cx="2747010" cy="2551166"/>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Tree>
    <p:extLst>
      <p:ext uri="{BB962C8B-B14F-4D97-AF65-F5344CB8AC3E}">
        <p14:creationId xmlns:p14="http://schemas.microsoft.com/office/powerpoint/2010/main" val="77992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D479-ADC0-2486-B611-1010DC007E82}"/>
              </a:ext>
            </a:extLst>
          </p:cNvPr>
          <p:cNvSpPr>
            <a:spLocks noGrp="1"/>
          </p:cNvSpPr>
          <p:nvPr>
            <p:ph type="title"/>
          </p:nvPr>
        </p:nvSpPr>
        <p:spPr>
          <a:xfrm>
            <a:off x="457200" y="205979"/>
            <a:ext cx="6491064" cy="857250"/>
          </a:xfrm>
        </p:spPr>
        <p:txBody>
          <a:bodyPr>
            <a:normAutofit/>
          </a:bodyPr>
          <a:lstStyle/>
          <a:p>
            <a:pPr algn="l"/>
            <a:r>
              <a:rPr lang="en-US" sz="2400" b="1">
                <a:latin typeface="Calibri" panose="020F0502020204030204" pitchFamily="34" charset="0"/>
                <a:ea typeface="Calibri" panose="020F0502020204030204" pitchFamily="34" charset="0"/>
                <a:cs typeface="Calibri" panose="020F0502020204030204" pitchFamily="34" charset="0"/>
              </a:rPr>
              <a:t>Forest Protection Activities (1)</a:t>
            </a:r>
            <a:endParaRPr lang="en-ID"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740D573-867B-618A-C3BB-C459530E96FF}"/>
              </a:ext>
            </a:extLst>
          </p:cNvPr>
          <p:cNvSpPr>
            <a:spLocks noGrp="1"/>
          </p:cNvSpPr>
          <p:nvPr>
            <p:ph idx="1"/>
          </p:nvPr>
        </p:nvSpPr>
        <p:spPr>
          <a:xfrm>
            <a:off x="539552" y="874514"/>
            <a:ext cx="6336704" cy="3394472"/>
          </a:xfrm>
        </p:spPr>
        <p:txBody>
          <a:bodyPr>
            <a:normAutofit fontScale="70000" lnSpcReduction="20000"/>
          </a:bodyPr>
          <a:lstStyle/>
          <a:p>
            <a:pPr>
              <a:lnSpc>
                <a:spcPct val="107000"/>
              </a:lnSpc>
              <a:spcAft>
                <a:spcPts val="800"/>
              </a:spcAft>
              <a:buNone/>
            </a:pPr>
            <a:r>
              <a:rPr lang="en-ID" sz="2800" b="1" kern="100" dirty="0">
                <a:effectLst/>
                <a:latin typeface="Calibri" panose="020F0502020204030204" pitchFamily="34" charset="0"/>
                <a:ea typeface="Calibri" panose="020F0502020204030204" pitchFamily="34" charset="0"/>
                <a:cs typeface="Calibri" panose="020F0502020204030204" pitchFamily="34" charset="0"/>
              </a:rPr>
              <a:t>Forest Conservation and Protection</a:t>
            </a:r>
          </a:p>
          <a:p>
            <a:pPr>
              <a:lnSpc>
                <a:spcPct val="107000"/>
              </a:lnSpc>
              <a:spcAft>
                <a:spcPts val="800"/>
              </a:spcAft>
              <a:buNone/>
            </a:pPr>
            <a:r>
              <a:rPr lang="en-ID" sz="2800" kern="100" dirty="0">
                <a:effectLst/>
                <a:latin typeface="Calibri" panose="020F0502020204030204" pitchFamily="34" charset="0"/>
                <a:ea typeface="Calibri" panose="020F0502020204030204" pitchFamily="34" charset="0"/>
                <a:cs typeface="Calibri" panose="020F0502020204030204" pitchFamily="34" charset="0"/>
              </a:rPr>
              <a:t>1. </a:t>
            </a:r>
            <a:r>
              <a:rPr lang="en-ID" sz="2600" kern="100" dirty="0">
                <a:effectLst/>
                <a:latin typeface="Calibri" panose="020F0502020204030204" pitchFamily="34" charset="0"/>
                <a:ea typeface="Calibri" panose="020F0502020204030204" pitchFamily="34" charset="0"/>
                <a:cs typeface="Calibri" panose="020F0502020204030204" pitchFamily="34" charset="0"/>
              </a:rPr>
              <a:t>Patrolling and Surveillance: Regular patrols to prevent and detect forest crimes, such as encroachment, illegal drilling, logging</a:t>
            </a:r>
            <a:r>
              <a:rPr lang="en-ID" sz="2600" kern="100" dirty="0">
                <a:latin typeface="Calibri" panose="020F0502020204030204" pitchFamily="34" charset="0"/>
                <a:ea typeface="Calibri" panose="020F0502020204030204" pitchFamily="34" charset="0"/>
                <a:cs typeface="Calibri" panose="020F0502020204030204" pitchFamily="34" charset="0"/>
              </a:rPr>
              <a:t> and</a:t>
            </a:r>
            <a:r>
              <a:rPr lang="en-ID" sz="2600" kern="100" dirty="0">
                <a:effectLst/>
                <a:latin typeface="Calibri" panose="020F0502020204030204" pitchFamily="34" charset="0"/>
                <a:ea typeface="Calibri" panose="020F0502020204030204" pitchFamily="34" charset="0"/>
                <a:cs typeface="Calibri" panose="020F0502020204030204" pitchFamily="34" charset="0"/>
              </a:rPr>
              <a:t> poaching</a:t>
            </a:r>
          </a:p>
          <a:p>
            <a:pPr marL="271463" indent="-271463">
              <a:lnSpc>
                <a:spcPct val="107000"/>
              </a:lnSpc>
              <a:spcAft>
                <a:spcPts val="800"/>
              </a:spcAft>
              <a:buNone/>
            </a:pPr>
            <a:r>
              <a:rPr lang="en-ID" sz="2600" kern="100" dirty="0">
                <a:effectLst/>
                <a:latin typeface="Calibri" panose="020F0502020204030204" pitchFamily="34" charset="0"/>
                <a:ea typeface="Calibri" panose="020F0502020204030204" pitchFamily="34" charset="0"/>
                <a:cs typeface="Calibri" panose="020F0502020204030204" pitchFamily="34" charset="0"/>
              </a:rPr>
              <a:t>2. Fire Prevention and Suppression: Measures to prevent forest fires, including firebreaks, monitoring, and rapid response to outbreaks.</a:t>
            </a:r>
            <a:endParaRPr lang="en-ID" sz="2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ID" b="1" dirty="0">
                <a:latin typeface="Calibri" panose="020F0502020204030204" pitchFamily="34" charset="0"/>
                <a:ea typeface="Calibri" panose="020F0502020204030204" pitchFamily="34" charset="0"/>
                <a:cs typeface="Calibri" panose="020F0502020204030204" pitchFamily="34" charset="0"/>
              </a:rPr>
              <a:t>Law Enforcement and Regulation</a:t>
            </a:r>
          </a:p>
          <a:p>
            <a:pPr marL="271463" indent="-271463">
              <a:buNone/>
            </a:pPr>
            <a:r>
              <a:rPr lang="en-ID" sz="2600" dirty="0">
                <a:latin typeface="Calibri" panose="020F0502020204030204" pitchFamily="34" charset="0"/>
                <a:ea typeface="Calibri" panose="020F0502020204030204" pitchFamily="34" charset="0"/>
                <a:cs typeface="Calibri" panose="020F0502020204030204" pitchFamily="34" charset="0"/>
              </a:rPr>
              <a:t>1. Enforcement of Forest laws: Enforcement of laws and regulations related to forest protection, including land use, logging and hunting. </a:t>
            </a:r>
          </a:p>
          <a:p>
            <a:pPr marL="0" indent="0">
              <a:lnSpc>
                <a:spcPct val="107000"/>
              </a:lnSpc>
              <a:spcAft>
                <a:spcPts val="800"/>
              </a:spcAft>
              <a:buNone/>
            </a:pPr>
            <a:endParaRPr lang="en-ID" sz="2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pic>
        <p:nvPicPr>
          <p:cNvPr id="4" name="Picture 3">
            <a:extLst>
              <a:ext uri="{FF2B5EF4-FFF2-40B4-BE49-F238E27FC236}">
                <a16:creationId xmlns:a16="http://schemas.microsoft.com/office/drawing/2014/main" id="{45078A94-25D4-E370-FB56-F6DD8B1FEF21}"/>
              </a:ext>
            </a:extLst>
          </p:cNvPr>
          <p:cNvPicPr>
            <a:picLocks noChangeAspect="1"/>
          </p:cNvPicPr>
          <p:nvPr/>
        </p:nvPicPr>
        <p:blipFill>
          <a:blip r:embed="rId2"/>
          <a:stretch>
            <a:fillRect/>
          </a:stretch>
        </p:blipFill>
        <p:spPr>
          <a:xfrm>
            <a:off x="7030617" y="874514"/>
            <a:ext cx="2113384" cy="1697236"/>
          </a:xfrm>
          <a:prstGeom prst="rect">
            <a:avLst/>
          </a:prstGeom>
        </p:spPr>
      </p:pic>
      <p:pic>
        <p:nvPicPr>
          <p:cNvPr id="6" name="Picture 5">
            <a:extLst>
              <a:ext uri="{FF2B5EF4-FFF2-40B4-BE49-F238E27FC236}">
                <a16:creationId xmlns:a16="http://schemas.microsoft.com/office/drawing/2014/main" id="{07B97DC3-7C9F-B3EC-0A08-E01A8E46EF5E}"/>
              </a:ext>
            </a:extLst>
          </p:cNvPr>
          <p:cNvPicPr>
            <a:picLocks noChangeAspect="1"/>
          </p:cNvPicPr>
          <p:nvPr/>
        </p:nvPicPr>
        <p:blipFill>
          <a:blip r:embed="rId3"/>
          <a:stretch>
            <a:fillRect/>
          </a:stretch>
        </p:blipFill>
        <p:spPr>
          <a:xfrm>
            <a:off x="7030618" y="2931790"/>
            <a:ext cx="1933870" cy="1440160"/>
          </a:xfrm>
          <a:prstGeom prst="rect">
            <a:avLst/>
          </a:prstGeom>
        </p:spPr>
      </p:pic>
    </p:spTree>
    <p:extLst>
      <p:ext uri="{BB962C8B-B14F-4D97-AF65-F5344CB8AC3E}">
        <p14:creationId xmlns:p14="http://schemas.microsoft.com/office/powerpoint/2010/main" val="378416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914D-81EF-AC9D-7939-08BB38CA8F80}"/>
              </a:ext>
            </a:extLst>
          </p:cNvPr>
          <p:cNvSpPr>
            <a:spLocks noGrp="1"/>
          </p:cNvSpPr>
          <p:nvPr>
            <p:ph type="title"/>
          </p:nvPr>
        </p:nvSpPr>
        <p:spPr>
          <a:xfrm>
            <a:off x="467544" y="257354"/>
            <a:ext cx="3898776" cy="576064"/>
          </a:xfrm>
        </p:spPr>
        <p:txBody>
          <a:bodyPr>
            <a:normAutofit fontScale="90000"/>
          </a:bodyPr>
          <a:lstStyle/>
          <a:p>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Forest Protection Activities (2)</a:t>
            </a:r>
            <a:endParaRPr lang="en-ID" dirty="0"/>
          </a:p>
        </p:txBody>
      </p:sp>
      <p:sp>
        <p:nvSpPr>
          <p:cNvPr id="3" name="Content Placeholder 2">
            <a:extLst>
              <a:ext uri="{FF2B5EF4-FFF2-40B4-BE49-F238E27FC236}">
                <a16:creationId xmlns:a16="http://schemas.microsoft.com/office/drawing/2014/main" id="{7785FC95-EDFE-F083-313D-6D36810E6391}"/>
              </a:ext>
            </a:extLst>
          </p:cNvPr>
          <p:cNvSpPr>
            <a:spLocks noGrp="1"/>
          </p:cNvSpPr>
          <p:nvPr>
            <p:ph idx="1"/>
          </p:nvPr>
        </p:nvSpPr>
        <p:spPr>
          <a:xfrm>
            <a:off x="467544" y="987574"/>
            <a:ext cx="5904656" cy="3394472"/>
          </a:xfrm>
        </p:spPr>
        <p:txBody>
          <a:bodyPr>
            <a:normAutofit fontScale="70000" lnSpcReduction="20000"/>
          </a:bodyPr>
          <a:lstStyle/>
          <a:p>
            <a:pPr>
              <a:lnSpc>
                <a:spcPct val="107000"/>
              </a:lnSpc>
              <a:spcAft>
                <a:spcPts val="800"/>
              </a:spcAft>
              <a:buNone/>
            </a:pPr>
            <a:r>
              <a:rPr lang="en-ID" sz="2400" b="1" kern="100" dirty="0">
                <a:effectLst/>
                <a:latin typeface="Calibri" panose="020F0502020204030204" pitchFamily="34" charset="0"/>
                <a:ea typeface="Calibri" panose="020F0502020204030204" pitchFamily="34" charset="0"/>
                <a:cs typeface="Times New Roman" panose="02020603050405020304" pitchFamily="18" charset="0"/>
              </a:rPr>
              <a:t>Community Engagement and Education</a:t>
            </a:r>
          </a:p>
          <a:p>
            <a:pPr>
              <a:lnSpc>
                <a:spcPct val="107000"/>
              </a:lnSpc>
              <a:spcAft>
                <a:spcPts val="800"/>
              </a:spcAft>
              <a:buNone/>
            </a:pPr>
            <a:r>
              <a:rPr lang="en-ID" sz="2800" kern="100" dirty="0">
                <a:effectLst/>
                <a:latin typeface="Calibri" panose="020F0502020204030204" pitchFamily="34" charset="0"/>
                <a:ea typeface="Calibri" panose="020F0502020204030204" pitchFamily="34" charset="0"/>
                <a:cs typeface="Times New Roman" panose="02020603050405020304" pitchFamily="18" charset="0"/>
              </a:rPr>
              <a:t>1. </a:t>
            </a:r>
            <a:r>
              <a:rPr lang="en-ID" sz="2400" kern="100" dirty="0">
                <a:effectLst/>
                <a:latin typeface="Calibri" panose="020F0502020204030204" pitchFamily="34" charset="0"/>
                <a:ea typeface="Calibri" panose="020F0502020204030204" pitchFamily="34" charset="0"/>
                <a:cs typeface="Times New Roman" panose="02020603050405020304" pitchFamily="18" charset="0"/>
              </a:rPr>
              <a:t>Community Outreach: Engagement with local communities to raise awareness about forest conservation and involve them in protection efforts especially as Community Wardens.</a:t>
            </a:r>
          </a:p>
          <a:p>
            <a:pPr>
              <a:lnSpc>
                <a:spcPct val="107000"/>
              </a:lnSpc>
              <a:spcAft>
                <a:spcPts val="800"/>
              </a:spcAft>
              <a:buNone/>
            </a:pPr>
            <a:r>
              <a:rPr lang="en-ID" sz="2400" kern="100" dirty="0">
                <a:effectLst/>
                <a:latin typeface="Calibri" panose="020F0502020204030204" pitchFamily="34" charset="0"/>
                <a:ea typeface="Calibri" panose="020F0502020204030204" pitchFamily="34" charset="0"/>
                <a:cs typeface="Times New Roman" panose="02020603050405020304" pitchFamily="18" charset="0"/>
              </a:rPr>
              <a:t>2. Education and Training: Provision of education and training on sustainable forest management and conservation practices in collaboration with Communications and Livelihoods Development departments.</a:t>
            </a:r>
          </a:p>
          <a:p>
            <a:pPr marL="271463" indent="-271463">
              <a:lnSpc>
                <a:spcPct val="107000"/>
              </a:lnSpc>
              <a:spcAft>
                <a:spcPts val="800"/>
              </a:spcAft>
              <a:buNone/>
            </a:pPr>
            <a:r>
              <a:rPr lang="en-ID" sz="2400" kern="100" dirty="0">
                <a:effectLst/>
                <a:latin typeface="Calibri" panose="020F0502020204030204" pitchFamily="34" charset="0"/>
                <a:ea typeface="Calibri" panose="020F0502020204030204" pitchFamily="34" charset="0"/>
                <a:cs typeface="Times New Roman" panose="02020603050405020304" pitchFamily="18" charset="0"/>
              </a:rPr>
              <a:t>3. Collaboration with Stakeholders: Collaboration with government agencies, NGOs, neighbouring concessions and other stakeholders to ensure effective forest protection.</a:t>
            </a:r>
          </a:p>
          <a:p>
            <a:endParaRPr lang="en-ID" dirty="0"/>
          </a:p>
        </p:txBody>
      </p:sp>
      <p:pic>
        <p:nvPicPr>
          <p:cNvPr id="4" name="Picture 3">
            <a:extLst>
              <a:ext uri="{FF2B5EF4-FFF2-40B4-BE49-F238E27FC236}">
                <a16:creationId xmlns:a16="http://schemas.microsoft.com/office/drawing/2014/main" id="{A0F0F571-694F-F03A-58A2-D88FF739E810}"/>
              </a:ext>
            </a:extLst>
          </p:cNvPr>
          <p:cNvPicPr>
            <a:picLocks noChangeAspect="1"/>
          </p:cNvPicPr>
          <p:nvPr/>
        </p:nvPicPr>
        <p:blipFill>
          <a:blip r:embed="rId2"/>
          <a:stretch>
            <a:fillRect/>
          </a:stretch>
        </p:blipFill>
        <p:spPr>
          <a:xfrm>
            <a:off x="6732240" y="843558"/>
            <a:ext cx="2304256" cy="1584176"/>
          </a:xfrm>
          <a:prstGeom prst="rect">
            <a:avLst/>
          </a:prstGeom>
        </p:spPr>
      </p:pic>
      <p:pic>
        <p:nvPicPr>
          <p:cNvPr id="6" name="Picture 5">
            <a:extLst>
              <a:ext uri="{FF2B5EF4-FFF2-40B4-BE49-F238E27FC236}">
                <a16:creationId xmlns:a16="http://schemas.microsoft.com/office/drawing/2014/main" id="{A16064AD-5C42-7C0B-6D8F-F659093B3FC7}"/>
              </a:ext>
            </a:extLst>
          </p:cNvPr>
          <p:cNvPicPr>
            <a:picLocks noChangeAspect="1"/>
          </p:cNvPicPr>
          <p:nvPr/>
        </p:nvPicPr>
        <p:blipFill>
          <a:blip r:embed="rId3"/>
          <a:stretch>
            <a:fillRect/>
          </a:stretch>
        </p:blipFill>
        <p:spPr>
          <a:xfrm>
            <a:off x="6732240" y="2571751"/>
            <a:ext cx="2304256" cy="1728192"/>
          </a:xfrm>
          <a:prstGeom prst="rect">
            <a:avLst/>
          </a:prstGeom>
        </p:spPr>
      </p:pic>
    </p:spTree>
    <p:extLst>
      <p:ext uri="{BB962C8B-B14F-4D97-AF65-F5344CB8AC3E}">
        <p14:creationId xmlns:p14="http://schemas.microsoft.com/office/powerpoint/2010/main" val="285716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2288-14B3-CEF8-25A9-55D24D76D52E}"/>
              </a:ext>
            </a:extLst>
          </p:cNvPr>
          <p:cNvSpPr>
            <a:spLocks noGrp="1"/>
          </p:cNvSpPr>
          <p:nvPr>
            <p:ph type="title"/>
          </p:nvPr>
        </p:nvSpPr>
        <p:spPr>
          <a:xfrm>
            <a:off x="457200" y="205979"/>
            <a:ext cx="5554960" cy="857250"/>
          </a:xfrm>
        </p:spPr>
        <p:txBody>
          <a:bodyPr>
            <a:normAutofit/>
          </a:bodyPr>
          <a:lstStyle/>
          <a:p>
            <a:pPr algn="l"/>
            <a:r>
              <a:rPr lang="en-ID" sz="2800" b="1" dirty="0">
                <a:latin typeface="Calibri" panose="020F0502020204030204" pitchFamily="34" charset="0"/>
                <a:ea typeface="Calibri" panose="020F0502020204030204" pitchFamily="34" charset="0"/>
                <a:cs typeface="Calibri" panose="020F0502020204030204" pitchFamily="34" charset="0"/>
              </a:rPr>
              <a:t>Forest</a:t>
            </a:r>
            <a:r>
              <a:rPr lang="en-ID" sz="2800" b="1" dirty="0"/>
              <a:t> Protection Activities</a:t>
            </a:r>
            <a:r>
              <a:rPr lang="en-ID" sz="2800" dirty="0"/>
              <a:t> (3)</a:t>
            </a:r>
          </a:p>
        </p:txBody>
      </p:sp>
      <p:sp>
        <p:nvSpPr>
          <p:cNvPr id="3" name="Content Placeholder 2">
            <a:extLst>
              <a:ext uri="{FF2B5EF4-FFF2-40B4-BE49-F238E27FC236}">
                <a16:creationId xmlns:a16="http://schemas.microsoft.com/office/drawing/2014/main" id="{EA489141-4C10-46A9-69EA-8E102C3C82EC}"/>
              </a:ext>
            </a:extLst>
          </p:cNvPr>
          <p:cNvSpPr>
            <a:spLocks noGrp="1"/>
          </p:cNvSpPr>
          <p:nvPr>
            <p:ph idx="1"/>
          </p:nvPr>
        </p:nvSpPr>
        <p:spPr>
          <a:xfrm>
            <a:off x="457200" y="1200151"/>
            <a:ext cx="5842992" cy="3394472"/>
          </a:xfrm>
        </p:spPr>
        <p:txBody>
          <a:bodyPr>
            <a:normAutofit lnSpcReduction="10000"/>
          </a:bodyPr>
          <a:lstStyle/>
          <a:p>
            <a:pPr>
              <a:lnSpc>
                <a:spcPct val="107000"/>
              </a:lnSpc>
              <a:spcAft>
                <a:spcPts val="800"/>
              </a:spcAft>
              <a:buNone/>
            </a:pPr>
            <a:r>
              <a:rPr lang="en-ID" sz="2200" b="1" kern="100" dirty="0">
                <a:effectLst/>
                <a:latin typeface="Calibri" panose="020F0502020204030204" pitchFamily="34" charset="0"/>
                <a:ea typeface="Calibri" panose="020F0502020204030204" pitchFamily="34" charset="0"/>
                <a:cs typeface="Times New Roman" panose="02020603050405020304" pitchFamily="18" charset="0"/>
              </a:rPr>
              <a:t>Other Activities</a:t>
            </a:r>
          </a:p>
          <a:p>
            <a:pPr marL="268288" indent="-268288">
              <a:lnSpc>
                <a:spcPct val="107000"/>
              </a:lnSpc>
              <a:spcAft>
                <a:spcPts val="800"/>
              </a:spcAft>
              <a:buNone/>
            </a:pPr>
            <a:r>
              <a:rPr lang="en-ID" sz="2200" kern="100" dirty="0">
                <a:effectLst/>
                <a:latin typeface="Calibri" panose="020F0502020204030204" pitchFamily="34" charset="0"/>
                <a:ea typeface="Calibri" panose="020F0502020204030204" pitchFamily="34" charset="0"/>
                <a:cs typeface="Times New Roman" panose="02020603050405020304" pitchFamily="18" charset="0"/>
              </a:rPr>
              <a:t>1. Infrastructure Maintenance: Maintenance of forest infrastructure, such as roads, trails, and buildings.</a:t>
            </a:r>
          </a:p>
          <a:p>
            <a:pPr marL="271463" indent="-271463">
              <a:lnSpc>
                <a:spcPct val="107000"/>
              </a:lnSpc>
              <a:spcAft>
                <a:spcPts val="800"/>
              </a:spcAft>
              <a:buNone/>
            </a:pPr>
            <a:r>
              <a:rPr lang="en-ID" sz="2200" kern="100" dirty="0">
                <a:effectLst/>
                <a:latin typeface="Calibri" panose="020F0502020204030204" pitchFamily="34" charset="0"/>
                <a:ea typeface="Calibri" panose="020F0502020204030204" pitchFamily="34" charset="0"/>
                <a:cs typeface="Times New Roman" panose="02020603050405020304" pitchFamily="18" charset="0"/>
              </a:rPr>
              <a:t>2. Emergency Response: Response to emergencies, such as forest fires or natural disasters, to minimize damage to forests and communities.</a:t>
            </a:r>
          </a:p>
          <a:p>
            <a:endParaRPr lang="en-ID" dirty="0"/>
          </a:p>
        </p:txBody>
      </p:sp>
      <p:pic>
        <p:nvPicPr>
          <p:cNvPr id="4" name="Picture 3">
            <a:extLst>
              <a:ext uri="{FF2B5EF4-FFF2-40B4-BE49-F238E27FC236}">
                <a16:creationId xmlns:a16="http://schemas.microsoft.com/office/drawing/2014/main" id="{F35019BF-0BA8-17A8-C9CB-0691CC0C64B0}"/>
              </a:ext>
            </a:extLst>
          </p:cNvPr>
          <p:cNvPicPr>
            <a:picLocks noChangeAspect="1"/>
          </p:cNvPicPr>
          <p:nvPr/>
        </p:nvPicPr>
        <p:blipFill>
          <a:blip r:embed="rId2"/>
          <a:stretch>
            <a:fillRect/>
          </a:stretch>
        </p:blipFill>
        <p:spPr>
          <a:xfrm>
            <a:off x="6576907" y="1491630"/>
            <a:ext cx="2592288" cy="2022772"/>
          </a:xfrm>
          <a:prstGeom prst="rect">
            <a:avLst/>
          </a:prstGeom>
        </p:spPr>
      </p:pic>
    </p:spTree>
    <p:extLst>
      <p:ext uri="{BB962C8B-B14F-4D97-AF65-F5344CB8AC3E}">
        <p14:creationId xmlns:p14="http://schemas.microsoft.com/office/powerpoint/2010/main" val="308841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97609"/>
            <a:ext cx="7344816"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itchFamily="34" charset="0"/>
                <a:ea typeface="+mn-ea"/>
                <a:cs typeface="+mn-cs"/>
              </a:rPr>
              <a:t>Activities in North Region of Core Zone Area  (September 2025)</a:t>
            </a:r>
            <a:endParaRPr kumimoji="0" lang="id-ID" b="1"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5" name="TextBox 4">
            <a:extLst>
              <a:ext uri="{FF2B5EF4-FFF2-40B4-BE49-F238E27FC236}">
                <a16:creationId xmlns:a16="http://schemas.microsoft.com/office/drawing/2014/main" id="{D816BA1D-44DB-4268-B2EF-6EA78EEFE24C}"/>
              </a:ext>
            </a:extLst>
          </p:cNvPr>
          <p:cNvSpPr txBox="1"/>
          <p:nvPr/>
        </p:nvSpPr>
        <p:spPr>
          <a:xfrm>
            <a:off x="4643764" y="694313"/>
            <a:ext cx="4329602" cy="3754874"/>
          </a:xfrm>
          <a:prstGeom prst="rect">
            <a:avLst/>
          </a:prstGeom>
          <a:noFill/>
        </p:spPr>
        <p:txBody>
          <a:bodyPr wrap="square" rtlCol="0">
            <a:spAutoFit/>
          </a:bodyPr>
          <a:lstStyle/>
          <a:p>
            <a:r>
              <a:rPr lang="en-US" sz="1000" b="1" dirty="0"/>
              <a:t>(1) Encroachment</a:t>
            </a:r>
            <a:endParaRPr lang="en-US" sz="1000" dirty="0"/>
          </a:p>
          <a:p>
            <a:pPr marL="268288" indent="-92075">
              <a:buFont typeface="Arial" panose="020B0604020202020204" pitchFamily="34" charset="0"/>
              <a:buChar char="•"/>
            </a:pPr>
            <a:r>
              <a:rPr lang="en-US" sz="1000" dirty="0"/>
              <a:t>Reclaim 22 times with covering a total area of 22 ha in the Illegal Drilling areas at KM 52, KM 47, the </a:t>
            </a:r>
            <a:r>
              <a:rPr lang="en-US" sz="1000" dirty="0" err="1"/>
              <a:t>Kancil</a:t>
            </a:r>
            <a:r>
              <a:rPr lang="en-US" sz="1000" dirty="0"/>
              <a:t> CS group, Alam Sakti group, and Ruslan group.</a:t>
            </a:r>
          </a:p>
          <a:p>
            <a:pPr marL="268288" indent="-92075">
              <a:buFont typeface="Arial" panose="020B0604020202020204" pitchFamily="34" charset="0"/>
              <a:buChar char="•"/>
            </a:pPr>
            <a:r>
              <a:rPr lang="en-US" sz="1000" dirty="0"/>
              <a:t>Destruction/removal of oil palm trees aged 1–2 years with 17 times covering 16 ha.</a:t>
            </a:r>
          </a:p>
          <a:p>
            <a:pPr marL="268288" indent="-92075">
              <a:buFont typeface="Arial" panose="020B0604020202020204" pitchFamily="34" charset="0"/>
              <a:buChar char="•"/>
            </a:pPr>
            <a:r>
              <a:rPr lang="en-US" sz="1000" dirty="0"/>
              <a:t>Warnings and/or evictions carried out 2 times (2 perpetrators were warned to leave the location).</a:t>
            </a:r>
          </a:p>
          <a:p>
            <a:pPr marL="268288" indent="-92075">
              <a:buFont typeface="Arial" panose="020B0604020202020204" pitchFamily="34" charset="0"/>
              <a:buChar char="•"/>
            </a:pPr>
            <a:r>
              <a:rPr lang="en-US" sz="1000" dirty="0"/>
              <a:t>Disconnection/removal of 1 illegal bridge.</a:t>
            </a:r>
          </a:p>
          <a:p>
            <a:endParaRPr lang="en-US" sz="1000" b="1" dirty="0"/>
          </a:p>
          <a:p>
            <a:r>
              <a:rPr lang="en-US" sz="1000" b="1" dirty="0"/>
              <a:t>(2) Illegal Drilling</a:t>
            </a:r>
            <a:br>
              <a:rPr lang="en-US" sz="1000" dirty="0"/>
            </a:br>
            <a:r>
              <a:rPr lang="en-US" sz="1000" dirty="0"/>
              <a:t>Enforcement activities in the illegal drilling area at KM 52 included closing 8 illegal oil wells.</a:t>
            </a:r>
          </a:p>
          <a:p>
            <a:endParaRPr lang="en-US" sz="1000" b="1" dirty="0"/>
          </a:p>
          <a:p>
            <a:r>
              <a:rPr lang="en-US" sz="1000" b="1" dirty="0"/>
              <a:t>(3) Wildlife Poaching</a:t>
            </a:r>
            <a:br>
              <a:rPr lang="en-US" sz="1000" dirty="0"/>
            </a:br>
            <a:r>
              <a:rPr lang="en-US" sz="1000" dirty="0"/>
              <a:t>Warning and eviction conducted once against 2 individuals caught hunting birds.</a:t>
            </a:r>
          </a:p>
          <a:p>
            <a:endParaRPr lang="en-US" sz="1000" b="1" dirty="0"/>
          </a:p>
          <a:p>
            <a:r>
              <a:rPr lang="en-US" sz="1000" b="1" dirty="0"/>
              <a:t>(4) Installation of Signs and Public Awareness</a:t>
            </a:r>
            <a:endParaRPr lang="en-US" sz="1000" dirty="0"/>
          </a:p>
          <a:p>
            <a:pPr marL="268288" indent="-92075">
              <a:buFont typeface="Arial" panose="020B0604020202020204" pitchFamily="34" charset="0"/>
              <a:buChar char="•"/>
            </a:pPr>
            <a:r>
              <a:rPr lang="en-US" sz="1000" dirty="0"/>
              <a:t>Installation of prohibition signs at 2 locations (2 signs) in the </a:t>
            </a:r>
            <a:r>
              <a:rPr lang="en-US" sz="1000" dirty="0" err="1"/>
              <a:t>Bungin</a:t>
            </a:r>
            <a:r>
              <a:rPr lang="en-US" sz="1000" dirty="0"/>
              <a:t> and </a:t>
            </a:r>
            <a:r>
              <a:rPr lang="en-US" sz="1000" dirty="0" err="1"/>
              <a:t>Maklah</a:t>
            </a:r>
            <a:r>
              <a:rPr lang="en-US" sz="1000" dirty="0"/>
              <a:t> river areas.</a:t>
            </a:r>
          </a:p>
          <a:p>
            <a:pPr marL="268288" indent="-92075">
              <a:buFont typeface="Arial" panose="020B0604020202020204" pitchFamily="34" charset="0"/>
              <a:buChar char="•"/>
            </a:pPr>
            <a:r>
              <a:rPr lang="en-US" sz="1000" dirty="0"/>
              <a:t>Conducted one public awareness (socialization) activity in the KM 52 illegal drilling area.</a:t>
            </a:r>
          </a:p>
        </p:txBody>
      </p:sp>
      <p:pic>
        <p:nvPicPr>
          <p:cNvPr id="6" name="Picture 5">
            <a:extLst>
              <a:ext uri="{FF2B5EF4-FFF2-40B4-BE49-F238E27FC236}">
                <a16:creationId xmlns:a16="http://schemas.microsoft.com/office/drawing/2014/main" id="{964937C0-E0D7-47DB-B51F-3881E52606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7756" y="4279481"/>
            <a:ext cx="1144328" cy="858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09442A1-2A75-4A12-BF07-57060A6D47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27021" y="4281661"/>
            <a:ext cx="1153904" cy="8654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0BA4FCA-36D6-7D89-595B-292BAA9671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266810" y="4275890"/>
            <a:ext cx="1153904" cy="865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C3E2DB9-45F5-5B53-F38E-A7F25154EF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416507" y="4283087"/>
            <a:ext cx="1142404" cy="856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31C861B-6FDB-F4E9-1707-D627BB7D1FC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374" y="743938"/>
            <a:ext cx="4545626" cy="3307208"/>
          </a:xfrm>
          <a:prstGeom prst="rect">
            <a:avLst/>
          </a:prstGeom>
          <a:ln>
            <a:solidFill>
              <a:schemeClr val="tx1"/>
            </a:solidFill>
            <a:prstDash val="solid"/>
          </a:ln>
        </p:spPr>
      </p:pic>
      <p:pic>
        <p:nvPicPr>
          <p:cNvPr id="14" name="Picture 13">
            <a:extLst>
              <a:ext uri="{FF2B5EF4-FFF2-40B4-BE49-F238E27FC236}">
                <a16:creationId xmlns:a16="http://schemas.microsoft.com/office/drawing/2014/main" id="{FAE5CB9E-52DD-B8DA-FB0B-3C7113B0626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45313" y="4275890"/>
            <a:ext cx="1149180" cy="861885"/>
          </a:xfrm>
          <a:prstGeom prst="rect">
            <a:avLst/>
          </a:prstGeom>
        </p:spPr>
      </p:pic>
      <p:pic>
        <p:nvPicPr>
          <p:cNvPr id="17" name="Picture 16">
            <a:extLst>
              <a:ext uri="{FF2B5EF4-FFF2-40B4-BE49-F238E27FC236}">
                <a16:creationId xmlns:a16="http://schemas.microsoft.com/office/drawing/2014/main" id="{5A238053-AED0-D440-1837-31B4E8E6D29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686021" y="4271578"/>
            <a:ext cx="1153904" cy="865428"/>
          </a:xfrm>
          <a:prstGeom prst="rect">
            <a:avLst/>
          </a:prstGeom>
        </p:spPr>
      </p:pic>
      <p:pic>
        <p:nvPicPr>
          <p:cNvPr id="22" name="Picture 21">
            <a:extLst>
              <a:ext uri="{FF2B5EF4-FFF2-40B4-BE49-F238E27FC236}">
                <a16:creationId xmlns:a16="http://schemas.microsoft.com/office/drawing/2014/main" id="{51098B22-7B61-FE32-8E16-804A1189F30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807185" y="4268920"/>
            <a:ext cx="1170892" cy="878169"/>
          </a:xfrm>
          <a:prstGeom prst="rect">
            <a:avLst/>
          </a:prstGeom>
        </p:spPr>
      </p:pic>
      <p:pic>
        <p:nvPicPr>
          <p:cNvPr id="23" name="Picture 22">
            <a:extLst>
              <a:ext uri="{FF2B5EF4-FFF2-40B4-BE49-F238E27FC236}">
                <a16:creationId xmlns:a16="http://schemas.microsoft.com/office/drawing/2014/main" id="{8DF344D9-402B-34F1-A4A7-03D421F3277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979513" y="4283087"/>
            <a:ext cx="1152004" cy="864003"/>
          </a:xfrm>
          <a:prstGeom prst="rect">
            <a:avLst/>
          </a:prstGeom>
        </p:spPr>
      </p:pic>
      <p:sp>
        <p:nvSpPr>
          <p:cNvPr id="12" name="Title 2">
            <a:extLst>
              <a:ext uri="{FF2B5EF4-FFF2-40B4-BE49-F238E27FC236}">
                <a16:creationId xmlns:a16="http://schemas.microsoft.com/office/drawing/2014/main" id="{AF8694E2-C360-0F04-04FB-5D23A4A96E42}"/>
              </a:ext>
            </a:extLst>
          </p:cNvPr>
          <p:cNvSpPr txBox="1">
            <a:spLocks/>
          </p:cNvSpPr>
          <p:nvPr/>
        </p:nvSpPr>
        <p:spPr>
          <a:xfrm>
            <a:off x="152947" y="4044636"/>
            <a:ext cx="4392488" cy="230567"/>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2000" b="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i="1" u="none" strike="noStrike" kern="1200" cap="none" spc="0" normalizeH="0" baseline="0" noProof="0" dirty="0">
                <a:ln>
                  <a:noFill/>
                </a:ln>
                <a:solidFill>
                  <a:prstClr val="black"/>
                </a:solidFill>
                <a:effectLst/>
                <a:uLnTx/>
                <a:uFillTx/>
                <a:latin typeface="Myriad Pro"/>
                <a:ea typeface="+mj-ea"/>
                <a:cs typeface="+mj-cs"/>
              </a:rPr>
              <a:t>Map </a:t>
            </a:r>
            <a:r>
              <a:rPr lang="en-US" sz="1100" i="1" dirty="0">
                <a:solidFill>
                  <a:prstClr val="black"/>
                </a:solidFill>
                <a:latin typeface="Myriad Pro"/>
              </a:rPr>
              <a:t>of</a:t>
            </a:r>
            <a:r>
              <a:rPr kumimoji="0" lang="en-US" sz="1100" i="1" u="none" strike="noStrike" kern="1200" cap="none" spc="0" normalizeH="0" baseline="0" noProof="0" dirty="0">
                <a:ln>
                  <a:noFill/>
                </a:ln>
                <a:solidFill>
                  <a:prstClr val="black"/>
                </a:solidFill>
                <a:effectLst/>
                <a:uLnTx/>
                <a:uFillTx/>
                <a:latin typeface="Myriad Pro"/>
                <a:ea typeface="+mj-ea"/>
                <a:cs typeface="+mj-cs"/>
              </a:rPr>
              <a:t> Change Alert and Response</a:t>
            </a:r>
            <a:r>
              <a:rPr kumimoji="0" lang="id-ID" sz="1100" i="1" u="none" strike="noStrike" kern="1200" cap="none" spc="0" normalizeH="0" baseline="0" noProof="0" dirty="0">
                <a:ln>
                  <a:noFill/>
                </a:ln>
                <a:solidFill>
                  <a:prstClr val="black"/>
                </a:solidFill>
                <a:effectLst/>
                <a:uLnTx/>
                <a:uFillTx/>
                <a:latin typeface="Myriad Pro"/>
                <a:ea typeface="+mj-ea"/>
                <a:cs typeface="+mj-cs"/>
              </a:rPr>
              <a:t> </a:t>
            </a:r>
            <a:r>
              <a:rPr kumimoji="0" lang="en-US" sz="1100" i="1" u="none" strike="noStrike" kern="1200" cap="none" spc="0" normalizeH="0" baseline="0" noProof="0" dirty="0">
                <a:ln>
                  <a:noFill/>
                </a:ln>
                <a:solidFill>
                  <a:prstClr val="black"/>
                </a:solidFill>
                <a:effectLst/>
                <a:uLnTx/>
                <a:uFillTx/>
                <a:latin typeface="Myriad Pro"/>
                <a:ea typeface="+mj-ea"/>
                <a:cs typeface="+mj-cs"/>
              </a:rPr>
              <a:t>in North Region on</a:t>
            </a:r>
            <a:r>
              <a:rPr kumimoji="0" lang="id-ID" sz="1100" i="1" u="none" strike="noStrike" kern="1200" cap="none" spc="0" normalizeH="0" baseline="0" noProof="0" dirty="0">
                <a:ln>
                  <a:noFill/>
                </a:ln>
                <a:solidFill>
                  <a:prstClr val="black"/>
                </a:solidFill>
                <a:effectLst/>
                <a:uLnTx/>
                <a:uFillTx/>
                <a:latin typeface="Myriad Pro"/>
                <a:ea typeface="+mj-ea"/>
                <a:cs typeface="+mj-cs"/>
              </a:rPr>
              <a:t> </a:t>
            </a:r>
            <a:r>
              <a:rPr kumimoji="0" lang="en-US" sz="1100" i="1" u="none" strike="noStrike" kern="1200" cap="none" spc="0" normalizeH="0" baseline="0" noProof="0" dirty="0">
                <a:ln>
                  <a:noFill/>
                </a:ln>
                <a:solidFill>
                  <a:prstClr val="black"/>
                </a:solidFill>
                <a:effectLst/>
                <a:uLnTx/>
                <a:uFillTx/>
                <a:latin typeface="Myriad Pro"/>
                <a:ea typeface="+mj-ea"/>
                <a:cs typeface="+mj-cs"/>
              </a:rPr>
              <a:t>September 2025</a:t>
            </a:r>
            <a:endParaRPr kumimoji="0" lang="id-ID" sz="1100" i="1" u="none" strike="noStrike" kern="1200" cap="none" spc="0" normalizeH="0" baseline="0" noProof="0" dirty="0">
              <a:ln>
                <a:noFill/>
              </a:ln>
              <a:solidFill>
                <a:prstClr val="black"/>
              </a:solidFill>
              <a:effectLst/>
              <a:uLnTx/>
              <a:uFillTx/>
              <a:latin typeface="Myriad Pro"/>
              <a:ea typeface="+mj-ea"/>
              <a:cs typeface="+mj-cs"/>
            </a:endParaRPr>
          </a:p>
        </p:txBody>
      </p:sp>
    </p:spTree>
    <p:extLst>
      <p:ext uri="{BB962C8B-B14F-4D97-AF65-F5344CB8AC3E}">
        <p14:creationId xmlns:p14="http://schemas.microsoft.com/office/powerpoint/2010/main" val="194004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12799-D8B8-8BCB-B991-052BA301E14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67FAEBC-49BA-4CD0-8975-8E8EEFD70F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 y="4279643"/>
            <a:ext cx="1134664" cy="8509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8092534-112C-4884-A906-15FBD9FEB8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36545" y="4279479"/>
            <a:ext cx="1153904" cy="865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76CC9C-F998-9892-98AD-3B1A29EE68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290450" y="4279479"/>
            <a:ext cx="1153904" cy="865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653D3F8-DE16-446D-80FA-C562454C90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457021" y="4279477"/>
            <a:ext cx="1152502" cy="865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5F704FE-3FEB-E7F2-688A-0411DCD6BF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609523" y="4286697"/>
            <a:ext cx="1142404" cy="85680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0B70A6A7-E7AA-210D-24D8-6DB5648625B5}"/>
              </a:ext>
            </a:extLst>
          </p:cNvPr>
          <p:cNvSpPr/>
          <p:nvPr/>
        </p:nvSpPr>
        <p:spPr>
          <a:xfrm>
            <a:off x="460469" y="338948"/>
            <a:ext cx="7999963" cy="369332"/>
          </a:xfrm>
          <a:prstGeom prst="rect">
            <a:avLst/>
          </a:prstGeom>
        </p:spPr>
        <p:txBody>
          <a:bodyPr wrap="square">
            <a:spAutoFit/>
          </a:bodyPr>
          <a:lstStyle/>
          <a:p>
            <a:pPr lvl="0">
              <a:defRPr/>
            </a:pPr>
            <a:r>
              <a:rPr lang="en-US" b="1" dirty="0">
                <a:solidFill>
                  <a:prstClr val="black"/>
                </a:solidFill>
                <a:latin typeface="Calibri" pitchFamily="34" charset="0"/>
              </a:rPr>
              <a:t>Activities in East Region of Core Zone Area (September 2025)</a:t>
            </a:r>
            <a:endParaRPr lang="id-ID" b="1" dirty="0">
              <a:solidFill>
                <a:prstClr val="black"/>
              </a:solidFill>
              <a:latin typeface="Calibri" pitchFamily="34" charset="0"/>
            </a:endParaRPr>
          </a:p>
        </p:txBody>
      </p:sp>
      <p:sp>
        <p:nvSpPr>
          <p:cNvPr id="21" name="Title 2">
            <a:extLst>
              <a:ext uri="{FF2B5EF4-FFF2-40B4-BE49-F238E27FC236}">
                <a16:creationId xmlns:a16="http://schemas.microsoft.com/office/drawing/2014/main" id="{4D40BDC8-977D-142F-CCEA-B73328951D54}"/>
              </a:ext>
            </a:extLst>
          </p:cNvPr>
          <p:cNvSpPr txBox="1">
            <a:spLocks/>
          </p:cNvSpPr>
          <p:nvPr/>
        </p:nvSpPr>
        <p:spPr>
          <a:xfrm>
            <a:off x="395536" y="4056130"/>
            <a:ext cx="4680520" cy="230567"/>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2000" b="0" kern="1200">
                <a:solidFill>
                  <a:schemeClr val="tx1"/>
                </a:solidFill>
                <a:latin typeface="+mj-lt"/>
                <a:ea typeface="+mj-ea"/>
                <a:cs typeface="+mj-cs"/>
              </a:defRPr>
            </a:lvl1pPr>
          </a:lstStyle>
          <a:p>
            <a:pPr lvl="0" algn="ctr">
              <a:defRPr/>
            </a:pPr>
            <a:r>
              <a:rPr lang="en-US" sz="1100" i="1" dirty="0">
                <a:solidFill>
                  <a:prstClr val="black"/>
                </a:solidFill>
              </a:rPr>
              <a:t>Map of Change Alert and Response</a:t>
            </a:r>
            <a:r>
              <a:rPr lang="id-ID" sz="1100" i="1" dirty="0">
                <a:solidFill>
                  <a:prstClr val="black"/>
                </a:solidFill>
              </a:rPr>
              <a:t> </a:t>
            </a:r>
            <a:r>
              <a:rPr lang="en-US" sz="1100" i="1" dirty="0">
                <a:solidFill>
                  <a:prstClr val="black"/>
                </a:solidFill>
              </a:rPr>
              <a:t>in East Region on</a:t>
            </a:r>
            <a:r>
              <a:rPr lang="id-ID" sz="1100" i="1" dirty="0">
                <a:solidFill>
                  <a:prstClr val="black"/>
                </a:solidFill>
              </a:rPr>
              <a:t> </a:t>
            </a:r>
            <a:r>
              <a:rPr lang="en-US" sz="1100" i="1" dirty="0">
                <a:solidFill>
                  <a:prstClr val="black"/>
                </a:solidFill>
              </a:rPr>
              <a:t>September 2025</a:t>
            </a:r>
            <a:endParaRPr lang="id-ID" sz="1100" i="1" dirty="0">
              <a:solidFill>
                <a:prstClr val="black"/>
              </a:solidFill>
            </a:endParaRPr>
          </a:p>
        </p:txBody>
      </p:sp>
      <p:pic>
        <p:nvPicPr>
          <p:cNvPr id="23" name="Picture 22">
            <a:extLst>
              <a:ext uri="{FF2B5EF4-FFF2-40B4-BE49-F238E27FC236}">
                <a16:creationId xmlns:a16="http://schemas.microsoft.com/office/drawing/2014/main" id="{62D2D354-D28D-C71B-3ED1-4AC922A4B6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0311" y="856803"/>
            <a:ext cx="4552913" cy="3219816"/>
          </a:xfrm>
          <a:prstGeom prst="rect">
            <a:avLst/>
          </a:prstGeom>
          <a:ln>
            <a:solidFill>
              <a:schemeClr val="tx1"/>
            </a:solidFill>
            <a:prstDash val="solid"/>
          </a:ln>
        </p:spPr>
      </p:pic>
      <p:sp>
        <p:nvSpPr>
          <p:cNvPr id="3" name="TextBox 2">
            <a:extLst>
              <a:ext uri="{FF2B5EF4-FFF2-40B4-BE49-F238E27FC236}">
                <a16:creationId xmlns:a16="http://schemas.microsoft.com/office/drawing/2014/main" id="{5FCB04F5-03A4-2B42-9BC9-057E7A2ABC24}"/>
              </a:ext>
            </a:extLst>
          </p:cNvPr>
          <p:cNvSpPr txBox="1"/>
          <p:nvPr/>
        </p:nvSpPr>
        <p:spPr>
          <a:xfrm>
            <a:off x="5157998" y="815447"/>
            <a:ext cx="3665873" cy="3416320"/>
          </a:xfrm>
          <a:prstGeom prst="rect">
            <a:avLst/>
          </a:prstGeom>
          <a:noFill/>
        </p:spPr>
        <p:txBody>
          <a:bodyPr wrap="square" rtlCol="0">
            <a:spAutoFit/>
          </a:bodyPr>
          <a:lstStyle/>
          <a:p>
            <a:r>
              <a:rPr lang="en-US" sz="1200" b="1" dirty="0"/>
              <a:t>(1) Encroachment</a:t>
            </a:r>
            <a:endParaRPr lang="en-US" sz="1200" dirty="0"/>
          </a:p>
          <a:p>
            <a:pPr marL="268288" indent="-92075">
              <a:buFont typeface="Arial" panose="020B0604020202020204" pitchFamily="34" charset="0"/>
              <a:buChar char="•"/>
            </a:pPr>
            <a:r>
              <a:rPr lang="en-US" sz="1200" dirty="0"/>
              <a:t>Reclaim 5 times covering an area of 8 hectares in the Burhan group area.</a:t>
            </a:r>
          </a:p>
          <a:p>
            <a:pPr marL="268288" indent="-92075">
              <a:buFont typeface="Arial" panose="020B0604020202020204" pitchFamily="34" charset="0"/>
              <a:buChar char="•"/>
            </a:pPr>
            <a:r>
              <a:rPr lang="en-US" sz="1200" dirty="0"/>
              <a:t>Destruction/removal of oil palm trees aged 1–2 years 2 times and covering 4 ha.</a:t>
            </a:r>
          </a:p>
          <a:p>
            <a:pPr marL="268288" indent="-92075">
              <a:buFont typeface="Arial" panose="020B0604020202020204" pitchFamily="34" charset="0"/>
              <a:buChar char="•"/>
            </a:pPr>
            <a:r>
              <a:rPr lang="en-US" sz="1200" dirty="0"/>
              <a:t>Warnings and/or evictions carried out once (2 perpetrators were warned to leave the location).</a:t>
            </a:r>
          </a:p>
          <a:p>
            <a:endParaRPr lang="en-US" sz="1200" b="1" dirty="0"/>
          </a:p>
          <a:p>
            <a:r>
              <a:rPr lang="en-US" sz="1200" b="1" dirty="0"/>
              <a:t>(2) Forest Fire</a:t>
            </a:r>
            <a:br>
              <a:rPr lang="en-US" sz="1200" dirty="0"/>
            </a:br>
            <a:r>
              <a:rPr lang="en-US" sz="1200" dirty="0"/>
              <a:t>There were 5 hotspot alerts detected around the </a:t>
            </a:r>
            <a:r>
              <a:rPr lang="en-US" sz="1200" dirty="0" err="1"/>
              <a:t>Jerat</a:t>
            </a:r>
            <a:r>
              <a:rPr lang="en-US" sz="1200" dirty="0"/>
              <a:t> and </a:t>
            </a:r>
            <a:r>
              <a:rPr lang="en-US" sz="1200" dirty="0" err="1"/>
              <a:t>Badak</a:t>
            </a:r>
            <a:r>
              <a:rPr lang="en-US" sz="1200" dirty="0"/>
              <a:t> areas. Field verification found signs of previous burning in shrubland, and one hotspot was confirmed by the patrol team as a burned area.</a:t>
            </a:r>
          </a:p>
          <a:p>
            <a:endParaRPr lang="en-US" sz="1200" dirty="0"/>
          </a:p>
          <a:p>
            <a:r>
              <a:rPr lang="en-US" sz="1200" b="1" dirty="0"/>
              <a:t>(3) Installation of Signs and Public Awareness</a:t>
            </a:r>
            <a:br>
              <a:rPr lang="en-US" sz="1200" dirty="0"/>
            </a:br>
            <a:r>
              <a:rPr lang="en-US" sz="1200" dirty="0"/>
              <a:t>Conducted 2 public awareness (socialization) activities in the Burhan and Masai Rusa areas.</a:t>
            </a:r>
          </a:p>
          <a:p>
            <a:pPr marL="177800" marR="0" lvl="0" algn="just"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755144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37871</TotalTime>
  <Words>1767</Words>
  <Application>Microsoft Office PowerPoint</Application>
  <PresentationFormat>On-screen Show (16:9)</PresentationFormat>
  <Paragraphs>141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Myriad Pro</vt:lpstr>
      <vt:lpstr>Office Theme</vt:lpstr>
      <vt:lpstr>Forest Protection Department</vt:lpstr>
      <vt:lpstr>Outline</vt:lpstr>
      <vt:lpstr>Priority Patrolling Areas</vt:lpstr>
      <vt:lpstr>Main Threats to Hutan Harapan</vt:lpstr>
      <vt:lpstr>Forest Protection Activities (1)</vt:lpstr>
      <vt:lpstr>Forest Protection Activities (2)</vt:lpstr>
      <vt:lpstr>Forest Protection Activities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PRESENTASI</dc:title>
  <dc:creator>Zelvin NH</dc:creator>
  <cp:lastModifiedBy>Thomas A  Walsh</cp:lastModifiedBy>
  <cp:revision>669</cp:revision>
  <cp:lastPrinted>2023-12-08T04:55:09Z</cp:lastPrinted>
  <dcterms:created xsi:type="dcterms:W3CDTF">2022-04-19T13:56:15Z</dcterms:created>
  <dcterms:modified xsi:type="dcterms:W3CDTF">2025-10-27T13:19:14Z</dcterms:modified>
</cp:coreProperties>
</file>